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food/bramley_apple" TargetMode="External"/><Relationship Id="rId3" Type="http://schemas.openxmlformats.org/officeDocument/2006/relationships/hyperlink" Target="https://www.bbc.co.uk/food/currant" TargetMode="External"/><Relationship Id="rId7" Type="http://schemas.openxmlformats.org/officeDocument/2006/relationships/hyperlink" Target="https://www.bbc.co.uk/food/mixed_spice" TargetMode="External"/><Relationship Id="rId2" Type="http://schemas.openxmlformats.org/officeDocument/2006/relationships/hyperlink" Target="https://www.bbc.co.uk/food/raisin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bc.co.uk/food/vanilla_pod" TargetMode="External"/><Relationship Id="rId5" Type="http://schemas.openxmlformats.org/officeDocument/2006/relationships/hyperlink" Target="https://www.bbc.co.uk/food/butter" TargetMode="External"/><Relationship Id="rId10" Type="http://schemas.openxmlformats.org/officeDocument/2006/relationships/hyperlink" Target="https://www.bbc.co.uk/food/lemon" TargetMode="External"/><Relationship Id="rId4" Type="http://schemas.openxmlformats.org/officeDocument/2006/relationships/hyperlink" Target="https://www.bbc.co.uk/food/peel" TargetMode="External"/><Relationship Id="rId9" Type="http://schemas.openxmlformats.org/officeDocument/2006/relationships/hyperlink" Target="https://www.bbc.co.uk/food/oran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5076" y="1034143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US" sz="108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Mince pies</a:t>
            </a:r>
            <a:endParaRPr lang="en-GB" sz="108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is a power point filled with recipes, tips and lots more!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4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Recipes for lovely mince pies</a:t>
            </a:r>
            <a:endParaRPr lang="en-GB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36" y="1445845"/>
            <a:ext cx="3131650" cy="4970585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3A3A3A"/>
                </a:solidFill>
                <a:latin typeface="ReithSans"/>
              </a:rPr>
              <a:t>1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50g/5½oz 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  <a:hlinkClick r:id="rId2"/>
              </a:rPr>
              <a:t>raisins</a:t>
            </a:r>
            <a:endParaRPr lang="en-GB" sz="5100" dirty="0">
              <a:solidFill>
                <a:schemeClr val="bg2">
                  <a:lumMod val="25000"/>
                </a:schemeClr>
              </a:solidFill>
              <a:latin typeface="Microsoft Uighur" panose="02000000000000000000" pitchFamily="2" charset="-78"/>
              <a:ea typeface="MS UI Gothic" panose="020B0600070205080204" pitchFamily="34" charset="-128"/>
              <a:cs typeface="Microsoft Uighur" panose="020000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150g/5½oz 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  <a:hlinkClick r:id="rId3"/>
              </a:rPr>
              <a:t>currants</a:t>
            </a:r>
            <a:endParaRPr lang="en-GB" sz="5100" dirty="0">
              <a:solidFill>
                <a:schemeClr val="bg2">
                  <a:lumMod val="25000"/>
                </a:schemeClr>
              </a:solidFill>
              <a:latin typeface="Microsoft Uighur" panose="02000000000000000000" pitchFamily="2" charset="-78"/>
              <a:ea typeface="MS UI Gothic" panose="020B0600070205080204" pitchFamily="34" charset="-128"/>
              <a:cs typeface="Microsoft Uighur" panose="020000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75g/2½oz chopped mixed </a:t>
            </a:r>
            <a:r>
              <a:rPr lang="en-GB" sz="5100" dirty="0" smtClean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  <a:hlinkClick r:id="rId4"/>
              </a:rPr>
              <a:t>peel</a:t>
            </a:r>
            <a:endParaRPr lang="en-GB" sz="5100" dirty="0">
              <a:solidFill>
                <a:schemeClr val="bg2">
                  <a:lumMod val="25000"/>
                </a:schemeClr>
              </a:solidFill>
              <a:latin typeface="Microsoft Uighur" panose="02000000000000000000" pitchFamily="2" charset="-78"/>
              <a:ea typeface="MS UI Gothic" panose="020B0600070205080204" pitchFamily="34" charset="-128"/>
              <a:cs typeface="Microsoft Uighur" panose="020000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150g/5½oz cold 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  <a:hlinkClick r:id="rId5"/>
              </a:rPr>
              <a:t>butter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, grated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125g/4½oz dark brown soft </a:t>
            </a:r>
            <a:r>
              <a:rPr lang="en-GB" sz="5100" dirty="0" smtClean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sugar</a:t>
            </a:r>
            <a:endParaRPr lang="en-GB" sz="5100" dirty="0">
              <a:solidFill>
                <a:schemeClr val="bg2">
                  <a:lumMod val="25000"/>
                </a:schemeClr>
              </a:solidFill>
              <a:latin typeface="Microsoft Uighur" panose="02000000000000000000" pitchFamily="2" charset="-78"/>
              <a:ea typeface="MS UI Gothic" panose="020B0600070205080204" pitchFamily="34" charset="-128"/>
              <a:cs typeface="Microsoft Uighur" panose="020000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1 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  <a:hlinkClick r:id="rId6"/>
              </a:rPr>
              <a:t>vanilla pod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, seeds scraped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1 tsp ground 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  <a:hlinkClick r:id="rId7"/>
              </a:rPr>
              <a:t>mixed spice</a:t>
            </a:r>
            <a:endParaRPr lang="en-GB" sz="5100" dirty="0">
              <a:solidFill>
                <a:schemeClr val="bg2">
                  <a:lumMod val="25000"/>
                </a:schemeClr>
              </a:solidFill>
              <a:latin typeface="Microsoft Uighur" panose="02000000000000000000" pitchFamily="2" charset="-78"/>
              <a:ea typeface="MS UI Gothic" panose="020B0600070205080204" pitchFamily="34" charset="-128"/>
              <a:cs typeface="Microsoft Uighur" panose="020000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1 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  <a:hlinkClick r:id="rId8"/>
              </a:rPr>
              <a:t>Bramley apple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, peeled, grated, core discarded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1 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  <a:hlinkClick r:id="rId9"/>
              </a:rPr>
              <a:t>orange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, juice and zest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1 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  <a:hlinkClick r:id="rId10"/>
              </a:rPr>
              <a:t>lemon</a:t>
            </a:r>
            <a:r>
              <a:rPr lang="en-GB" sz="5100" dirty="0">
                <a:solidFill>
                  <a:schemeClr val="bg2">
                    <a:lumMod val="25000"/>
                  </a:schemeClr>
                </a:solidFill>
                <a:latin typeface="Microsoft Uighur" panose="02000000000000000000" pitchFamily="2" charset="-78"/>
                <a:ea typeface="MS UI Gothic" panose="020B0600070205080204" pitchFamily="34" charset="-128"/>
                <a:cs typeface="Microsoft Uighur" panose="02000000000000000000" pitchFamily="2" charset="-78"/>
              </a:rPr>
              <a:t>, juice and zest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9786" y="2173115"/>
            <a:ext cx="7909533" cy="4446516"/>
          </a:xfrm>
        </p:spPr>
        <p:txBody>
          <a:bodyPr>
            <a:normAutofit fontScale="47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3500" dirty="0">
                <a:solidFill>
                  <a:srgbClr val="3A3A3A"/>
                </a:solidFill>
                <a:latin typeface="Gill Sans MT Condensed" panose="020B0506020104020203" pitchFamily="34" charset="0"/>
              </a:rPr>
              <a:t>Combine all of the ingredients for the mincemeat in a large bowl and mix thoroughly. Cover with cling film and leave for 24 hours.</a:t>
            </a:r>
          </a:p>
          <a:p>
            <a:pPr>
              <a:buFont typeface="+mj-lt"/>
              <a:buAutoNum type="arabicPeriod"/>
            </a:pPr>
            <a:r>
              <a:rPr lang="en-US" sz="3500" dirty="0">
                <a:solidFill>
                  <a:srgbClr val="3A3A3A"/>
                </a:solidFill>
                <a:latin typeface="Gill Sans MT Condensed" panose="020B0506020104020203" pitchFamily="34" charset="0"/>
              </a:rPr>
              <a:t>For the </a:t>
            </a:r>
            <a:r>
              <a:rPr lang="en-US" sz="3500" dirty="0" smtClean="0">
                <a:solidFill>
                  <a:srgbClr val="3A3A3A"/>
                </a:solidFill>
                <a:latin typeface="Gill Sans MT Condensed" panose="020B0506020104020203" pitchFamily="34" charset="0"/>
              </a:rPr>
              <a:t>pastry: sieve </a:t>
            </a:r>
            <a:r>
              <a:rPr lang="en-US" sz="3500" dirty="0">
                <a:solidFill>
                  <a:srgbClr val="3A3A3A"/>
                </a:solidFill>
                <a:latin typeface="Gill Sans MT Condensed" panose="020B0506020104020203" pitchFamily="34" charset="0"/>
              </a:rPr>
              <a:t>the flour into a bowl, add the softened butter, icing sugar and orange zest and gently </a:t>
            </a:r>
            <a:r>
              <a:rPr lang="en-US" sz="3500" dirty="0" smtClean="0">
                <a:solidFill>
                  <a:srgbClr val="3A3A3A"/>
                </a:solidFill>
                <a:latin typeface="Gill Sans MT Condensed" panose="020B0506020104020203" pitchFamily="34" charset="0"/>
              </a:rPr>
              <a:t>mix</a:t>
            </a:r>
            <a:r>
              <a:rPr lang="en-US" sz="3500" dirty="0" smtClean="0">
                <a:solidFill>
                  <a:srgbClr val="3A3A3A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3500" dirty="0">
                <a:solidFill>
                  <a:srgbClr val="3A3A3A"/>
                </a:solidFill>
                <a:latin typeface="Gill Sans MT Condensed" panose="020B0506020104020203" pitchFamily="34" charset="0"/>
              </a:rPr>
              <a:t>with your hands until the mixture resembles rough breadcrumbs. Mix in the egg yolks and then add 2-3 tablespoons of water to help bring it together. Squeeze the pastry together gently until you have a soft ball of pastry. Flatten to a disc, wrap in cling film and refrigerate for 30 minutes.</a:t>
            </a:r>
          </a:p>
          <a:p>
            <a:pPr>
              <a:buFont typeface="+mj-lt"/>
              <a:buAutoNum type="arabicPeriod"/>
            </a:pPr>
            <a:r>
              <a:rPr lang="en-US" sz="3500" dirty="0">
                <a:solidFill>
                  <a:srgbClr val="3A3A3A"/>
                </a:solidFill>
                <a:latin typeface="Gill Sans MT Condensed" panose="020B0506020104020203" pitchFamily="34" charset="0"/>
              </a:rPr>
              <a:t>Preheat the oven to 180C/160C Fan/Gas 4.</a:t>
            </a:r>
          </a:p>
          <a:p>
            <a:pPr>
              <a:buFont typeface="+mj-lt"/>
              <a:buAutoNum type="arabicPeriod"/>
            </a:pPr>
            <a:r>
              <a:rPr lang="en-US" sz="3500" dirty="0">
                <a:solidFill>
                  <a:srgbClr val="3A3A3A"/>
                </a:solidFill>
                <a:latin typeface="Gill Sans MT Condensed" panose="020B0506020104020203" pitchFamily="34" charset="0"/>
              </a:rPr>
              <a:t>Grease a bun tin or muffin tin, depending on how deep you like your mince pies. Unwrap the pastry and roll out on a lightly floured work surface to the thickness of a one pound coin. Cut out 12 discs of pastry with a pastry cutter slightly bigger than the size of the bun tin holes. Press a round of pastry into the bottom of each hole. Fill each pastry case with mincemeat and then cut a further 12 rounds of pastry (this time one size smaller). Brush the rims of the pastry cases with a little beaten egg and press the lids on, pressing the edges with the ends of a fork to seal shut.</a:t>
            </a:r>
          </a:p>
          <a:p>
            <a:pPr>
              <a:buFont typeface="+mj-lt"/>
              <a:buAutoNum type="arabicPeriod"/>
            </a:pPr>
            <a:r>
              <a:rPr lang="en-US" sz="3500" dirty="0">
                <a:solidFill>
                  <a:srgbClr val="3A3A3A"/>
                </a:solidFill>
                <a:latin typeface="Gill Sans MT Condensed" panose="020B0506020104020203" pitchFamily="34" charset="0"/>
              </a:rPr>
              <a:t>Brush the lids with beaten egg and then use a small knife or skewer to make a slit in the top of each pie. Sprinkle with demerara sugar and then transfer the tray to the fridge for 30 minutes.</a:t>
            </a:r>
          </a:p>
          <a:p>
            <a:pPr>
              <a:buFont typeface="+mj-lt"/>
              <a:buAutoNum type="arabicPeriod"/>
            </a:pPr>
            <a:r>
              <a:rPr lang="en-US" sz="3500" dirty="0">
                <a:solidFill>
                  <a:srgbClr val="3A3A3A"/>
                </a:solidFill>
                <a:latin typeface="Gill Sans MT Condensed" panose="020B0506020104020203" pitchFamily="34" charset="0"/>
              </a:rPr>
              <a:t>Bake the mince pies for 20-25 minutes, or until golden-brown and crisp. Transfer to a wire rack to cool and then turn the mince pies out and serve.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940" y="436541"/>
            <a:ext cx="8911687" cy="1280890"/>
          </a:xfrm>
        </p:spPr>
        <p:txBody>
          <a:bodyPr/>
          <a:lstStyle/>
          <a:p>
            <a:r>
              <a:rPr lang="en-US" dirty="0" smtClean="0"/>
              <a:t>Mince pie tips and tricks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287180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Personally I think mince pies taste amazing with many things.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Cream is very nice with mince pies.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You could have them plain if you would like that’s how I like my mince pies.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Mince pies are very Christmassy foods, but would love them all </a:t>
            </a:r>
            <a:r>
              <a:rPr lang="en-US" dirty="0" smtClean="0"/>
              <a:t>year </a:t>
            </a:r>
            <a:r>
              <a:rPr lang="en-US" dirty="0" smtClean="0"/>
              <a:t>round there so good.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3" name="AutoShape 2" descr="Image result for mince p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3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mince pies"/>
          <p:cNvSpPr>
            <a:spLocks noChangeAspect="1" noChangeArrowheads="1"/>
          </p:cNvSpPr>
          <p:nvPr/>
        </p:nvSpPr>
        <p:spPr bwMode="auto">
          <a:xfrm>
            <a:off x="155575" y="-144463"/>
            <a:ext cx="28767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mince p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20" y="4056184"/>
            <a:ext cx="2360980" cy="23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Mince Pie History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11111"/>
                </a:solidFill>
                <a:latin typeface="Segoe UI" panose="020B0502040204020203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&amp;quot"/>
              </a:rPr>
              <a:t>Mince</a:t>
            </a:r>
            <a:r>
              <a:rPr lang="en-US" dirty="0">
                <a:solidFill>
                  <a:srgbClr val="111111"/>
                </a:solidFill>
                <a:latin typeface="Segoe UI" panose="020B0502040204020203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&amp;quot"/>
              </a:rPr>
              <a:t>Pies</a:t>
            </a:r>
            <a:r>
              <a:rPr lang="en-US" dirty="0">
                <a:solidFill>
                  <a:srgbClr val="111111"/>
                </a:solidFill>
                <a:latin typeface="Segoe UI" panose="020B0502040204020203" pitchFamily="34" charset="0"/>
              </a:rPr>
              <a:t> were not a British creation. Despite being adopted as a </a:t>
            </a:r>
            <a:r>
              <a:rPr lang="en-US" u="sng" dirty="0" smtClean="0">
                <a:solidFill>
                  <a:schemeClr val="tx1"/>
                </a:solidFill>
                <a:latin typeface="Segoe UI" panose="020B0502040204020203" pitchFamily="34" charset="0"/>
              </a:rPr>
              <a:t>British tradition</a:t>
            </a:r>
            <a:r>
              <a:rPr lang="en-US" dirty="0" smtClean="0">
                <a:solidFill>
                  <a:srgbClr val="111111"/>
                </a:solidFill>
                <a:latin typeface="Segoe UI" panose="020B0502040204020203" pitchFamily="34" charset="0"/>
              </a:rPr>
              <a:t>, </a:t>
            </a:r>
            <a:r>
              <a:rPr lang="en-US" dirty="0">
                <a:solidFill>
                  <a:srgbClr val="111111"/>
                </a:solidFill>
                <a:latin typeface="Segoe UI" panose="020B0502040204020203" pitchFamily="34" charset="0"/>
              </a:rPr>
              <a:t>the idea actually began in the 13th Century, with European Crusades (albeit some of them British) returning to their homelands from the Middle </a:t>
            </a:r>
            <a:r>
              <a:rPr lang="en-US" dirty="0" smtClean="0">
                <a:solidFill>
                  <a:srgbClr val="111111"/>
                </a:solidFill>
                <a:latin typeface="Segoe UI" panose="020B0502040204020203" pitchFamily="34" charset="0"/>
              </a:rPr>
              <a:t>East.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55" y="3171961"/>
            <a:ext cx="5255413" cy="3505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3609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58" y="624109"/>
            <a:ext cx="10024154" cy="2066839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Mince pies are truly yummy</a:t>
            </a:r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mince p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830524"/>
            <a:ext cx="5174071" cy="33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</TotalTime>
  <Words>446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MS UI Gothic</vt:lpstr>
      <vt:lpstr>&amp;quot</vt:lpstr>
      <vt:lpstr>Arial</vt:lpstr>
      <vt:lpstr>Bell MT</vt:lpstr>
      <vt:lpstr>Century Gothic</vt:lpstr>
      <vt:lpstr>Gill Sans MT Condensed</vt:lpstr>
      <vt:lpstr>Microsoft Uighur</vt:lpstr>
      <vt:lpstr>ReithSans</vt:lpstr>
      <vt:lpstr>Segoe UI</vt:lpstr>
      <vt:lpstr>Wingdings</vt:lpstr>
      <vt:lpstr>Wingdings 3</vt:lpstr>
      <vt:lpstr>Wisp</vt:lpstr>
      <vt:lpstr>Mince pies</vt:lpstr>
      <vt:lpstr>Recipes for lovely mince pies</vt:lpstr>
      <vt:lpstr>Mince pie tips and tricks</vt:lpstr>
      <vt:lpstr>Mince Pie History</vt:lpstr>
      <vt:lpstr>Mince pies are truly yummy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Mince pies</dc:title>
  <dc:creator>Pupil Little Hadham</dc:creator>
  <cp:lastModifiedBy>Pupil Little Hadham</cp:lastModifiedBy>
  <cp:revision>6</cp:revision>
  <dcterms:created xsi:type="dcterms:W3CDTF">2019-11-20T13:42:28Z</dcterms:created>
  <dcterms:modified xsi:type="dcterms:W3CDTF">2019-11-27T13:33:59Z</dcterms:modified>
</cp:coreProperties>
</file>