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40CA146-872B-4890-A1F5-A22AD9820B1F}" type="datetimeFigureOut">
              <a:rPr lang="en-GB" smtClean="0"/>
              <a:t>20/11/2019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DAB6B-1879-429C-80C3-FEB9FE4454C4}" type="slidenum">
              <a:rPr lang="en-GB" smtClean="0"/>
              <a:t>‹#›</a:t>
            </a:fld>
            <a:endParaRPr lang="en-GB"/>
          </a:p>
        </p:txBody>
      </p:sp>
    </p:spTree>
    <p:extLst>
      <p:ext uri="{BB962C8B-B14F-4D97-AF65-F5344CB8AC3E}">
        <p14:creationId xmlns:p14="http://schemas.microsoft.com/office/powerpoint/2010/main" val="1065767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40CA146-872B-4890-A1F5-A22AD9820B1F}" type="datetimeFigureOut">
              <a:rPr lang="en-GB" smtClean="0"/>
              <a:t>20/11/2019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DAB6B-1879-429C-80C3-FEB9FE4454C4}" type="slidenum">
              <a:rPr lang="en-GB" smtClean="0"/>
              <a:t>‹#›</a:t>
            </a:fld>
            <a:endParaRPr lang="en-GB"/>
          </a:p>
        </p:txBody>
      </p:sp>
    </p:spTree>
    <p:extLst>
      <p:ext uri="{BB962C8B-B14F-4D97-AF65-F5344CB8AC3E}">
        <p14:creationId xmlns:p14="http://schemas.microsoft.com/office/powerpoint/2010/main" val="3387174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40CA146-872B-4890-A1F5-A22AD9820B1F}" type="datetimeFigureOut">
              <a:rPr lang="en-GB" smtClean="0"/>
              <a:t>20/11/2019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DAB6B-1879-429C-80C3-FEB9FE4454C4}" type="slidenum">
              <a:rPr lang="en-GB" smtClean="0"/>
              <a:t>‹#›</a:t>
            </a:fld>
            <a:endParaRPr lang="en-GB"/>
          </a:p>
        </p:txBody>
      </p:sp>
    </p:spTree>
    <p:extLst>
      <p:ext uri="{BB962C8B-B14F-4D97-AF65-F5344CB8AC3E}">
        <p14:creationId xmlns:p14="http://schemas.microsoft.com/office/powerpoint/2010/main" val="1203972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40CA146-872B-4890-A1F5-A22AD9820B1F}" type="datetimeFigureOut">
              <a:rPr lang="en-GB" smtClean="0"/>
              <a:t>20/11/2019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DAB6B-1879-429C-80C3-FEB9FE4454C4}" type="slidenum">
              <a:rPr lang="en-GB" smtClean="0"/>
              <a:t>‹#›</a:t>
            </a:fld>
            <a:endParaRPr lang="en-GB"/>
          </a:p>
        </p:txBody>
      </p:sp>
    </p:spTree>
    <p:extLst>
      <p:ext uri="{BB962C8B-B14F-4D97-AF65-F5344CB8AC3E}">
        <p14:creationId xmlns:p14="http://schemas.microsoft.com/office/powerpoint/2010/main" val="4111215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40CA146-872B-4890-A1F5-A22AD9820B1F}" type="datetimeFigureOut">
              <a:rPr lang="en-GB" smtClean="0"/>
              <a:t>20/11/2019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DAB6B-1879-429C-80C3-FEB9FE4454C4}" type="slidenum">
              <a:rPr lang="en-GB" smtClean="0"/>
              <a:t>‹#›</a:t>
            </a:fld>
            <a:endParaRPr lang="en-GB"/>
          </a:p>
        </p:txBody>
      </p:sp>
    </p:spTree>
    <p:extLst>
      <p:ext uri="{BB962C8B-B14F-4D97-AF65-F5344CB8AC3E}">
        <p14:creationId xmlns:p14="http://schemas.microsoft.com/office/powerpoint/2010/main" val="2724253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40CA146-872B-4890-A1F5-A22AD9820B1F}" type="datetimeFigureOut">
              <a:rPr lang="en-GB" smtClean="0"/>
              <a:t>20/11/2019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DAB6B-1879-429C-80C3-FEB9FE4454C4}" type="slidenum">
              <a:rPr lang="en-GB" smtClean="0"/>
              <a:t>‹#›</a:t>
            </a:fld>
            <a:endParaRPr lang="en-GB"/>
          </a:p>
        </p:txBody>
      </p:sp>
    </p:spTree>
    <p:extLst>
      <p:ext uri="{BB962C8B-B14F-4D97-AF65-F5344CB8AC3E}">
        <p14:creationId xmlns:p14="http://schemas.microsoft.com/office/powerpoint/2010/main" val="2966090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40CA146-872B-4890-A1F5-A22AD9820B1F}" type="datetimeFigureOut">
              <a:rPr lang="en-GB" smtClean="0"/>
              <a:t>20/11/2019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1DAB6B-1879-429C-80C3-FEB9FE4454C4}" type="slidenum">
              <a:rPr lang="en-GB" smtClean="0"/>
              <a:t>‹#›</a:t>
            </a:fld>
            <a:endParaRPr lang="en-GB"/>
          </a:p>
        </p:txBody>
      </p:sp>
    </p:spTree>
    <p:extLst>
      <p:ext uri="{BB962C8B-B14F-4D97-AF65-F5344CB8AC3E}">
        <p14:creationId xmlns:p14="http://schemas.microsoft.com/office/powerpoint/2010/main" val="3620664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40CA146-872B-4890-A1F5-A22AD9820B1F}" type="datetimeFigureOut">
              <a:rPr lang="en-GB" smtClean="0"/>
              <a:t>20/11/2019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1DAB6B-1879-429C-80C3-FEB9FE4454C4}" type="slidenum">
              <a:rPr lang="en-GB" smtClean="0"/>
              <a:t>‹#›</a:t>
            </a:fld>
            <a:endParaRPr lang="en-GB"/>
          </a:p>
        </p:txBody>
      </p:sp>
    </p:spTree>
    <p:extLst>
      <p:ext uri="{BB962C8B-B14F-4D97-AF65-F5344CB8AC3E}">
        <p14:creationId xmlns:p14="http://schemas.microsoft.com/office/powerpoint/2010/main" val="3746596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0CA146-872B-4890-A1F5-A22AD9820B1F}" type="datetimeFigureOut">
              <a:rPr lang="en-GB" smtClean="0"/>
              <a:t>20/11/2019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1DAB6B-1879-429C-80C3-FEB9FE4454C4}" type="slidenum">
              <a:rPr lang="en-GB" smtClean="0"/>
              <a:t>‹#›</a:t>
            </a:fld>
            <a:endParaRPr lang="en-GB"/>
          </a:p>
        </p:txBody>
      </p:sp>
    </p:spTree>
    <p:extLst>
      <p:ext uri="{BB962C8B-B14F-4D97-AF65-F5344CB8AC3E}">
        <p14:creationId xmlns:p14="http://schemas.microsoft.com/office/powerpoint/2010/main" val="1525952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40CA146-872B-4890-A1F5-A22AD9820B1F}" type="datetimeFigureOut">
              <a:rPr lang="en-GB" smtClean="0"/>
              <a:t>20/11/2019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DAB6B-1879-429C-80C3-FEB9FE4454C4}" type="slidenum">
              <a:rPr lang="en-GB" smtClean="0"/>
              <a:t>‹#›</a:t>
            </a:fld>
            <a:endParaRPr lang="en-GB"/>
          </a:p>
        </p:txBody>
      </p:sp>
    </p:spTree>
    <p:extLst>
      <p:ext uri="{BB962C8B-B14F-4D97-AF65-F5344CB8AC3E}">
        <p14:creationId xmlns:p14="http://schemas.microsoft.com/office/powerpoint/2010/main" val="3692881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40CA146-872B-4890-A1F5-A22AD9820B1F}" type="datetimeFigureOut">
              <a:rPr lang="en-GB" smtClean="0"/>
              <a:t>20/11/2019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DAB6B-1879-429C-80C3-FEB9FE4454C4}" type="slidenum">
              <a:rPr lang="en-GB" smtClean="0"/>
              <a:t>‹#›</a:t>
            </a:fld>
            <a:endParaRPr lang="en-GB"/>
          </a:p>
        </p:txBody>
      </p:sp>
    </p:spTree>
    <p:extLst>
      <p:ext uri="{BB962C8B-B14F-4D97-AF65-F5344CB8AC3E}">
        <p14:creationId xmlns:p14="http://schemas.microsoft.com/office/powerpoint/2010/main" val="2295400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0CA146-872B-4890-A1F5-A22AD9820B1F}" type="datetimeFigureOut">
              <a:rPr lang="en-GB" smtClean="0"/>
              <a:t>20/11/2019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1DAB6B-1879-429C-80C3-FEB9FE4454C4}" type="slidenum">
              <a:rPr lang="en-GB" smtClean="0"/>
              <a:t>‹#›</a:t>
            </a:fld>
            <a:endParaRPr lang="en-GB"/>
          </a:p>
        </p:txBody>
      </p:sp>
    </p:spTree>
    <p:extLst>
      <p:ext uri="{BB962C8B-B14F-4D97-AF65-F5344CB8AC3E}">
        <p14:creationId xmlns:p14="http://schemas.microsoft.com/office/powerpoint/2010/main" val="1316214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1"/>
                </a:solidFill>
              </a:rPr>
              <a:t>A traditional British Christmas meal.</a:t>
            </a:r>
            <a:endParaRPr lang="en-GB" dirty="0">
              <a:solidFill>
                <a:schemeClr val="bg1"/>
              </a:solidFill>
            </a:endParaRPr>
          </a:p>
        </p:txBody>
      </p:sp>
    </p:spTree>
    <p:extLst>
      <p:ext uri="{BB962C8B-B14F-4D97-AF65-F5344CB8AC3E}">
        <p14:creationId xmlns:p14="http://schemas.microsoft.com/office/powerpoint/2010/main" val="212663944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5030243"/>
          </a:xfrm>
        </p:spPr>
        <p:txBody>
          <a:bodyPr>
            <a:normAutofit/>
          </a:bodyPr>
          <a:lstStyle/>
          <a:p>
            <a:r>
              <a:rPr lang="en-US" sz="1800" dirty="0" smtClean="0">
                <a:solidFill>
                  <a:schemeClr val="bg1"/>
                </a:solidFill>
              </a:rPr>
              <a:t>.</a:t>
            </a:r>
            <a:r>
              <a:rPr lang="en-GB" sz="1800" dirty="0">
                <a:solidFill>
                  <a:schemeClr val="bg1"/>
                </a:solidFill>
                <a:latin typeface="+mn-lt"/>
              </a:rPr>
              <a:t> </a:t>
            </a:r>
            <a:r>
              <a:rPr lang="en-GB" sz="3600" dirty="0">
                <a:solidFill>
                  <a:schemeClr val="bg1"/>
                </a:solidFill>
                <a:latin typeface="+mn-lt"/>
              </a:rPr>
              <a:t>The 16th century farmer Thomas Tusser noted that by 1573 turkeys were commonly served at English Christmas dinners. The tradition of turkey at Christmas rapidly spread throughout England in the 17th century, and it also became common to serve goose which remained the predominant roast until the Victorian era.</a:t>
            </a:r>
          </a:p>
        </p:txBody>
      </p:sp>
    </p:spTree>
    <p:extLst>
      <p:ext uri="{BB962C8B-B14F-4D97-AF65-F5344CB8AC3E}">
        <p14:creationId xmlns:p14="http://schemas.microsoft.com/office/powerpoint/2010/main" val="484226076"/>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5017180"/>
          </a:xfrm>
        </p:spPr>
        <p:txBody>
          <a:bodyPr>
            <a:normAutofit/>
          </a:bodyPr>
          <a:lstStyle/>
          <a:p>
            <a:r>
              <a:rPr lang="en-GB" sz="3600" dirty="0">
                <a:solidFill>
                  <a:schemeClr val="bg1"/>
                </a:solidFill>
                <a:latin typeface="+mn-lt"/>
              </a:rPr>
              <a:t>When did we first start eating turkeys at Christmas? Turkeys were first brought into Britain in the 1520s. At that time, people would eat boar's head, goose or even peacock at Christmas; it has been claimed that Henry VIII was the first person in Britain to eat turkey for his Christmas</a:t>
            </a:r>
            <a:r>
              <a:rPr lang="en-GB" sz="3600" b="1" dirty="0">
                <a:solidFill>
                  <a:schemeClr val="bg1"/>
                </a:solidFill>
                <a:latin typeface="+mn-lt"/>
              </a:rPr>
              <a:t> </a:t>
            </a:r>
            <a:r>
              <a:rPr lang="en-GB" sz="3600" dirty="0">
                <a:solidFill>
                  <a:schemeClr val="bg1"/>
                </a:solidFill>
                <a:latin typeface="+mn-lt"/>
              </a:rPr>
              <a:t>meal</a:t>
            </a:r>
            <a:r>
              <a:rPr lang="en-GB" sz="3200" dirty="0">
                <a:solidFill>
                  <a:schemeClr val="bg1"/>
                </a:solidFill>
              </a:rPr>
              <a:t>.</a:t>
            </a:r>
          </a:p>
        </p:txBody>
      </p:sp>
    </p:spTree>
    <p:extLst>
      <p:ext uri="{BB962C8B-B14F-4D97-AF65-F5344CB8AC3E}">
        <p14:creationId xmlns:p14="http://schemas.microsoft.com/office/powerpoint/2010/main" val="137304692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3972152"/>
          </a:xfrm>
        </p:spPr>
        <p:txBody>
          <a:bodyPr>
            <a:normAutofit/>
          </a:bodyPr>
          <a:lstStyle/>
          <a:p>
            <a:r>
              <a:rPr lang="en-GB" sz="3600" dirty="0">
                <a:solidFill>
                  <a:schemeClr val="bg1"/>
                </a:solidFill>
                <a:latin typeface="+mn-lt"/>
              </a:rPr>
              <a:t>So, it has been left to the turkey to keep our stomachs full on Christmas Day - and many days after that. Henry VIII was the first English king to enjoy turkey in the 16th century, although Edward VII made eating turkey fashionable at Christmas.</a:t>
            </a:r>
          </a:p>
        </p:txBody>
      </p:sp>
    </p:spTree>
    <p:extLst>
      <p:ext uri="{BB962C8B-B14F-4D97-AF65-F5344CB8AC3E}">
        <p14:creationId xmlns:p14="http://schemas.microsoft.com/office/powerpoint/2010/main" val="386163635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5160871"/>
          </a:xfrm>
        </p:spPr>
        <p:txBody>
          <a:bodyPr>
            <a:normAutofit fontScale="90000"/>
          </a:bodyPr>
          <a:lstStyle/>
          <a:p>
            <a:r>
              <a:rPr lang="en-US" sz="3600" dirty="0" smtClean="0">
                <a:solidFill>
                  <a:schemeClr val="bg1"/>
                </a:solidFill>
                <a:latin typeface="+mn-lt"/>
              </a:rPr>
              <a:t> </a:t>
            </a:r>
            <a:br>
              <a:rPr lang="en-US" sz="3600" dirty="0" smtClean="0">
                <a:solidFill>
                  <a:schemeClr val="bg1"/>
                </a:solidFill>
                <a:latin typeface="+mn-lt"/>
              </a:rPr>
            </a:br>
            <a:r>
              <a:rPr lang="en-US" sz="3600" dirty="0">
                <a:solidFill>
                  <a:schemeClr val="bg1"/>
                </a:solidFill>
                <a:latin typeface="+mn-lt"/>
              </a:rPr>
              <a:t/>
            </a:r>
            <a:br>
              <a:rPr lang="en-US" sz="3600" dirty="0">
                <a:solidFill>
                  <a:schemeClr val="bg1"/>
                </a:solidFill>
                <a:latin typeface="+mn-lt"/>
              </a:rPr>
            </a:br>
            <a:r>
              <a:rPr lang="en-US" dirty="0" smtClean="0">
                <a:solidFill>
                  <a:schemeClr val="bg1"/>
                </a:solidFill>
                <a:latin typeface="+mn-lt"/>
              </a:rPr>
              <a:t>Small facts about turkey</a:t>
            </a:r>
            <a:br>
              <a:rPr lang="en-US" dirty="0" smtClean="0">
                <a:solidFill>
                  <a:schemeClr val="bg1"/>
                </a:solidFill>
                <a:latin typeface="+mn-lt"/>
              </a:rPr>
            </a:br>
            <a:r>
              <a:rPr lang="en-US" sz="10000" dirty="0" smtClean="0">
                <a:solidFill>
                  <a:schemeClr val="bg1"/>
                </a:solidFill>
                <a:latin typeface="+mn-lt"/>
              </a:rPr>
              <a:t>.</a:t>
            </a:r>
            <a:r>
              <a:rPr lang="en-GB" dirty="0"/>
              <a:t> </a:t>
            </a:r>
            <a:r>
              <a:rPr lang="en-GB" sz="2200" dirty="0">
                <a:solidFill>
                  <a:schemeClr val="bg1"/>
                </a:solidFill>
              </a:rPr>
              <a:t>Three hundred million turkeys</a:t>
            </a:r>
            <a:r>
              <a:rPr lang="en-GB" sz="2200" b="1" dirty="0">
                <a:solidFill>
                  <a:schemeClr val="bg1"/>
                </a:solidFill>
              </a:rPr>
              <a:t> </a:t>
            </a:r>
            <a:r>
              <a:rPr lang="en-GB" sz="2200" dirty="0">
                <a:solidFill>
                  <a:schemeClr val="bg1"/>
                </a:solidFill>
              </a:rPr>
              <a:t>are</a:t>
            </a:r>
            <a:r>
              <a:rPr lang="en-GB" sz="2200" b="1" dirty="0">
                <a:solidFill>
                  <a:schemeClr val="bg1"/>
                </a:solidFill>
              </a:rPr>
              <a:t> </a:t>
            </a:r>
            <a:r>
              <a:rPr lang="en-GB" sz="2200" dirty="0">
                <a:solidFill>
                  <a:schemeClr val="bg1"/>
                </a:solidFill>
              </a:rPr>
              <a:t>killed in the U.S. each year, many for Thanksgiving and Christmas</a:t>
            </a:r>
            <a:r>
              <a:rPr lang="en-GB" sz="2200" dirty="0" smtClean="0">
                <a:solidFill>
                  <a:schemeClr val="bg1"/>
                </a:solidFill>
              </a:rPr>
              <a:t>.</a:t>
            </a:r>
            <a:r>
              <a:rPr lang="en-US" dirty="0" smtClean="0">
                <a:solidFill>
                  <a:schemeClr val="bg1"/>
                </a:solidFill>
                <a:latin typeface="+mn-lt"/>
              </a:rPr>
              <a:t/>
            </a:r>
            <a:br>
              <a:rPr lang="en-US" dirty="0" smtClean="0">
                <a:solidFill>
                  <a:schemeClr val="bg1"/>
                </a:solidFill>
                <a:latin typeface="+mn-lt"/>
              </a:rPr>
            </a:br>
            <a:r>
              <a:rPr lang="en-US" sz="9000" dirty="0" smtClean="0">
                <a:solidFill>
                  <a:schemeClr val="bg1"/>
                </a:solidFill>
                <a:latin typeface="+mn-lt"/>
              </a:rPr>
              <a:t>.</a:t>
            </a:r>
            <a:r>
              <a:rPr lang="en-GB" b="1" dirty="0"/>
              <a:t> </a:t>
            </a:r>
            <a:r>
              <a:rPr lang="en-GB" sz="2200" b="1" dirty="0">
                <a:solidFill>
                  <a:schemeClr val="bg1"/>
                </a:solidFill>
                <a:latin typeface="+mn-lt"/>
              </a:rPr>
              <a:t>Christmas</a:t>
            </a:r>
            <a:r>
              <a:rPr lang="en-GB" sz="2200" dirty="0">
                <a:solidFill>
                  <a:schemeClr val="bg1"/>
                </a:solidFill>
                <a:latin typeface="+mn-lt"/>
              </a:rPr>
              <a:t> Stats and Traditions. Last </a:t>
            </a:r>
            <a:r>
              <a:rPr lang="en-GB" sz="2200" b="1" dirty="0">
                <a:solidFill>
                  <a:schemeClr val="bg1"/>
                </a:solidFill>
                <a:latin typeface="+mn-lt"/>
              </a:rPr>
              <a:t>Christmas</a:t>
            </a:r>
            <a:r>
              <a:rPr lang="en-GB" sz="2200" dirty="0">
                <a:solidFill>
                  <a:schemeClr val="bg1"/>
                </a:solidFill>
                <a:latin typeface="+mn-lt"/>
              </a:rPr>
              <a:t> saw the </a:t>
            </a:r>
            <a:r>
              <a:rPr lang="en-GB" sz="2200" b="1" dirty="0">
                <a:solidFill>
                  <a:schemeClr val="bg1"/>
                </a:solidFill>
                <a:latin typeface="+mn-lt"/>
              </a:rPr>
              <a:t>UK</a:t>
            </a:r>
            <a:r>
              <a:rPr lang="en-GB" sz="2200" dirty="0">
                <a:solidFill>
                  <a:schemeClr val="bg1"/>
                </a:solidFill>
                <a:latin typeface="+mn-lt"/>
              </a:rPr>
              <a:t> consuming approximately 10 million </a:t>
            </a:r>
            <a:r>
              <a:rPr lang="en-GB" sz="2200" b="1" dirty="0">
                <a:solidFill>
                  <a:schemeClr val="bg1"/>
                </a:solidFill>
                <a:latin typeface="+mn-lt"/>
              </a:rPr>
              <a:t>turkeys</a:t>
            </a:r>
            <a:r>
              <a:rPr lang="en-GB" sz="2200" dirty="0">
                <a:solidFill>
                  <a:schemeClr val="bg1"/>
                </a:solidFill>
                <a:latin typeface="+mn-lt"/>
              </a:rPr>
              <a:t>.</a:t>
            </a:r>
            <a:r>
              <a:rPr lang="en-US" dirty="0">
                <a:solidFill>
                  <a:schemeClr val="bg1"/>
                </a:solidFill>
                <a:latin typeface="+mn-lt"/>
              </a:rPr>
              <a:t/>
            </a:r>
            <a:br>
              <a:rPr lang="en-US" dirty="0">
                <a:solidFill>
                  <a:schemeClr val="bg1"/>
                </a:solidFill>
                <a:latin typeface="+mn-lt"/>
              </a:rPr>
            </a:br>
            <a:r>
              <a:rPr lang="en-US" dirty="0" smtClean="0">
                <a:solidFill>
                  <a:schemeClr val="bg1"/>
                </a:solidFill>
                <a:latin typeface="+mn-lt"/>
              </a:rPr>
              <a:t/>
            </a:r>
            <a:br>
              <a:rPr lang="en-US" dirty="0" smtClean="0">
                <a:solidFill>
                  <a:schemeClr val="bg1"/>
                </a:solidFill>
                <a:latin typeface="+mn-lt"/>
              </a:rPr>
            </a:br>
            <a:r>
              <a:rPr lang="en-US" sz="3600" dirty="0" smtClean="0">
                <a:solidFill>
                  <a:schemeClr val="bg1"/>
                </a:solidFill>
                <a:latin typeface="+mn-lt"/>
              </a:rPr>
              <a:t>    </a:t>
            </a:r>
            <a:endParaRPr lang="en-GB" sz="3600" dirty="0">
              <a:solidFill>
                <a:schemeClr val="bg1"/>
              </a:solidFill>
              <a:latin typeface="+mn-lt"/>
            </a:endParaRPr>
          </a:p>
        </p:txBody>
      </p:sp>
    </p:spTree>
    <p:extLst>
      <p:ext uri="{BB962C8B-B14F-4D97-AF65-F5344CB8AC3E}">
        <p14:creationId xmlns:p14="http://schemas.microsoft.com/office/powerpoint/2010/main" val="268734415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5160871"/>
          </a:xfrm>
        </p:spPr>
        <p:txBody>
          <a:bodyPr>
            <a:normAutofit/>
          </a:bodyPr>
          <a:lstStyle/>
          <a:p>
            <a:r>
              <a:rPr lang="en-US" dirty="0" smtClean="0">
                <a:solidFill>
                  <a:schemeClr val="bg1"/>
                </a:solidFill>
              </a:rPr>
              <a:t>Ingredients</a:t>
            </a:r>
            <a:br>
              <a:rPr lang="en-US" dirty="0" smtClean="0">
                <a:solidFill>
                  <a:schemeClr val="bg1"/>
                </a:solidFill>
              </a:rPr>
            </a:br>
            <a:r>
              <a:rPr lang="en-GB" sz="2200" dirty="0">
                <a:solidFill>
                  <a:schemeClr val="bg1"/>
                </a:solidFill>
              </a:rPr>
              <a:t>A</a:t>
            </a:r>
            <a:r>
              <a:rPr lang="en-GB" sz="2200" dirty="0" smtClean="0">
                <a:solidFill>
                  <a:schemeClr val="bg1"/>
                </a:solidFill>
              </a:rPr>
              <a:t>llow 45 minutes per kilogram, plus 20 minutes, for a turkey under 4.5kg.</a:t>
            </a:r>
            <a:br>
              <a:rPr lang="en-GB" sz="2200" dirty="0" smtClean="0">
                <a:solidFill>
                  <a:schemeClr val="bg1"/>
                </a:solidFill>
              </a:rPr>
            </a:br>
            <a:r>
              <a:rPr lang="en-GB" sz="2200" dirty="0" smtClean="0">
                <a:solidFill>
                  <a:schemeClr val="bg1"/>
                </a:solidFill>
              </a:rPr>
              <a:t>Allow 40 minutes per kilogram for a turkey that's between 4.5kg and 6.5kg.</a:t>
            </a:r>
            <a:br>
              <a:rPr lang="en-GB" sz="2200" dirty="0" smtClean="0">
                <a:solidFill>
                  <a:schemeClr val="bg1"/>
                </a:solidFill>
              </a:rPr>
            </a:br>
            <a:r>
              <a:rPr lang="en-GB" sz="2200" dirty="0" smtClean="0">
                <a:solidFill>
                  <a:schemeClr val="bg1"/>
                </a:solidFill>
              </a:rPr>
              <a:t>Allow 35 minutes per kilogram for a turkey of more than 6.5kg</a:t>
            </a:r>
            <a:r>
              <a:rPr lang="en-GB" dirty="0" smtClean="0"/>
              <a:t>.</a:t>
            </a:r>
            <a:br>
              <a:rPr lang="en-GB" dirty="0" smtClean="0"/>
            </a:br>
            <a:r>
              <a:rPr lang="en-GB" dirty="0" smtClean="0"/>
              <a:t/>
            </a:r>
            <a:br>
              <a:rPr lang="en-GB" dirty="0" smtClean="0"/>
            </a:br>
            <a:endParaRPr lang="en-GB" dirty="0">
              <a:solidFill>
                <a:schemeClr val="bg1"/>
              </a:solidFill>
            </a:endParaRPr>
          </a:p>
        </p:txBody>
      </p:sp>
    </p:spTree>
    <p:extLst>
      <p:ext uri="{BB962C8B-B14F-4D97-AF65-F5344CB8AC3E}">
        <p14:creationId xmlns:p14="http://schemas.microsoft.com/office/powerpoint/2010/main" val="448534255"/>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2378" y="1122363"/>
            <a:ext cx="9144000" cy="5043306"/>
          </a:xfrm>
        </p:spPr>
        <p:txBody>
          <a:bodyPr>
            <a:noAutofit/>
          </a:bodyPr>
          <a:lstStyle/>
          <a:p>
            <a:r>
              <a:rPr lang="en-US" sz="7200" dirty="0" smtClean="0">
                <a:solidFill>
                  <a:schemeClr val="bg1"/>
                </a:solidFill>
              </a:rPr>
              <a:t>Thanks for reading and listening I hope you know more about turkeys now.</a:t>
            </a:r>
            <a:endParaRPr lang="en-GB" sz="7200" dirty="0">
              <a:solidFill>
                <a:schemeClr val="bg1"/>
              </a:solidFill>
            </a:endParaRPr>
          </a:p>
        </p:txBody>
      </p:sp>
    </p:spTree>
    <p:extLst>
      <p:ext uri="{BB962C8B-B14F-4D97-AF65-F5344CB8AC3E}">
        <p14:creationId xmlns:p14="http://schemas.microsoft.com/office/powerpoint/2010/main" val="236048918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55</Words>
  <Application>Microsoft Office PowerPoint</Application>
  <PresentationFormat>Widescreen</PresentationFormat>
  <Paragraphs>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A traditional British Christmas meal.</vt:lpstr>
      <vt:lpstr>. The 16th century farmer Thomas Tusser noted that by 1573 turkeys were commonly served at English Christmas dinners. The tradition of turkey at Christmas rapidly spread throughout England in the 17th century, and it also became common to serve goose which remained the predominant roast until the Victorian era.</vt:lpstr>
      <vt:lpstr>When did we first start eating turkeys at Christmas? Turkeys were first brought into Britain in the 1520s. At that time, people would eat boar's head, goose or even peacock at Christmas; it has been claimed that Henry VIII was the first person in Britain to eat turkey for his Christmas meal.</vt:lpstr>
      <vt:lpstr>So, it has been left to the turkey to keep our stomachs full on Christmas Day - and many days after that. Henry VIII was the first English king to enjoy turkey in the 16th century, although Edward VII made eating turkey fashionable at Christmas.</vt:lpstr>
      <vt:lpstr>   Small facts about turkey . Three hundred million turkeys are killed in the U.S. each year, many for Thanksgiving and Christmas. . Christmas Stats and Traditions. Last Christmas saw the UK consuming approximately 10 million turkeys.      </vt:lpstr>
      <vt:lpstr>Ingredients Allow 45 minutes per kilogram, plus 20 minutes, for a turkey under 4.5kg. Allow 40 minutes per kilogram for a turkey that's between 4.5kg and 6.5kg. Allow 35 minutes per kilogram for a turkey of more than 6.5kg.  </vt:lpstr>
      <vt:lpstr>Thanks for reading and listening I hope you know more about turkeys now.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traditional British Christmas meal.</dc:title>
  <dc:creator>Pupil Little Hadham</dc:creator>
  <cp:lastModifiedBy>Pupil Little Hadham</cp:lastModifiedBy>
  <cp:revision>4</cp:revision>
  <dcterms:created xsi:type="dcterms:W3CDTF">2019-11-20T13:47:09Z</dcterms:created>
  <dcterms:modified xsi:type="dcterms:W3CDTF">2019-11-20T14:12:38Z</dcterms:modified>
</cp:coreProperties>
</file>