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9" r:id="rId2"/>
    <p:sldId id="261" r:id="rId3"/>
    <p:sldId id="257" r:id="rId4"/>
    <p:sldId id="262" r:id="rId5"/>
    <p:sldId id="263" r:id="rId6"/>
    <p:sldId id="264" r:id="rId7"/>
    <p:sldId id="265" r:id="rId8"/>
    <p:sldId id="267" r:id="rId9"/>
    <p:sldId id="276" r:id="rId10"/>
    <p:sldId id="278" r:id="rId11"/>
    <p:sldId id="271" r:id="rId12"/>
    <p:sldId id="272" r:id="rId13"/>
    <p:sldId id="273" r:id="rId14"/>
    <p:sldId id="268" r:id="rId15"/>
    <p:sldId id="279"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74731" autoAdjust="0"/>
  </p:normalViewPr>
  <p:slideViewPr>
    <p:cSldViewPr>
      <p:cViewPr>
        <p:scale>
          <a:sx n="75" d="100"/>
          <a:sy n="75" d="100"/>
        </p:scale>
        <p:origin x="-378" y="9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7AD1C-2040-4785-BE50-95FAB700B19F}" type="datetimeFigureOut">
              <a:rPr lang="it-IT" smtClean="0"/>
              <a:pPr/>
              <a:t>18/05/2019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6ABF6-A182-45E2-A879-DF778D61775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ChangeArrowheads="1" noTextEdit="1"/>
          </p:cNvSpPr>
          <p:nvPr>
            <p:ph type="sldImg"/>
          </p:nvPr>
        </p:nvSpPr>
        <p:spPr bwMode="auto">
          <a:noFill/>
          <a:ln>
            <a:solidFill>
              <a:srgbClr val="000000"/>
            </a:solidFill>
            <a:miter lim="800000"/>
            <a:headEnd/>
            <a:tailEnd/>
          </a:ln>
        </p:spPr>
      </p:sp>
      <p:sp>
        <p:nvSpPr>
          <p:cNvPr id="9219" name="Segnaposto not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9220" name="Segnaposto numero diapositiva 3"/>
          <p:cNvSpPr>
            <a:spLocks noGrp="1" noChangeArrowheads="1"/>
          </p:cNvSpPr>
          <p:nvPr>
            <p:ph type="sldNum" sz="quarter" idx="5"/>
          </p:nvPr>
        </p:nvSpPr>
        <p:spPr bwMode="auto">
          <a:noFill/>
          <a:ln>
            <a:miter lim="800000"/>
            <a:headEnd/>
            <a:tailEnd/>
          </a:ln>
        </p:spPr>
        <p:txBody>
          <a:bodyPr/>
          <a:lstStyle/>
          <a:p>
            <a:fld id="{A4C8F918-E3F6-48EA-834B-AF3882B4C437}" type="slidenum">
              <a:rPr lang="it-IT" altLang="it-IT"/>
              <a:pPr/>
              <a:t>4</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ChangeArrowheads="1" noTextEdit="1"/>
          </p:cNvSpPr>
          <p:nvPr>
            <p:ph type="sldImg"/>
          </p:nvPr>
        </p:nvSpPr>
        <p:spPr bwMode="auto">
          <a:noFill/>
          <a:ln>
            <a:solidFill>
              <a:srgbClr val="000000"/>
            </a:solidFill>
            <a:miter lim="800000"/>
            <a:headEnd/>
            <a:tailEnd/>
          </a:ln>
        </p:spPr>
      </p:sp>
      <p:sp>
        <p:nvSpPr>
          <p:cNvPr id="22531" name="Segnaposto not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22532" name="Segnaposto numero diapositiva 3"/>
          <p:cNvSpPr>
            <a:spLocks noGrp="1" noChangeArrowheads="1"/>
          </p:cNvSpPr>
          <p:nvPr>
            <p:ph type="sldNum" sz="quarter" idx="5"/>
          </p:nvPr>
        </p:nvSpPr>
        <p:spPr bwMode="auto">
          <a:noFill/>
          <a:ln>
            <a:miter lim="800000"/>
            <a:headEnd/>
            <a:tailEnd/>
          </a:ln>
        </p:spPr>
        <p:txBody>
          <a:bodyPr/>
          <a:lstStyle/>
          <a:p>
            <a:fld id="{C709A069-6B88-4B74-B544-0CC71076A54F}" type="slidenum">
              <a:rPr lang="it-IT" altLang="it-IT"/>
              <a:pPr/>
              <a:t>7</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801F5FB8-BDA4-4913-AF2B-6A7C93364B53}" type="datetimeFigureOut">
              <a:rPr lang="it-IT" smtClean="0"/>
              <a:pPr/>
              <a:t>18/05/2019</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042ED69F-3F10-4727-A429-4D185AE3CFEB}"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01F5FB8-BDA4-4913-AF2B-6A7C93364B53}" type="datetimeFigureOut">
              <a:rPr lang="it-IT" smtClean="0"/>
              <a:pPr/>
              <a:t>18/05/2019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ED69F-3F10-4727-A429-4D185AE3CFE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01F5FB8-BDA4-4913-AF2B-6A7C93364B53}" type="datetimeFigureOut">
              <a:rPr lang="it-IT" smtClean="0"/>
              <a:pPr/>
              <a:t>18/05/2019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ED69F-3F10-4727-A429-4D185AE3CFE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01F5FB8-BDA4-4913-AF2B-6A7C93364B53}" type="datetimeFigureOut">
              <a:rPr lang="it-IT" smtClean="0"/>
              <a:pPr/>
              <a:t>18/05/2019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ED69F-3F10-4727-A429-4D185AE3CFE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801F5FB8-BDA4-4913-AF2B-6A7C93364B53}" type="datetimeFigureOut">
              <a:rPr lang="it-IT" smtClean="0"/>
              <a:pPr/>
              <a:t>18/05/2019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ED69F-3F10-4727-A429-4D185AE3CFEB}"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801F5FB8-BDA4-4913-AF2B-6A7C93364B53}" type="datetimeFigureOut">
              <a:rPr lang="it-IT" smtClean="0"/>
              <a:pPr/>
              <a:t>18/05/2019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2ED69F-3F10-4727-A429-4D185AE3CFE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801F5FB8-BDA4-4913-AF2B-6A7C93364B53}" type="datetimeFigureOut">
              <a:rPr lang="it-IT" smtClean="0"/>
              <a:pPr/>
              <a:t>18/05/2019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42ED69F-3F10-4727-A429-4D185AE3CFE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801F5FB8-BDA4-4913-AF2B-6A7C93364B53}" type="datetimeFigureOut">
              <a:rPr lang="it-IT" smtClean="0"/>
              <a:pPr/>
              <a:t>18/05/2019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42ED69F-3F10-4727-A429-4D185AE3CFE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01F5FB8-BDA4-4913-AF2B-6A7C93364B53}" type="datetimeFigureOut">
              <a:rPr lang="it-IT" smtClean="0"/>
              <a:pPr/>
              <a:t>18/05/2019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42ED69F-3F10-4727-A429-4D185AE3CFE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801F5FB8-BDA4-4913-AF2B-6A7C93364B53}" type="datetimeFigureOut">
              <a:rPr lang="it-IT" smtClean="0"/>
              <a:pPr/>
              <a:t>18/05/2019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2ED69F-3F10-4727-A429-4D185AE3CFE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801F5FB8-BDA4-4913-AF2B-6A7C93364B53}" type="datetimeFigureOut">
              <a:rPr lang="it-IT" smtClean="0"/>
              <a:pPr/>
              <a:t>18/05/2019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042ED69F-3F10-4727-A429-4D185AE3CFEB}"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1F5FB8-BDA4-4913-AF2B-6A7C93364B53}" type="datetimeFigureOut">
              <a:rPr lang="it-IT" smtClean="0"/>
              <a:pPr/>
              <a:t>18/05/2019</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ED69F-3F10-4727-A429-4D185AE3CFEB}"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iriam Massaro\Desktop\Erasmus+\ERASMUS-PLUS.jpg"/>
          <p:cNvPicPr>
            <a:picLocks noChangeAspect="1" noChangeArrowheads="1"/>
          </p:cNvPicPr>
          <p:nvPr/>
        </p:nvPicPr>
        <p:blipFill>
          <a:blip r:embed="rId2" cstate="print"/>
          <a:srcRect/>
          <a:stretch>
            <a:fillRect/>
          </a:stretch>
        </p:blipFill>
        <p:spPr bwMode="auto">
          <a:xfrm>
            <a:off x="2915816" y="0"/>
            <a:ext cx="6228184" cy="4005064"/>
          </a:xfrm>
          <a:prstGeom prst="rect">
            <a:avLst/>
          </a:prstGeom>
          <a:noFill/>
        </p:spPr>
      </p:pic>
      <p:pic>
        <p:nvPicPr>
          <p:cNvPr id="2050" name="Picture 2" descr="http://www.parisidesanctis.it/images/ALICE-IN-WONDERLAND.jpeg"/>
          <p:cNvPicPr>
            <a:picLocks noChangeAspect="1" noChangeArrowheads="1"/>
          </p:cNvPicPr>
          <p:nvPr/>
        </p:nvPicPr>
        <p:blipFill>
          <a:blip r:embed="rId3" cstate="print"/>
          <a:srcRect/>
          <a:stretch>
            <a:fillRect/>
          </a:stretch>
        </p:blipFill>
        <p:spPr bwMode="auto">
          <a:xfrm>
            <a:off x="1" y="0"/>
            <a:ext cx="2915816" cy="4862481"/>
          </a:xfrm>
          <a:prstGeom prst="rect">
            <a:avLst/>
          </a:prstGeom>
          <a:noFill/>
        </p:spPr>
      </p:pic>
      <p:sp>
        <p:nvSpPr>
          <p:cNvPr id="4" name="CasellaDiTesto 3"/>
          <p:cNvSpPr txBox="1"/>
          <p:nvPr/>
        </p:nvSpPr>
        <p:spPr>
          <a:xfrm rot="10264261" flipV="1">
            <a:off x="1543793" y="4254897"/>
            <a:ext cx="6852281" cy="2308324"/>
          </a:xfrm>
          <a:prstGeom prst="rect">
            <a:avLst/>
          </a:prstGeom>
          <a:noFill/>
        </p:spPr>
        <p:txBody>
          <a:bodyPr wrap="square" rtlCol="0">
            <a:spAutoFit/>
          </a:bodyPr>
          <a:lstStyle/>
          <a:p>
            <a:r>
              <a:rPr lang="it-IT" sz="2400" dirty="0" smtClean="0"/>
              <a:t>GRAN BRETAGNA GRECIA IRLANDA DEL NORD  LITUANIA       SPAGNA  </a:t>
            </a:r>
          </a:p>
          <a:p>
            <a:r>
              <a:rPr lang="it-IT" sz="2400" dirty="0" smtClean="0"/>
              <a:t>LA PRODUZIONE ECONOMICA</a:t>
            </a:r>
          </a:p>
          <a:p>
            <a:r>
              <a:rPr lang="it-IT" sz="2400" dirty="0" smtClean="0"/>
              <a:t>I.C.” PARISI DE SANCTIS” </a:t>
            </a:r>
            <a:r>
              <a:rPr lang="it-IT" sz="2400" dirty="0" smtClean="0"/>
              <a:t>FOGGIA ITALY</a:t>
            </a:r>
          </a:p>
          <a:p>
            <a:r>
              <a:rPr lang="it-IT" sz="2400" dirty="0" smtClean="0"/>
              <a:t> </a:t>
            </a:r>
            <a:r>
              <a:rPr lang="it-IT" sz="2400" dirty="0" smtClean="0"/>
              <a:t>classe II A</a:t>
            </a:r>
          </a:p>
          <a:p>
            <a:endParaRPr lang="it-IT"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1371600"/>
            <a:ext cx="7851648" cy="1913384"/>
          </a:xfrm>
        </p:spPr>
        <p:txBody>
          <a:bodyPr>
            <a:noAutofit/>
          </a:bodyPr>
          <a:lstStyle/>
          <a:p>
            <a:pPr algn="ctr"/>
            <a:r>
              <a:rPr lang="it-IT" sz="3600" dirty="0" smtClean="0">
                <a:solidFill>
                  <a:srgbClr val="FF0000"/>
                </a:solidFill>
              </a:rPr>
              <a:t>La conoscenza  dei  Paesi continua , con un altro progetto </a:t>
            </a:r>
            <a:r>
              <a:rPr lang="it-IT" sz="3600" dirty="0" err="1" smtClean="0">
                <a:solidFill>
                  <a:srgbClr val="FF0000"/>
                </a:solidFill>
              </a:rPr>
              <a:t>eTwinning</a:t>
            </a:r>
            <a:r>
              <a:rPr lang="it-IT" sz="3600" dirty="0" smtClean="0">
                <a:solidFill>
                  <a:srgbClr val="FF0000"/>
                </a:solidFill>
              </a:rPr>
              <a:t/>
            </a:r>
            <a:br>
              <a:rPr lang="it-IT" sz="3600" dirty="0" smtClean="0">
                <a:solidFill>
                  <a:srgbClr val="FF0000"/>
                </a:solidFill>
              </a:rPr>
            </a:br>
            <a:r>
              <a:rPr lang="en-US" sz="3600" dirty="0" smtClean="0">
                <a:solidFill>
                  <a:srgbClr val="FF0000"/>
                </a:solidFill>
              </a:rPr>
              <a:t>Knowledge of the countries continues, with another </a:t>
            </a:r>
            <a:r>
              <a:rPr lang="en-US" sz="3600" dirty="0" err="1" smtClean="0">
                <a:solidFill>
                  <a:srgbClr val="FF0000"/>
                </a:solidFill>
              </a:rPr>
              <a:t>eTwinning</a:t>
            </a:r>
            <a:r>
              <a:rPr lang="en-US" sz="3600" dirty="0" smtClean="0">
                <a:solidFill>
                  <a:srgbClr val="FF0000"/>
                </a:solidFill>
              </a:rPr>
              <a:t> project</a:t>
            </a:r>
            <a:endParaRPr lang="it-IT" sz="3600" dirty="0">
              <a:solidFill>
                <a:srgbClr val="FF0000"/>
              </a:solidFill>
            </a:endParaRPr>
          </a:p>
        </p:txBody>
      </p:sp>
      <p:sp>
        <p:nvSpPr>
          <p:cNvPr id="3" name="Sottotitolo 2"/>
          <p:cNvSpPr>
            <a:spLocks noGrp="1"/>
          </p:cNvSpPr>
          <p:nvPr>
            <p:ph type="subTitle" idx="1"/>
          </p:nvPr>
        </p:nvSpPr>
        <p:spPr>
          <a:xfrm>
            <a:off x="533400" y="4005064"/>
            <a:ext cx="7854696" cy="2160240"/>
          </a:xfrm>
        </p:spPr>
        <p:txBody>
          <a:bodyPr/>
          <a:lstStyle/>
          <a:p>
            <a:pPr algn="ctr"/>
            <a:r>
              <a:rPr lang="it-IT" dirty="0" smtClean="0">
                <a:solidFill>
                  <a:schemeClr val="bg1"/>
                </a:solidFill>
              </a:rPr>
              <a:t>Dove sono i tuoi piedi in Europa?</a:t>
            </a:r>
          </a:p>
          <a:p>
            <a:pPr algn="ctr"/>
            <a:r>
              <a:rPr lang="it-IT" b="1" dirty="0" smtClean="0">
                <a:solidFill>
                  <a:schemeClr val="bg1"/>
                </a:solidFill>
              </a:rPr>
              <a:t> </a:t>
            </a:r>
            <a:r>
              <a:rPr lang="it-IT" b="1" dirty="0" err="1" smtClean="0">
                <a:solidFill>
                  <a:schemeClr val="bg1"/>
                </a:solidFill>
              </a:rPr>
              <a:t>Où</a:t>
            </a:r>
            <a:r>
              <a:rPr lang="it-IT" b="1" dirty="0" smtClean="0">
                <a:solidFill>
                  <a:schemeClr val="bg1"/>
                </a:solidFill>
              </a:rPr>
              <a:t> te </a:t>
            </a:r>
            <a:r>
              <a:rPr lang="it-IT" b="1" dirty="0" err="1" smtClean="0">
                <a:solidFill>
                  <a:schemeClr val="bg1"/>
                </a:solidFill>
              </a:rPr>
              <a:t>mènent</a:t>
            </a:r>
            <a:r>
              <a:rPr lang="it-IT" b="1" dirty="0" smtClean="0">
                <a:solidFill>
                  <a:schemeClr val="bg1"/>
                </a:solidFill>
              </a:rPr>
              <a:t> </a:t>
            </a:r>
            <a:r>
              <a:rPr lang="it-IT" b="1" dirty="0" err="1" smtClean="0">
                <a:solidFill>
                  <a:schemeClr val="bg1"/>
                </a:solidFill>
              </a:rPr>
              <a:t>tes</a:t>
            </a:r>
            <a:r>
              <a:rPr lang="it-IT" b="1" dirty="0" smtClean="0">
                <a:solidFill>
                  <a:schemeClr val="bg1"/>
                </a:solidFill>
              </a:rPr>
              <a:t> </a:t>
            </a:r>
            <a:r>
              <a:rPr lang="it-IT" b="1" dirty="0" err="1" smtClean="0">
                <a:solidFill>
                  <a:schemeClr val="bg1"/>
                </a:solidFill>
              </a:rPr>
              <a:t>pieds</a:t>
            </a:r>
            <a:r>
              <a:rPr lang="it-IT" b="1" dirty="0" smtClean="0">
                <a:solidFill>
                  <a:schemeClr val="bg1"/>
                </a:solidFill>
              </a:rPr>
              <a:t> en </a:t>
            </a:r>
            <a:r>
              <a:rPr lang="it-IT" b="1" dirty="0" err="1" smtClean="0">
                <a:solidFill>
                  <a:schemeClr val="bg1"/>
                </a:solidFill>
              </a:rPr>
              <a:t>Europe</a:t>
            </a:r>
            <a:r>
              <a:rPr lang="it-IT" b="1" dirty="0" smtClean="0">
                <a:solidFill>
                  <a:schemeClr val="bg1"/>
                </a:solidFill>
              </a:rPr>
              <a:t>?</a:t>
            </a:r>
          </a:p>
          <a:p>
            <a:pPr algn="ctr"/>
            <a:r>
              <a:rPr lang="en-US" dirty="0" smtClean="0">
                <a:solidFill>
                  <a:schemeClr val="bg1"/>
                </a:solidFill>
              </a:rPr>
              <a:t> Where do your feet lead you in Europe?</a:t>
            </a:r>
            <a:endParaRPr lang="it-IT" dirty="0">
              <a:solidFill>
                <a:schemeClr val="bg1"/>
              </a:solidFill>
            </a:endParaRPr>
          </a:p>
        </p:txBody>
      </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ustomShape 1"/>
          <p:cNvSpPr/>
          <p:nvPr/>
        </p:nvSpPr>
        <p:spPr>
          <a:xfrm>
            <a:off x="-17547" y="6198704"/>
            <a:ext cx="9144000" cy="6631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p:style>
        <p:txBody>
          <a:bodyPr lIns="56675" tIns="28337" rIns="56675" bIns="28337"/>
          <a:lstStyle/>
          <a:p>
            <a:r>
              <a:rPr lang="it-IT" dirty="0"/>
              <a:t>I.C. « Parisi De Sanctis» </a:t>
            </a:r>
            <a:r>
              <a:rPr lang="it-IT" dirty="0" err="1"/>
              <a:t>s.s.</a:t>
            </a:r>
            <a:r>
              <a:rPr lang="it-IT" dirty="0"/>
              <a:t> di primo grado classe - first </a:t>
            </a:r>
            <a:r>
              <a:rPr lang="it-IT" dirty="0" err="1"/>
              <a:t>level</a:t>
            </a:r>
            <a:r>
              <a:rPr lang="it-IT" dirty="0"/>
              <a:t> </a:t>
            </a:r>
            <a:r>
              <a:rPr lang="it-IT" dirty="0" err="1"/>
              <a:t>secondary</a:t>
            </a:r>
            <a:r>
              <a:rPr lang="it-IT" dirty="0"/>
              <a:t> school 2^A –Foggia-Puglia</a:t>
            </a:r>
          </a:p>
        </p:txBody>
      </p:sp>
      <p:grpSp>
        <p:nvGrpSpPr>
          <p:cNvPr id="3" name="Group 2"/>
          <p:cNvGrpSpPr/>
          <p:nvPr/>
        </p:nvGrpSpPr>
        <p:grpSpPr>
          <a:xfrm>
            <a:off x="-17547" y="0"/>
            <a:ext cx="7588834" cy="1021998"/>
            <a:chOff x="0" y="0"/>
            <a:chExt cx="8874720" cy="2253600"/>
          </a:xfrm>
        </p:grpSpPr>
        <p:sp>
          <p:nvSpPr>
            <p:cNvPr id="39" name="CustomShape 3"/>
            <p:cNvSpPr/>
            <p:nvPr/>
          </p:nvSpPr>
          <p:spPr>
            <a:xfrm>
              <a:off x="0" y="0"/>
              <a:ext cx="8874720" cy="12751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it-IT" dirty="0"/>
            </a:p>
          </p:txBody>
        </p:sp>
        <p:sp>
          <p:nvSpPr>
            <p:cNvPr id="40" name="CustomShape 4"/>
            <p:cNvSpPr/>
            <p:nvPr/>
          </p:nvSpPr>
          <p:spPr>
            <a:xfrm>
              <a:off x="1301400" y="0"/>
              <a:ext cx="6245448" cy="225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4400" spc="-1" dirty="0">
                  <a:solidFill>
                    <a:schemeClr val="bg1"/>
                  </a:solidFill>
                  <a:latin typeface="Arial"/>
                </a:rPr>
                <a:t>IT-  ITALIA</a:t>
              </a:r>
            </a:p>
          </p:txBody>
        </p:sp>
      </p:grpSp>
      <p:sp>
        <p:nvSpPr>
          <p:cNvPr id="41" name="CustomShape 5"/>
          <p:cNvSpPr/>
          <p:nvPr/>
        </p:nvSpPr>
        <p:spPr>
          <a:xfrm>
            <a:off x="148070" y="-195584"/>
            <a:ext cx="1106064" cy="413044"/>
          </a:xfrm>
          <a:prstGeom prst="rect">
            <a:avLst/>
          </a:prstGeom>
          <a:noFill/>
          <a:ln>
            <a:noFill/>
          </a:ln>
        </p:spPr>
        <p:style>
          <a:lnRef idx="0">
            <a:scrgbClr r="0" g="0" b="0"/>
          </a:lnRef>
          <a:fillRef idx="0">
            <a:scrgbClr r="0" g="0" b="0"/>
          </a:fillRef>
          <a:effectRef idx="0">
            <a:scrgbClr r="0" g="0" b="0"/>
          </a:effectRef>
          <a:fontRef idx="minor"/>
        </p:style>
      </p:sp>
      <p:sp>
        <p:nvSpPr>
          <p:cNvPr id="44" name="CustomShape 6"/>
          <p:cNvSpPr/>
          <p:nvPr/>
        </p:nvSpPr>
        <p:spPr>
          <a:xfrm>
            <a:off x="5516431" y="578262"/>
            <a:ext cx="3610022" cy="2686738"/>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p:style>
        <p:txBody>
          <a:bodyPr lIns="55782" tIns="27891" rIns="55782" bIns="27891"/>
          <a:lstStyle/>
          <a:p>
            <a:pPr>
              <a:lnSpc>
                <a:spcPct val="100000"/>
              </a:lnSpc>
            </a:pPr>
            <a:r>
              <a:rPr lang="pt-PT" sz="1200" b="1" spc="-1" dirty="0">
                <a:solidFill>
                  <a:srgbClr val="000000"/>
                </a:solidFill>
                <a:latin typeface="Calibri"/>
                <a:ea typeface="DejaVu Sans"/>
              </a:rPr>
              <a:t>Nome della scarpa: </a:t>
            </a:r>
            <a:r>
              <a:rPr lang="pt-PT" sz="1200" spc="-1" dirty="0">
                <a:solidFill>
                  <a:srgbClr val="000000"/>
                </a:solidFill>
                <a:latin typeface="Calibri"/>
                <a:ea typeface="DejaVu Sans"/>
              </a:rPr>
              <a:t>Sandalo (soleae)</a:t>
            </a:r>
            <a:endParaRPr lang="pt-PT" sz="1200" spc="-1" dirty="0">
              <a:latin typeface="Arial"/>
            </a:endParaRPr>
          </a:p>
          <a:p>
            <a:pPr>
              <a:lnSpc>
                <a:spcPct val="100000"/>
              </a:lnSpc>
            </a:pPr>
            <a:r>
              <a:rPr lang="pt-PT" sz="1200" b="1" spc="-1" dirty="0">
                <a:solidFill>
                  <a:srgbClr val="000000"/>
                </a:solidFill>
                <a:latin typeface="Calibri"/>
                <a:ea typeface="DejaVu Sans"/>
              </a:rPr>
              <a:t>Regione d’origine: </a:t>
            </a:r>
            <a:r>
              <a:rPr lang="pt-PT" sz="1200" spc="-1" dirty="0">
                <a:solidFill>
                  <a:srgbClr val="000000"/>
                </a:solidFill>
                <a:latin typeface="Calibri"/>
                <a:ea typeface="DejaVu Sans"/>
              </a:rPr>
              <a:t>Lazio ( Puglia)</a:t>
            </a:r>
          </a:p>
          <a:p>
            <a:pPr>
              <a:lnSpc>
                <a:spcPct val="100000"/>
              </a:lnSpc>
            </a:pPr>
            <a:r>
              <a:rPr lang="pt-PT" sz="1200" b="1" spc="-1" dirty="0">
                <a:solidFill>
                  <a:srgbClr val="000000"/>
                </a:solidFill>
                <a:latin typeface="Calibri"/>
                <a:ea typeface="DejaVu Sans"/>
              </a:rPr>
              <a:t>Materiale: cuoio o pelle</a:t>
            </a:r>
            <a:endParaRPr lang="pt-PT" sz="1200" spc="-1" dirty="0">
              <a:latin typeface="Arial"/>
            </a:endParaRPr>
          </a:p>
          <a:p>
            <a:pPr>
              <a:lnSpc>
                <a:spcPct val="100000"/>
              </a:lnSpc>
            </a:pPr>
            <a:r>
              <a:rPr lang="pt-PT" sz="1200" b="1" spc="-1" dirty="0">
                <a:solidFill>
                  <a:srgbClr val="000000"/>
                </a:solidFill>
                <a:latin typeface="Calibri"/>
                <a:ea typeface="DejaVu Sans"/>
              </a:rPr>
              <a:t>Usato per:</a:t>
            </a:r>
            <a:endParaRPr lang="pt-PT" sz="1200" spc="-1" dirty="0">
              <a:latin typeface="Arial"/>
            </a:endParaRPr>
          </a:p>
          <a:p>
            <a:pPr>
              <a:lnSpc>
                <a:spcPct val="100000"/>
              </a:lnSpc>
            </a:pPr>
            <a:r>
              <a:rPr lang="pt-PT" sz="1200" spc="-1" dirty="0">
                <a:solidFill>
                  <a:srgbClr val="000000"/>
                </a:solidFill>
                <a:latin typeface="Calibri"/>
                <a:ea typeface="DejaVu Sans"/>
              </a:rPr>
              <a:t>Indossata  sia dagli uomini che dalle donne nel periodo del sacro romano impero , era costituita da una semplice suola e da strisce di cuoio che si allacciavano sul collo del piede lasciando anche libero il tallone. Non si usciva in pubblico con i sandali ma erano usati spesso dalle donne nelle mura domestiche.</a:t>
            </a:r>
          </a:p>
          <a:p>
            <a:pPr>
              <a:lnSpc>
                <a:spcPct val="100000"/>
              </a:lnSpc>
            </a:pPr>
            <a:r>
              <a:rPr lang="pt-PT" sz="1200" b="1" spc="-1" dirty="0">
                <a:latin typeface="Arial"/>
              </a:rPr>
              <a:t>Attualmente:</a:t>
            </a:r>
          </a:p>
          <a:p>
            <a:pPr>
              <a:lnSpc>
                <a:spcPct val="100000"/>
              </a:lnSpc>
            </a:pPr>
            <a:r>
              <a:rPr lang="pt-PT" sz="1200" spc="-1" dirty="0">
                <a:latin typeface="Calibri" panose="020F0502020204030204" pitchFamily="34" charset="0"/>
                <a:cs typeface="Calibri" panose="020F0502020204030204" pitchFamily="34" charset="0"/>
              </a:rPr>
              <a:t>I sandali sono </a:t>
            </a:r>
            <a:r>
              <a:rPr lang="pt-PT" sz="1200" spc="-1" dirty="0">
                <a:solidFill>
                  <a:srgbClr val="000000"/>
                </a:solidFill>
                <a:latin typeface="Calibri" panose="020F0502020204030204" pitchFamily="34" charset="0"/>
                <a:ea typeface="DejaVu Sans"/>
                <a:cs typeface="Calibri" panose="020F0502020204030204" pitchFamily="34" charset="0"/>
              </a:rPr>
              <a:t> ancora usati dalle donne durante il periodo estivo,   in Italia si producono calzature seguendo lo stile romano, a Capri e la scarpa è conosciuta come: </a:t>
            </a:r>
            <a:r>
              <a:rPr lang="pt-PT" sz="1200" b="1" spc="-1" dirty="0">
                <a:solidFill>
                  <a:srgbClr val="000000"/>
                </a:solidFill>
                <a:latin typeface="Calibri" panose="020F0502020204030204" pitchFamily="34" charset="0"/>
                <a:ea typeface="DejaVu Sans"/>
                <a:cs typeface="Calibri" panose="020F0502020204030204" pitchFamily="34" charset="0"/>
              </a:rPr>
              <a:t>S</a:t>
            </a:r>
            <a:r>
              <a:rPr lang="pt-PT" sz="1200" b="1" spc="-1" dirty="0">
                <a:solidFill>
                  <a:srgbClr val="000000"/>
                </a:solidFill>
                <a:latin typeface="Calibri" panose="020F0502020204030204" pitchFamily="34" charset="0"/>
                <a:cs typeface="Calibri" panose="020F0502020204030204" pitchFamily="34" charset="0"/>
              </a:rPr>
              <a:t>andalo caprese.</a:t>
            </a:r>
            <a:endParaRPr lang="pt-PT" sz="1200" b="1" spc="-1" dirty="0">
              <a:latin typeface="Calibri" panose="020F0502020204030204" pitchFamily="34" charset="0"/>
              <a:cs typeface="Calibri" panose="020F0502020204030204" pitchFamily="34" charset="0"/>
            </a:endParaRPr>
          </a:p>
        </p:txBody>
      </p:sp>
      <p:sp>
        <p:nvSpPr>
          <p:cNvPr id="45" name="CustomShape 7"/>
          <p:cNvSpPr/>
          <p:nvPr/>
        </p:nvSpPr>
        <p:spPr>
          <a:xfrm>
            <a:off x="5342956" y="3479159"/>
            <a:ext cx="3801044" cy="2696164"/>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p:style>
        <p:txBody>
          <a:bodyPr lIns="55782" tIns="27891" rIns="55782" bIns="27891"/>
          <a:lstStyle/>
          <a:p>
            <a:pPr>
              <a:lnSpc>
                <a:spcPct val="100000"/>
              </a:lnSpc>
            </a:pPr>
            <a:r>
              <a:rPr lang="pt-PT" sz="1200" b="1" spc="-1" dirty="0">
                <a:solidFill>
                  <a:srgbClr val="000000"/>
                </a:solidFill>
                <a:latin typeface="Calibri"/>
                <a:ea typeface="DejaVu Sans"/>
              </a:rPr>
              <a:t>Shoe Name: </a:t>
            </a:r>
            <a:r>
              <a:rPr lang="it-IT" sz="1200" b="1" spc="-1" dirty="0">
                <a:solidFill>
                  <a:srgbClr val="000000"/>
                </a:solidFill>
                <a:latin typeface="Calibri"/>
                <a:ea typeface="DejaVu Sans"/>
              </a:rPr>
              <a:t> SANDAL</a:t>
            </a:r>
            <a:endParaRPr lang="it-IT" sz="1200" dirty="0"/>
          </a:p>
          <a:p>
            <a:pPr>
              <a:lnSpc>
                <a:spcPct val="100000"/>
              </a:lnSpc>
            </a:pPr>
            <a:r>
              <a:rPr lang="pt-PT" sz="1200" b="1" spc="-1" dirty="0">
                <a:solidFill>
                  <a:srgbClr val="000000"/>
                </a:solidFill>
                <a:latin typeface="Calibri"/>
                <a:ea typeface="DejaVu Sans"/>
              </a:rPr>
              <a:t>Region of origin: Lazio </a:t>
            </a:r>
            <a:r>
              <a:rPr lang="pt-PT" sz="1200" spc="-1" dirty="0">
                <a:solidFill>
                  <a:srgbClr val="000000"/>
                </a:solidFill>
                <a:latin typeface="Calibri"/>
                <a:ea typeface="DejaVu Sans"/>
              </a:rPr>
              <a:t>( PUGLIA)</a:t>
            </a:r>
            <a:endParaRPr lang="pt-PT" sz="1200" spc="-1" dirty="0">
              <a:latin typeface="Arial"/>
            </a:endParaRPr>
          </a:p>
          <a:p>
            <a:pPr>
              <a:lnSpc>
                <a:spcPct val="100000"/>
              </a:lnSpc>
            </a:pPr>
            <a:r>
              <a:rPr lang="pt-PT" sz="1200" b="1" spc="-1" dirty="0">
                <a:solidFill>
                  <a:srgbClr val="000000"/>
                </a:solidFill>
                <a:latin typeface="Calibri"/>
                <a:ea typeface="DejaVu Sans"/>
              </a:rPr>
              <a:t>Material of confection: </a:t>
            </a:r>
            <a:r>
              <a:rPr lang="pt-PT" sz="1200" spc="-1" dirty="0">
                <a:solidFill>
                  <a:srgbClr val="000000"/>
                </a:solidFill>
                <a:latin typeface="Calibri"/>
                <a:ea typeface="DejaVu Sans"/>
              </a:rPr>
              <a:t>leather</a:t>
            </a:r>
            <a:endParaRPr lang="pt-PT" sz="1200" spc="-1" dirty="0">
              <a:latin typeface="Arial"/>
            </a:endParaRPr>
          </a:p>
          <a:p>
            <a:pPr>
              <a:lnSpc>
                <a:spcPct val="100000"/>
              </a:lnSpc>
            </a:pPr>
            <a:r>
              <a:rPr lang="pt-PT" sz="1200" b="1" spc="-1" dirty="0">
                <a:solidFill>
                  <a:srgbClr val="000000"/>
                </a:solidFill>
                <a:latin typeface="Calibri"/>
                <a:ea typeface="DejaVu Sans"/>
              </a:rPr>
              <a:t>Used by:</a:t>
            </a:r>
          </a:p>
          <a:p>
            <a:pPr>
              <a:lnSpc>
                <a:spcPct val="100000"/>
              </a:lnSpc>
            </a:pPr>
            <a:r>
              <a:rPr lang="en-US" sz="1200" spc="-1" dirty="0"/>
              <a:t>Worn by both men and women in the period of the Holy Roman Empire, it consisted of a simple sole and strips of leather that were fastened on the instep  leaving the heel free. They did not go out in public with sandals but they were often used by women  at home.</a:t>
            </a:r>
            <a:endParaRPr lang="pt-PT" sz="1200" spc="-1" dirty="0">
              <a:latin typeface="Arial"/>
            </a:endParaRPr>
          </a:p>
          <a:p>
            <a:pPr>
              <a:lnSpc>
                <a:spcPct val="100000"/>
              </a:lnSpc>
            </a:pPr>
            <a:r>
              <a:rPr lang="pt-PT" sz="1200" b="1" spc="-1" dirty="0">
                <a:solidFill>
                  <a:srgbClr val="000000"/>
                </a:solidFill>
                <a:latin typeface="Calibri"/>
                <a:ea typeface="DejaVu Sans"/>
              </a:rPr>
              <a:t>Currently: </a:t>
            </a:r>
          </a:p>
          <a:p>
            <a:pPr>
              <a:lnSpc>
                <a:spcPct val="100000"/>
              </a:lnSpc>
            </a:pPr>
            <a:r>
              <a:rPr lang="en-US" sz="1200" spc="-1" dirty="0"/>
              <a:t>The sandals are still used by women in  the summer, in Italy they produce shoes following the Roman style, in Italy, in Capri and the shoe is known as: </a:t>
            </a:r>
            <a:r>
              <a:rPr lang="en-US" sz="1200" b="1" spc="-1" dirty="0"/>
              <a:t>Sandal caprese.</a:t>
            </a:r>
            <a:endParaRPr lang="pt-PT" sz="1200" b="1" spc="-1" dirty="0">
              <a:latin typeface="Arial"/>
            </a:endParaRPr>
          </a:p>
          <a:p>
            <a:pPr>
              <a:lnSpc>
                <a:spcPct val="100000"/>
              </a:lnSpc>
            </a:pPr>
            <a:endParaRPr lang="pt-PT" sz="1200" spc="-1" dirty="0">
              <a:latin typeface="Arial"/>
            </a:endParaRPr>
          </a:p>
        </p:txBody>
      </p:sp>
      <p:sp>
        <p:nvSpPr>
          <p:cNvPr id="47" name="CustomShape 8"/>
          <p:cNvSpPr/>
          <p:nvPr/>
        </p:nvSpPr>
        <p:spPr>
          <a:xfrm>
            <a:off x="2278005" y="4114766"/>
            <a:ext cx="738197" cy="391494"/>
          </a:xfrm>
          <a:prstGeom prst="ellipse">
            <a:avLst/>
          </a:prstGeom>
          <a:noFill/>
          <a:ln w="38160">
            <a:solidFill>
              <a:srgbClr val="C00000"/>
            </a:solidFill>
            <a:round/>
          </a:ln>
        </p:spPr>
        <p:style>
          <a:lnRef idx="2">
            <a:schemeClr val="accent1">
              <a:shade val="50000"/>
            </a:schemeClr>
          </a:lnRef>
          <a:fillRef idx="1">
            <a:schemeClr val="accent1"/>
          </a:fillRef>
          <a:effectRef idx="0">
            <a:schemeClr val="accent1"/>
          </a:effectRef>
          <a:fontRef idx="minor"/>
        </p:style>
      </p:sp>
      <p:pic>
        <p:nvPicPr>
          <p:cNvPr id="51" name="Picture 7"/>
          <p:cNvPicPr/>
          <p:nvPr/>
        </p:nvPicPr>
        <p:blipFill>
          <a:blip r:embed="rId2" cstate="print"/>
          <a:stretch/>
        </p:blipFill>
        <p:spPr>
          <a:xfrm>
            <a:off x="1776844" y="6402738"/>
            <a:ext cx="1106987" cy="399167"/>
          </a:xfrm>
          <a:prstGeom prst="rect">
            <a:avLst/>
          </a:prstGeom>
          <a:ln>
            <a:noFill/>
          </a:ln>
        </p:spPr>
      </p:pic>
      <p:pic>
        <p:nvPicPr>
          <p:cNvPr id="52" name="Picture 8"/>
          <p:cNvPicPr/>
          <p:nvPr/>
        </p:nvPicPr>
        <p:blipFill>
          <a:blip r:embed="rId3" cstate="print"/>
          <a:stretch/>
        </p:blipFill>
        <p:spPr>
          <a:xfrm>
            <a:off x="7465357" y="6412862"/>
            <a:ext cx="1530573" cy="398187"/>
          </a:xfrm>
          <a:prstGeom prst="rect">
            <a:avLst/>
          </a:prstGeom>
          <a:ln>
            <a:noFill/>
          </a:ln>
        </p:spPr>
      </p:pic>
      <p:pic>
        <p:nvPicPr>
          <p:cNvPr id="2" name="Immagin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88834" y="-8195"/>
            <a:ext cx="1555166" cy="586456"/>
          </a:xfrm>
          <a:prstGeom prst="rect">
            <a:avLst/>
          </a:prstGeom>
        </p:spPr>
      </p:pic>
      <p:sp>
        <p:nvSpPr>
          <p:cNvPr id="5" name="Ovale 4"/>
          <p:cNvSpPr/>
          <p:nvPr/>
        </p:nvSpPr>
        <p:spPr>
          <a:xfrm>
            <a:off x="2199773" y="3881372"/>
            <a:ext cx="719357" cy="233395"/>
          </a:xfrm>
          <a:prstGeom prst="ellipse">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lIns="56675" tIns="28337" rIns="56675" bIns="28337" rtlCol="0" anchor="ctr"/>
          <a:lstStyle/>
          <a:p>
            <a:pPr algn="ctr"/>
            <a:endParaRPr lang="it-IT"/>
          </a:p>
        </p:txBody>
      </p:sp>
      <p:pic>
        <p:nvPicPr>
          <p:cNvPr id="7" name="Immagine 6">
            <a:extLst>
              <a:ext uri="{FF2B5EF4-FFF2-40B4-BE49-F238E27FC236}">
                <a16:creationId xmlns:a16="http://schemas.microsoft.com/office/drawing/2014/main" xmlns="" id="{E01E28DC-CF47-44CD-98ED-388F842CD8A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578261"/>
            <a:ext cx="3896844" cy="1577112"/>
          </a:xfrm>
          <a:prstGeom prst="rect">
            <a:avLst/>
          </a:prstGeom>
        </p:spPr>
      </p:pic>
      <p:pic>
        <p:nvPicPr>
          <p:cNvPr id="9" name="Immagine 8" descr="Immagine che contiene calzatura, abbigliamento&#10;&#10;Descrizione generata automaticamente">
            <a:extLst>
              <a:ext uri="{FF2B5EF4-FFF2-40B4-BE49-F238E27FC236}">
                <a16:creationId xmlns:a16="http://schemas.microsoft.com/office/drawing/2014/main" xmlns="" id="{B77985E4-4B78-4FA5-996E-12AF699B748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8070" y="2163172"/>
            <a:ext cx="3257547" cy="971898"/>
          </a:xfrm>
          <a:prstGeom prst="rect">
            <a:avLst/>
          </a:prstGeom>
        </p:spPr>
      </p:pic>
      <p:pic>
        <p:nvPicPr>
          <p:cNvPr id="11" name="Immagine 10">
            <a:extLst>
              <a:ext uri="{FF2B5EF4-FFF2-40B4-BE49-F238E27FC236}">
                <a16:creationId xmlns:a16="http://schemas.microsoft.com/office/drawing/2014/main" xmlns="" id="{3DA43D45-EA08-495E-AECE-031E6F8FC976}"/>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535221" y="2198800"/>
            <a:ext cx="1734862" cy="971898"/>
          </a:xfrm>
          <a:prstGeom prst="rect">
            <a:avLst/>
          </a:prstGeom>
        </p:spPr>
      </p:pic>
      <p:pic>
        <p:nvPicPr>
          <p:cNvPr id="1028" name="Picture 4" descr="Risultati immagini per cartina italia regioni">
            <a:extLst>
              <a:ext uri="{FF2B5EF4-FFF2-40B4-BE49-F238E27FC236}">
                <a16:creationId xmlns:a16="http://schemas.microsoft.com/office/drawing/2014/main" xmlns="" id="{18FFCD21-33E6-4809-A0EE-4E24D35AA5DA}"/>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48070" y="3182221"/>
            <a:ext cx="5057331" cy="293370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Immagine 11">
            <a:extLst>
              <a:ext uri="{FF2B5EF4-FFF2-40B4-BE49-F238E27FC236}">
                <a16:creationId xmlns:a16="http://schemas.microsoft.com/office/drawing/2014/main" xmlns="" id="{2E0ECD81-6BD4-45F6-A0E3-A8E545681E25}"/>
              </a:ext>
            </a:extLst>
          </p:cNvPr>
          <p:cNvPicPr>
            <a:picLocks noChangeAspect="1"/>
          </p:cNvPicPr>
          <p:nvPr/>
        </p:nvPicPr>
        <p:blipFill>
          <a:blip r:embed="rId9" cstate="print"/>
          <a:stretch>
            <a:fillRect/>
          </a:stretch>
        </p:blipFill>
        <p:spPr>
          <a:xfrm>
            <a:off x="3938599" y="3352969"/>
            <a:ext cx="1266803" cy="152061"/>
          </a:xfrm>
          <a:prstGeom prst="rect">
            <a:avLst/>
          </a:prstGeom>
        </p:spPr>
      </p:pic>
      <p:pic>
        <p:nvPicPr>
          <p:cNvPr id="13" name="Immagine 12">
            <a:extLst>
              <a:ext uri="{FF2B5EF4-FFF2-40B4-BE49-F238E27FC236}">
                <a16:creationId xmlns:a16="http://schemas.microsoft.com/office/drawing/2014/main" xmlns="" id="{1D820C37-D755-4732-B3B3-982DE506A3B6}"/>
              </a:ext>
            </a:extLst>
          </p:cNvPr>
          <p:cNvPicPr>
            <a:picLocks noChangeAspect="1"/>
          </p:cNvPicPr>
          <p:nvPr/>
        </p:nvPicPr>
        <p:blipFill>
          <a:blip r:embed="rId9" cstate="print"/>
          <a:stretch>
            <a:fillRect/>
          </a:stretch>
        </p:blipFill>
        <p:spPr>
          <a:xfrm>
            <a:off x="148071" y="6393594"/>
            <a:ext cx="1514725" cy="417455"/>
          </a:xfrm>
          <a:prstGeom prst="rect">
            <a:avLst/>
          </a:prstGeom>
        </p:spPr>
      </p:pic>
      <p:pic>
        <p:nvPicPr>
          <p:cNvPr id="14" name="Immagine 13">
            <a:extLst>
              <a:ext uri="{FF2B5EF4-FFF2-40B4-BE49-F238E27FC236}">
                <a16:creationId xmlns:a16="http://schemas.microsoft.com/office/drawing/2014/main" xmlns="" id="{916E7468-6F5B-4A28-9A1D-2FD388DEC4FC}"/>
              </a:ext>
            </a:extLst>
          </p:cNvPr>
          <p:cNvPicPr>
            <a:picLocks noChangeAspect="1"/>
          </p:cNvPicPr>
          <p:nvPr/>
        </p:nvPicPr>
        <p:blipFill>
          <a:blip r:embed="rId10" cstate="print"/>
          <a:stretch>
            <a:fillRect/>
          </a:stretch>
        </p:blipFill>
        <p:spPr>
          <a:xfrm>
            <a:off x="2929162" y="6384450"/>
            <a:ext cx="1701540" cy="417455"/>
          </a:xfrm>
          <a:prstGeom prst="rect">
            <a:avLst/>
          </a:prstGeom>
        </p:spPr>
      </p:pic>
      <p:pic>
        <p:nvPicPr>
          <p:cNvPr id="15" name="Immagine 14">
            <a:extLst>
              <a:ext uri="{FF2B5EF4-FFF2-40B4-BE49-F238E27FC236}">
                <a16:creationId xmlns:a16="http://schemas.microsoft.com/office/drawing/2014/main" xmlns="" id="{3CFD1781-47C0-434A-8B0A-11202C1075BF}"/>
              </a:ext>
            </a:extLst>
          </p:cNvPr>
          <p:cNvPicPr>
            <a:picLocks noChangeAspect="1"/>
          </p:cNvPicPr>
          <p:nvPr/>
        </p:nvPicPr>
        <p:blipFill>
          <a:blip r:embed="rId11" cstate="print"/>
          <a:stretch>
            <a:fillRect/>
          </a:stretch>
        </p:blipFill>
        <p:spPr>
          <a:xfrm>
            <a:off x="4643711" y="6362088"/>
            <a:ext cx="2691123" cy="499736"/>
          </a:xfrm>
          <a:prstGeom prst="rect">
            <a:avLst/>
          </a:prstGeom>
        </p:spPr>
      </p:pic>
    </p:spTree>
  </p:cSld>
  <p:clrMapOvr>
    <a:masterClrMapping/>
  </p:clrMapOvr>
  <p:transition>
    <p:wip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dvardas\Downloads\adventure-atmosphere-conifer-418831.jp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artisticBlur/>
                    </a14:imgEffect>
                    <a14:imgEffect>
                      <a14:brightnessContrast bright="-40000"/>
                    </a14:imgEffect>
                  </a14:imgLayer>
                </a14:imgProps>
              </a:ext>
              <a:ext uri="{28A0092B-C50C-407E-A947-70E740481C1C}">
                <a14:useLocalDpi xmlns="" xmlns:a14="http://schemas.microsoft.com/office/drawing/2010/main" val="0"/>
              </a:ext>
            </a:extLst>
          </a:blip>
          <a:srcRect l="19931" r="24858" b="3920"/>
          <a:stretch/>
        </p:blipFill>
        <p:spPr bwMode="auto">
          <a:xfrm>
            <a:off x="1" y="890718"/>
            <a:ext cx="9144000" cy="596728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0" y="0"/>
            <a:ext cx="9144000" cy="8949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Edvardas\Desktop\2000px-Flag_of_Lithuania.svg.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92173" y="0"/>
            <a:ext cx="2651827" cy="89499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43568" y="239746"/>
            <a:ext cx="6528725" cy="553998"/>
          </a:xfrm>
          <a:prstGeom prst="rect">
            <a:avLst/>
          </a:prstGeom>
          <a:noFill/>
        </p:spPr>
        <p:txBody>
          <a:bodyPr wrap="square" rtlCol="0">
            <a:spAutoFit/>
          </a:bodyPr>
          <a:lstStyle/>
          <a:p>
            <a:r>
              <a:rPr lang="lt-LT" sz="3000" b="1" dirty="0" smtClean="0">
                <a:solidFill>
                  <a:schemeClr val="bg1"/>
                </a:solidFill>
                <a:latin typeface="Arial Bold" pitchFamily="34" charset="0"/>
                <a:cs typeface="Arial Bold" pitchFamily="34" charset="0"/>
              </a:rPr>
              <a:t>Lietuva (LT) - Lituanie</a:t>
            </a:r>
          </a:p>
        </p:txBody>
      </p:sp>
      <p:pic>
        <p:nvPicPr>
          <p:cNvPr id="9"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64022" y="3061904"/>
            <a:ext cx="4006951" cy="16153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43568" y="980728"/>
            <a:ext cx="3744416" cy="2246769"/>
          </a:xfrm>
          <a:prstGeom prst="rect">
            <a:avLst/>
          </a:prstGeom>
          <a:noFill/>
        </p:spPr>
        <p:txBody>
          <a:bodyPr wrap="square" rtlCol="0">
            <a:spAutoFit/>
          </a:bodyPr>
          <a:lstStyle/>
          <a:p>
            <a:r>
              <a:rPr lang="lt-LT" sz="1400" b="1" dirty="0" smtClean="0">
                <a:solidFill>
                  <a:srgbClr val="FFFF00"/>
                </a:solidFill>
              </a:rPr>
              <a:t>Pavadinimas: </a:t>
            </a:r>
            <a:r>
              <a:rPr lang="lt-LT" sz="1400" dirty="0" smtClean="0">
                <a:solidFill>
                  <a:srgbClr val="FFFF00"/>
                </a:solidFill>
              </a:rPr>
              <a:t>Vyžos</a:t>
            </a:r>
          </a:p>
          <a:p>
            <a:r>
              <a:rPr lang="lt-LT" sz="1400" b="1" dirty="0" smtClean="0">
                <a:solidFill>
                  <a:srgbClr val="FFFF00"/>
                </a:solidFill>
              </a:rPr>
              <a:t>Kilmės regionas: </a:t>
            </a:r>
            <a:r>
              <a:rPr lang="lt-LT" sz="1400" dirty="0" smtClean="0">
                <a:solidFill>
                  <a:srgbClr val="FFFF00"/>
                </a:solidFill>
              </a:rPr>
              <a:t>Rusija</a:t>
            </a:r>
          </a:p>
          <a:p>
            <a:r>
              <a:rPr lang="lt-LT" sz="1400" b="1" dirty="0" smtClean="0">
                <a:solidFill>
                  <a:srgbClr val="FFFF00"/>
                </a:solidFill>
              </a:rPr>
              <a:t>Medžiaga, iš kurios pagaminta: </a:t>
            </a:r>
            <a:r>
              <a:rPr lang="lt-LT" sz="1400" dirty="0" smtClean="0">
                <a:solidFill>
                  <a:srgbClr val="FFFF00"/>
                </a:solidFill>
              </a:rPr>
              <a:t>pintas iš medžio žievės. Šis apavas lengvai pagaminamas, tačiau neatsparus.</a:t>
            </a:r>
          </a:p>
          <a:p>
            <a:r>
              <a:rPr lang="lt-LT" sz="1400" b="1" dirty="0" smtClean="0">
                <a:solidFill>
                  <a:srgbClr val="FFFF00"/>
                </a:solidFill>
              </a:rPr>
              <a:t>Naudota: </a:t>
            </a:r>
            <a:r>
              <a:rPr lang="lt-LT" sz="1400" dirty="0" smtClean="0">
                <a:solidFill>
                  <a:srgbClr val="FFFF00"/>
                </a:solidFill>
              </a:rPr>
              <a:t>Vyžos Lietuvoje nešiotos nuo pat neolito. Anksčiausiai išnyko Mažojoje Lietuvoje, kur 1724 m. buvo uždraustos nešioti. Vyžos nešiotos ne tik baltų, bet ir finų, rytų slavų</a:t>
            </a:r>
            <a:endParaRPr lang="en-US" sz="1400" dirty="0">
              <a:solidFill>
                <a:srgbClr val="FFFF00"/>
              </a:solidFill>
            </a:endParaRPr>
          </a:p>
        </p:txBody>
      </p:sp>
      <p:pic>
        <p:nvPicPr>
          <p:cNvPr id="1028"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64022" y="1214754"/>
            <a:ext cx="4006951" cy="16908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3568" y="3311403"/>
            <a:ext cx="3744416" cy="2462213"/>
          </a:xfrm>
          <a:prstGeom prst="rect">
            <a:avLst/>
          </a:prstGeom>
          <a:noFill/>
        </p:spPr>
        <p:txBody>
          <a:bodyPr wrap="square" rtlCol="0">
            <a:spAutoFit/>
          </a:bodyPr>
          <a:lstStyle/>
          <a:p>
            <a:r>
              <a:rPr lang="en-US" sz="1400" b="1" dirty="0" smtClean="0">
                <a:solidFill>
                  <a:srgbClr val="FF0000"/>
                </a:solidFill>
                <a:latin typeface="+mj-lt"/>
                <a:cs typeface="Times New Roman" panose="02020603050405020304" pitchFamily="18" charset="0"/>
              </a:rPr>
              <a:t>Title: </a:t>
            </a:r>
            <a:r>
              <a:rPr lang="en-US" sz="1400" dirty="0" err="1" smtClean="0">
                <a:solidFill>
                  <a:srgbClr val="FF0000"/>
                </a:solidFill>
                <a:latin typeface="+mj-lt"/>
                <a:cs typeface="Times New Roman" panose="02020603050405020304" pitchFamily="18" charset="0"/>
              </a:rPr>
              <a:t>Bast</a:t>
            </a:r>
            <a:r>
              <a:rPr lang="en-US" sz="1400" dirty="0" smtClean="0">
                <a:solidFill>
                  <a:srgbClr val="FF0000"/>
                </a:solidFill>
                <a:latin typeface="+mj-lt"/>
                <a:cs typeface="Times New Roman" panose="02020603050405020304" pitchFamily="18" charset="0"/>
              </a:rPr>
              <a:t> shoes</a:t>
            </a:r>
          </a:p>
          <a:p>
            <a:r>
              <a:rPr lang="en-US" sz="1400" b="1" dirty="0" smtClean="0">
                <a:solidFill>
                  <a:srgbClr val="FF0000"/>
                </a:solidFill>
                <a:latin typeface="+mj-lt"/>
                <a:cs typeface="Times New Roman" panose="02020603050405020304" pitchFamily="18" charset="0"/>
              </a:rPr>
              <a:t>Region of Origin: </a:t>
            </a:r>
            <a:r>
              <a:rPr lang="en-US" sz="1400" dirty="0" smtClean="0">
                <a:solidFill>
                  <a:srgbClr val="FF0000"/>
                </a:solidFill>
                <a:latin typeface="+mj-lt"/>
                <a:cs typeface="Times New Roman" panose="02020603050405020304" pitchFamily="18" charset="0"/>
              </a:rPr>
              <a:t>Russia</a:t>
            </a:r>
          </a:p>
          <a:p>
            <a:r>
              <a:rPr lang="en-US" sz="1400" b="1" dirty="0" smtClean="0">
                <a:solidFill>
                  <a:srgbClr val="FF0000"/>
                </a:solidFill>
                <a:latin typeface="+mj-lt"/>
                <a:cs typeface="Times New Roman" panose="02020603050405020304" pitchFamily="18" charset="0"/>
              </a:rPr>
              <a:t>Material of confection: </a:t>
            </a:r>
            <a:r>
              <a:rPr lang="en-US" sz="1400" dirty="0" smtClean="0">
                <a:solidFill>
                  <a:srgbClr val="FF0000"/>
                </a:solidFill>
                <a:latin typeface="+mj-lt"/>
                <a:cs typeface="Times New Roman" panose="02020603050405020304" pitchFamily="18" charset="0"/>
              </a:rPr>
              <a:t>braided wood bark. This footwear is easy to manufacture, but not resistant.</a:t>
            </a:r>
          </a:p>
          <a:p>
            <a:r>
              <a:rPr lang="en-US" sz="1400" b="1" dirty="0" smtClean="0">
                <a:solidFill>
                  <a:srgbClr val="FF0000"/>
                </a:solidFill>
                <a:latin typeface="+mj-lt"/>
                <a:cs typeface="Times New Roman" panose="02020603050405020304" pitchFamily="18" charset="0"/>
              </a:rPr>
              <a:t>Used: </a:t>
            </a:r>
            <a:r>
              <a:rPr lang="en-US" sz="1400" dirty="0" err="1" smtClean="0">
                <a:solidFill>
                  <a:srgbClr val="FF0000"/>
                </a:solidFill>
                <a:latin typeface="+mj-lt"/>
                <a:cs typeface="Times New Roman" panose="02020603050405020304" pitchFamily="18" charset="0"/>
              </a:rPr>
              <a:t>Bast</a:t>
            </a:r>
            <a:r>
              <a:rPr lang="en-US" sz="1400" dirty="0" smtClean="0">
                <a:solidFill>
                  <a:srgbClr val="FF0000"/>
                </a:solidFill>
                <a:latin typeface="+mj-lt"/>
                <a:cs typeface="Times New Roman" panose="02020603050405020304" pitchFamily="18" charset="0"/>
              </a:rPr>
              <a:t> shoes are the traditional footwear of the forest areas of Northern Europe. They were also formerly worn by poorer members of the </a:t>
            </a:r>
            <a:r>
              <a:rPr lang="en-US" sz="1400" dirty="0" err="1" smtClean="0">
                <a:solidFill>
                  <a:srgbClr val="FF0000"/>
                </a:solidFill>
                <a:latin typeface="+mj-lt"/>
                <a:cs typeface="Times New Roman" panose="02020603050405020304" pitchFamily="18" charset="0"/>
              </a:rPr>
              <a:t>Finnic</a:t>
            </a:r>
            <a:r>
              <a:rPr lang="en-US" sz="1400" dirty="0" smtClean="0">
                <a:solidFill>
                  <a:srgbClr val="FF0000"/>
                </a:solidFill>
                <a:latin typeface="+mj-lt"/>
                <a:cs typeface="Times New Roman" panose="02020603050405020304" pitchFamily="18" charset="0"/>
              </a:rPr>
              <a:t> people, </a:t>
            </a:r>
            <a:r>
              <a:rPr lang="en-US" sz="1400" dirty="0" err="1" smtClean="0">
                <a:solidFill>
                  <a:srgbClr val="FF0000"/>
                </a:solidFill>
                <a:latin typeface="+mj-lt"/>
                <a:cs typeface="Times New Roman" panose="02020603050405020304" pitchFamily="18" charset="0"/>
              </a:rPr>
              <a:t>Balts</a:t>
            </a:r>
            <a:r>
              <a:rPr lang="en-US" sz="1400" dirty="0" smtClean="0">
                <a:solidFill>
                  <a:srgbClr val="FF0000"/>
                </a:solidFill>
                <a:latin typeface="+mj-lt"/>
                <a:cs typeface="Times New Roman" panose="02020603050405020304" pitchFamily="18" charset="0"/>
              </a:rPr>
              <a:t>, Russians and </a:t>
            </a:r>
            <a:r>
              <a:rPr lang="en-US" sz="1400" dirty="0" err="1" smtClean="0">
                <a:solidFill>
                  <a:srgbClr val="FF0000"/>
                </a:solidFill>
                <a:latin typeface="+mj-lt"/>
                <a:cs typeface="Times New Roman" panose="02020603050405020304" pitchFamily="18" charset="0"/>
              </a:rPr>
              <a:t>Belarussians</a:t>
            </a:r>
            <a:r>
              <a:rPr lang="en-US" sz="1400" dirty="0" smtClean="0">
                <a:solidFill>
                  <a:srgbClr val="FF0000"/>
                </a:solidFill>
                <a:latin typeface="+mj-lt"/>
                <a:cs typeface="Times New Roman" panose="02020603050405020304" pitchFamily="18" charset="0"/>
              </a:rPr>
              <a:t>. They were easy to manufacture, but not durable</a:t>
            </a:r>
            <a:r>
              <a:rPr lang="en-US" sz="1400" dirty="0" smtClean="0">
                <a:solidFill>
                  <a:schemeClr val="bg1"/>
                </a:solidFill>
                <a:latin typeface="+mj-lt"/>
                <a:cs typeface="Times New Roman" panose="02020603050405020304" pitchFamily="18" charset="0"/>
              </a:rPr>
              <a:t>.</a:t>
            </a:r>
          </a:p>
          <a:p>
            <a:endParaRPr lang="en-US" sz="1400" dirty="0">
              <a:solidFill>
                <a:schemeClr val="bg1"/>
              </a:solidFill>
              <a:latin typeface="+mj-lt"/>
            </a:endParaRPr>
          </a:p>
        </p:txBody>
      </p:sp>
      <p:sp>
        <p:nvSpPr>
          <p:cNvPr id="10" name="TextBox 9"/>
          <p:cNvSpPr txBox="1"/>
          <p:nvPr/>
        </p:nvSpPr>
        <p:spPr>
          <a:xfrm>
            <a:off x="1019553" y="5097162"/>
            <a:ext cx="7751367" cy="1815882"/>
          </a:xfrm>
          <a:prstGeom prst="rect">
            <a:avLst/>
          </a:prstGeom>
          <a:noFill/>
        </p:spPr>
        <p:txBody>
          <a:bodyPr wrap="square" rtlCol="0">
            <a:spAutoFit/>
          </a:bodyPr>
          <a:lstStyle/>
          <a:p>
            <a:pPr algn="r"/>
            <a:r>
              <a:rPr lang="lt-LT" sz="1400" b="1" dirty="0" smtClean="0">
                <a:solidFill>
                  <a:schemeClr val="tx2">
                    <a:lumMod val="50000"/>
                  </a:schemeClr>
                </a:solidFill>
                <a:latin typeface="+mj-lt"/>
                <a:cs typeface="Times New Roman" panose="02020603050405020304" pitchFamily="18" charset="0"/>
              </a:rPr>
              <a:t>Nom de la chaussure: </a:t>
            </a:r>
            <a:r>
              <a:rPr lang="lt-LT" sz="1400" dirty="0" smtClean="0">
                <a:solidFill>
                  <a:schemeClr val="tx2">
                    <a:lumMod val="50000"/>
                  </a:schemeClr>
                </a:solidFill>
                <a:latin typeface="+mj-lt"/>
                <a:cs typeface="Times New Roman" panose="02020603050405020304" pitchFamily="18" charset="0"/>
              </a:rPr>
              <a:t>lapti</a:t>
            </a:r>
            <a:endParaRPr lang="en-US" sz="1400" dirty="0" smtClean="0">
              <a:solidFill>
                <a:schemeClr val="tx2">
                  <a:lumMod val="50000"/>
                </a:schemeClr>
              </a:solidFill>
              <a:latin typeface="+mj-lt"/>
              <a:cs typeface="Times New Roman" panose="02020603050405020304" pitchFamily="18" charset="0"/>
            </a:endParaRPr>
          </a:p>
          <a:p>
            <a:pPr algn="r"/>
            <a:r>
              <a:rPr lang="lt-LT" sz="1400" b="1" dirty="0" smtClean="0">
                <a:solidFill>
                  <a:schemeClr val="tx2">
                    <a:lumMod val="50000"/>
                  </a:schemeClr>
                </a:solidFill>
                <a:latin typeface="+mj-lt"/>
                <a:cs typeface="Times New Roman" panose="02020603050405020304" pitchFamily="18" charset="0"/>
              </a:rPr>
              <a:t>Région d'origine: </a:t>
            </a:r>
            <a:r>
              <a:rPr lang="lt-LT" sz="1400" dirty="0" smtClean="0">
                <a:solidFill>
                  <a:schemeClr val="tx2">
                    <a:lumMod val="50000"/>
                  </a:schemeClr>
                </a:solidFill>
                <a:latin typeface="+mj-lt"/>
                <a:cs typeface="Times New Roman" panose="02020603050405020304" pitchFamily="18" charset="0"/>
              </a:rPr>
              <a:t>Russie</a:t>
            </a:r>
            <a:endParaRPr lang="fr-FR" sz="1400" dirty="0" smtClean="0">
              <a:solidFill>
                <a:schemeClr val="tx2">
                  <a:lumMod val="50000"/>
                </a:schemeClr>
              </a:solidFill>
              <a:latin typeface="+mj-lt"/>
              <a:cs typeface="Times New Roman" panose="02020603050405020304" pitchFamily="18" charset="0"/>
            </a:endParaRPr>
          </a:p>
          <a:p>
            <a:pPr algn="r"/>
            <a:r>
              <a:rPr lang="fr-FR" sz="1400" b="1" dirty="0" smtClean="0">
                <a:solidFill>
                  <a:schemeClr val="tx2">
                    <a:lumMod val="50000"/>
                  </a:schemeClr>
                </a:solidFill>
                <a:latin typeface="+mj-lt"/>
                <a:cs typeface="Times New Roman" panose="02020603050405020304" pitchFamily="18" charset="0"/>
              </a:rPr>
              <a:t>Matériel de confection: </a:t>
            </a:r>
            <a:r>
              <a:rPr lang="fr-FR" sz="1400" dirty="0" smtClean="0">
                <a:solidFill>
                  <a:schemeClr val="tx2">
                    <a:lumMod val="50000"/>
                  </a:schemeClr>
                </a:solidFill>
                <a:latin typeface="+mj-lt"/>
                <a:cs typeface="Times New Roman" panose="02020603050405020304" pitchFamily="18" charset="0"/>
              </a:rPr>
              <a:t>des lanières d’écorce de tilleul, de bouleau ou d’orme.</a:t>
            </a:r>
            <a:endParaRPr lang="en-US" sz="1400" dirty="0" smtClean="0">
              <a:solidFill>
                <a:schemeClr val="tx2">
                  <a:lumMod val="50000"/>
                </a:schemeClr>
              </a:solidFill>
              <a:latin typeface="+mj-lt"/>
              <a:cs typeface="Times New Roman" panose="02020603050405020304" pitchFamily="18" charset="0"/>
            </a:endParaRPr>
          </a:p>
          <a:p>
            <a:pPr algn="r"/>
            <a:r>
              <a:rPr lang="lt-LT" sz="1400" b="1" dirty="0" smtClean="0">
                <a:solidFill>
                  <a:schemeClr val="tx2">
                    <a:lumMod val="50000"/>
                  </a:schemeClr>
                </a:solidFill>
                <a:latin typeface="+mj-lt"/>
                <a:cs typeface="Times New Roman" panose="02020603050405020304" pitchFamily="18" charset="0"/>
              </a:rPr>
              <a:t>Utilisé par: </a:t>
            </a:r>
            <a:r>
              <a:rPr lang="lt-LT" sz="1400" dirty="0" smtClean="0">
                <a:solidFill>
                  <a:schemeClr val="tx2">
                    <a:lumMod val="50000"/>
                  </a:schemeClr>
                </a:solidFill>
                <a:latin typeface="+mj-lt"/>
                <a:cs typeface="Times New Roman" panose="02020603050405020304" pitchFamily="18" charset="0"/>
              </a:rPr>
              <a:t>les Laptis sont une chaussure traditionnelle obsolète des zones forestières du nord de l'Europe, autrefois portée par les membres les plus pauvres des peuples finnois, les Baltes, les Russes et les Biélorusses. Ils étaient faciles à fabriquer, mais pas durables. Les laptis étaient encore portés dans la campagne russe au début du XXe siècle.</a:t>
            </a:r>
            <a:endParaRPr lang="en-US" sz="1400" dirty="0" smtClean="0">
              <a:solidFill>
                <a:schemeClr val="tx2">
                  <a:lumMod val="50000"/>
                </a:schemeClr>
              </a:solidFill>
              <a:latin typeface="+mj-lt"/>
              <a:cs typeface="Times New Roman" panose="02020603050405020304" pitchFamily="18" charset="0"/>
            </a:endParaRPr>
          </a:p>
          <a:p>
            <a:pPr algn="r"/>
            <a:endParaRPr lang="en-US" sz="1400" dirty="0">
              <a:solidFill>
                <a:schemeClr val="bg1"/>
              </a:solidFill>
              <a:latin typeface="+mj-lt"/>
            </a:endParaRPr>
          </a:p>
        </p:txBody>
      </p:sp>
    </p:spTree>
    <p:extLst>
      <p:ext uri="{BB962C8B-B14F-4D97-AF65-F5344CB8AC3E}">
        <p14:creationId xmlns="" xmlns:p14="http://schemas.microsoft.com/office/powerpoint/2010/main" val="1663388731"/>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949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Edvardas\Desktop\2000px-Flag_of_Lithuania.svg.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92173" y="1"/>
            <a:ext cx="2651827" cy="89499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43568" y="239745"/>
            <a:ext cx="6528725" cy="553998"/>
          </a:xfrm>
          <a:prstGeom prst="rect">
            <a:avLst/>
          </a:prstGeom>
          <a:noFill/>
        </p:spPr>
        <p:txBody>
          <a:bodyPr wrap="square" rtlCol="0">
            <a:spAutoFit/>
          </a:bodyPr>
          <a:lstStyle/>
          <a:p>
            <a:r>
              <a:rPr lang="lt-LT" sz="3000" b="1" dirty="0" smtClean="0">
                <a:solidFill>
                  <a:schemeClr val="bg1"/>
                </a:solidFill>
                <a:latin typeface="Arial Bold" pitchFamily="34" charset="0"/>
                <a:cs typeface="Arial Bold" pitchFamily="34" charset="0"/>
              </a:rPr>
              <a:t>Lietuva (LT) - Lituanie</a:t>
            </a:r>
          </a:p>
        </p:txBody>
      </p:sp>
      <p:pic>
        <p:nvPicPr>
          <p:cNvPr id="1032" name="Picture 8" descr="C:\Users\Edvardas\Desktop\fb-ua372403.jpg"/>
          <p:cNvPicPr>
            <a:picLocks noChangeAspect="1" noChangeArrowheads="1"/>
          </p:cNvPicPr>
          <p:nvPr/>
        </p:nvPicPr>
        <p:blipFill rotWithShape="1">
          <a:blip r:embed="rId3" cstate="print">
            <a:extLst>
              <a:ext uri="{BEBA8EAE-BF5A-486C-A8C5-ECC9F3942E4B}">
                <a14:imgProps xmlns="" xmlns:a14="http://schemas.microsoft.com/office/drawing/2010/main">
                  <a14:imgLayer r:embed="rId4">
                    <a14:imgEffect>
                      <a14:brightnessContrast bright="-40000" contrast="40000"/>
                    </a14:imgEffect>
                  </a14:imgLayer>
                </a14:imgProps>
              </a:ext>
              <a:ext uri="{28A0092B-C50C-407E-A947-70E740481C1C}">
                <a14:useLocalDpi xmlns="" xmlns:a14="http://schemas.microsoft.com/office/drawing/2010/main" val="0"/>
              </a:ext>
            </a:extLst>
          </a:blip>
          <a:srcRect l="24394" r="18070"/>
          <a:stretch/>
        </p:blipFill>
        <p:spPr bwMode="auto">
          <a:xfrm>
            <a:off x="-1" y="894992"/>
            <a:ext cx="9144001" cy="5963008"/>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AutoShape 12" descr="SusijÄs vaizdas"/>
          <p:cNvSpPr>
            <a:spLocks noChangeAspect="1" noChangeArrowheads="1"/>
          </p:cNvSpPr>
          <p:nvPr/>
        </p:nvSpPr>
        <p:spPr bwMode="auto">
          <a:xfrm>
            <a:off x="207434" y="-102394"/>
            <a:ext cx="397933" cy="223838"/>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6" descr="SusijÄs vaizdas"/>
          <p:cNvSpPr>
            <a:spLocks noChangeAspect="1" noChangeArrowheads="1"/>
          </p:cNvSpPr>
          <p:nvPr/>
        </p:nvSpPr>
        <p:spPr bwMode="auto">
          <a:xfrm>
            <a:off x="410634" y="11906"/>
            <a:ext cx="397933" cy="223838"/>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3485" y="3078160"/>
            <a:ext cx="4264985" cy="15966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572000" y="3240181"/>
            <a:ext cx="4571999" cy="1169551"/>
          </a:xfrm>
          <a:prstGeom prst="rect">
            <a:avLst/>
          </a:prstGeom>
          <a:noFill/>
        </p:spPr>
        <p:txBody>
          <a:bodyPr wrap="square" rtlCol="0">
            <a:spAutoFit/>
          </a:bodyPr>
          <a:lstStyle/>
          <a:p>
            <a:pPr algn="r"/>
            <a:r>
              <a:rPr lang="en-US" sz="1400" b="1" dirty="0" smtClean="0">
                <a:solidFill>
                  <a:srgbClr val="FF0000"/>
                </a:solidFill>
              </a:rPr>
              <a:t>Name: </a:t>
            </a:r>
            <a:r>
              <a:rPr lang="en-US" sz="1400" dirty="0" smtClean="0">
                <a:solidFill>
                  <a:srgbClr val="FF0000"/>
                </a:solidFill>
              </a:rPr>
              <a:t>shorts</a:t>
            </a:r>
          </a:p>
          <a:p>
            <a:pPr algn="r"/>
            <a:r>
              <a:rPr lang="en-US" sz="1400" b="1" dirty="0" smtClean="0">
                <a:solidFill>
                  <a:srgbClr val="FF0000"/>
                </a:solidFill>
              </a:rPr>
              <a:t>Region of origin: </a:t>
            </a:r>
            <a:r>
              <a:rPr lang="en-US" sz="1400" dirty="0" smtClean="0">
                <a:solidFill>
                  <a:srgbClr val="FF0000"/>
                </a:solidFill>
              </a:rPr>
              <a:t>All of Lithuania</a:t>
            </a:r>
          </a:p>
          <a:p>
            <a:pPr algn="r"/>
            <a:r>
              <a:rPr lang="en-US" sz="1400" b="1" dirty="0" smtClean="0">
                <a:solidFill>
                  <a:srgbClr val="FF0000"/>
                </a:solidFill>
              </a:rPr>
              <a:t>Materials: </a:t>
            </a:r>
            <a:r>
              <a:rPr lang="en-US" sz="1400" dirty="0" smtClean="0">
                <a:solidFill>
                  <a:srgbClr val="FF0000"/>
                </a:solidFill>
              </a:rPr>
              <a:t>flax, hem yarn, wool yarn</a:t>
            </a:r>
          </a:p>
          <a:p>
            <a:pPr algn="r"/>
            <a:r>
              <a:rPr lang="en-US" sz="1400" b="1" dirty="0" smtClean="0">
                <a:solidFill>
                  <a:srgbClr val="FF0000"/>
                </a:solidFill>
              </a:rPr>
              <a:t>Used by: </a:t>
            </a:r>
            <a:r>
              <a:rPr lang="en-US" sz="1400" dirty="0" err="1" smtClean="0">
                <a:solidFill>
                  <a:srgbClr val="FF0000"/>
                </a:solidFill>
              </a:rPr>
              <a:t>peasents</a:t>
            </a:r>
            <a:r>
              <a:rPr lang="en-US" sz="1400" dirty="0" smtClean="0">
                <a:solidFill>
                  <a:srgbClr val="FF0000"/>
                </a:solidFill>
              </a:rPr>
              <a:t>, road construction workers</a:t>
            </a:r>
          </a:p>
          <a:p>
            <a:pPr algn="r"/>
            <a:r>
              <a:rPr lang="en-US" sz="1400" dirty="0" smtClean="0">
                <a:solidFill>
                  <a:srgbClr val="FF0000"/>
                </a:solidFill>
              </a:rPr>
              <a:t>Currently: mostly used for babies as a shoe alternative</a:t>
            </a:r>
            <a:endParaRPr lang="en-US" sz="1400" dirty="0">
              <a:solidFill>
                <a:srgbClr val="FF0000"/>
              </a:solidFill>
            </a:endParaRPr>
          </a:p>
        </p:txBody>
      </p:sp>
      <p:pic>
        <p:nvPicPr>
          <p:cNvPr id="1043" name="Picture 19" descr="Vaizdo rezultatas pagal uÅ¾klausÄ âlietuvaâ"/>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10462" y="1179628"/>
            <a:ext cx="4045633" cy="1595663"/>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Box 22"/>
          <p:cNvSpPr txBox="1"/>
          <p:nvPr/>
        </p:nvSpPr>
        <p:spPr>
          <a:xfrm>
            <a:off x="320293" y="1254576"/>
            <a:ext cx="4045633" cy="1600438"/>
          </a:xfrm>
          <a:prstGeom prst="rect">
            <a:avLst/>
          </a:prstGeom>
          <a:noFill/>
        </p:spPr>
        <p:txBody>
          <a:bodyPr wrap="square" rtlCol="0">
            <a:spAutoFit/>
          </a:bodyPr>
          <a:lstStyle/>
          <a:p>
            <a:r>
              <a:rPr lang="lt-LT" sz="1400" b="1" dirty="0" smtClean="0">
                <a:solidFill>
                  <a:srgbClr val="FFFF00"/>
                </a:solidFill>
              </a:rPr>
              <a:t>Pavadinimas:</a:t>
            </a:r>
            <a:r>
              <a:rPr lang="lt-LT" sz="1400" dirty="0" smtClean="0">
                <a:solidFill>
                  <a:srgbClr val="FFFF00"/>
                </a:solidFill>
              </a:rPr>
              <a:t> čempės</a:t>
            </a:r>
          </a:p>
          <a:p>
            <a:r>
              <a:rPr lang="lt-LT" sz="1400" b="1" dirty="0" smtClean="0">
                <a:solidFill>
                  <a:srgbClr val="FFFF00"/>
                </a:solidFill>
              </a:rPr>
              <a:t>Kilmės vieta: </a:t>
            </a:r>
            <a:r>
              <a:rPr lang="lt-LT" sz="1400" dirty="0" smtClean="0">
                <a:solidFill>
                  <a:srgbClr val="FFFF00"/>
                </a:solidFill>
              </a:rPr>
              <a:t>Visa Lietuva</a:t>
            </a:r>
          </a:p>
          <a:p>
            <a:r>
              <a:rPr lang="lt-LT" sz="1400" b="1" dirty="0" smtClean="0">
                <a:solidFill>
                  <a:srgbClr val="FFFF00"/>
                </a:solidFill>
              </a:rPr>
              <a:t>Medžiagos:</a:t>
            </a:r>
            <a:r>
              <a:rPr lang="lt-LT" sz="1400" dirty="0" smtClean="0">
                <a:solidFill>
                  <a:srgbClr val="FFFF00"/>
                </a:solidFill>
              </a:rPr>
              <a:t> linas, kanapiniai/vilnoniai siūlai</a:t>
            </a:r>
          </a:p>
          <a:p>
            <a:r>
              <a:rPr lang="lt-LT" sz="1400" b="1" dirty="0" smtClean="0">
                <a:solidFill>
                  <a:srgbClr val="FFFF00"/>
                </a:solidFill>
              </a:rPr>
              <a:t>Naudojo:</a:t>
            </a:r>
            <a:r>
              <a:rPr lang="lt-LT" sz="1400" dirty="0" smtClean="0">
                <a:solidFill>
                  <a:srgbClr val="FFFF00"/>
                </a:solidFill>
              </a:rPr>
              <a:t> valstiečiai, kelių tiesimo darbuotojai</a:t>
            </a:r>
          </a:p>
          <a:p>
            <a:r>
              <a:rPr lang="lt-LT" sz="1400" b="1" dirty="0" smtClean="0">
                <a:solidFill>
                  <a:srgbClr val="FFFF00"/>
                </a:solidFill>
              </a:rPr>
              <a:t>Dabar:</a:t>
            </a:r>
            <a:r>
              <a:rPr lang="lt-LT" sz="1400" dirty="0" smtClean="0">
                <a:solidFill>
                  <a:srgbClr val="FFFF00"/>
                </a:solidFill>
              </a:rPr>
              <a:t> dažniausiai naudojamos vietoj batų kūdikiams</a:t>
            </a:r>
          </a:p>
          <a:p>
            <a:endParaRPr lang="en-US" sz="1400" dirty="0"/>
          </a:p>
        </p:txBody>
      </p:sp>
      <p:sp>
        <p:nvSpPr>
          <p:cNvPr id="24" name="TextBox 23"/>
          <p:cNvSpPr txBox="1"/>
          <p:nvPr/>
        </p:nvSpPr>
        <p:spPr>
          <a:xfrm>
            <a:off x="448753" y="4581128"/>
            <a:ext cx="8246495" cy="1384995"/>
          </a:xfrm>
          <a:prstGeom prst="rect">
            <a:avLst/>
          </a:prstGeom>
          <a:noFill/>
        </p:spPr>
        <p:txBody>
          <a:bodyPr wrap="square" rtlCol="0">
            <a:spAutoFit/>
          </a:bodyPr>
          <a:lstStyle/>
          <a:p>
            <a:r>
              <a:rPr lang="lt-LT" sz="1400" b="1" dirty="0" smtClean="0">
                <a:solidFill>
                  <a:schemeClr val="tx2">
                    <a:lumMod val="50000"/>
                  </a:schemeClr>
                </a:solidFill>
              </a:rPr>
              <a:t>Nom:</a:t>
            </a:r>
            <a:r>
              <a:rPr lang="lt-LT" sz="1400" dirty="0" smtClean="0">
                <a:solidFill>
                  <a:schemeClr val="tx2">
                    <a:lumMod val="50000"/>
                  </a:schemeClr>
                </a:solidFill>
              </a:rPr>
              <a:t> shorts</a:t>
            </a:r>
          </a:p>
          <a:p>
            <a:r>
              <a:rPr lang="lt-LT" sz="1400" b="1" dirty="0" smtClean="0">
                <a:solidFill>
                  <a:schemeClr val="tx2">
                    <a:lumMod val="50000"/>
                  </a:schemeClr>
                </a:solidFill>
              </a:rPr>
              <a:t>Lieu: </a:t>
            </a:r>
            <a:r>
              <a:rPr lang="lt-LT" sz="1400" dirty="0" smtClean="0">
                <a:solidFill>
                  <a:schemeClr val="tx2">
                    <a:lumMod val="50000"/>
                  </a:schemeClr>
                </a:solidFill>
              </a:rPr>
              <a:t>partout en Lituanie</a:t>
            </a:r>
          </a:p>
          <a:p>
            <a:r>
              <a:rPr lang="lt-LT" sz="1400" b="1" dirty="0" smtClean="0">
                <a:solidFill>
                  <a:schemeClr val="tx2">
                    <a:lumMod val="50000"/>
                  </a:schemeClr>
                </a:solidFill>
              </a:rPr>
              <a:t>Matériaux:</a:t>
            </a:r>
            <a:r>
              <a:rPr lang="lt-LT" sz="1400" dirty="0" smtClean="0">
                <a:solidFill>
                  <a:schemeClr val="tx2">
                    <a:lumMod val="50000"/>
                  </a:schemeClr>
                </a:solidFill>
              </a:rPr>
              <a:t> lin, fil de chouvre, fil de laine</a:t>
            </a:r>
          </a:p>
          <a:p>
            <a:r>
              <a:rPr lang="lt-LT" sz="1400" b="1" dirty="0" smtClean="0">
                <a:solidFill>
                  <a:schemeClr val="tx2">
                    <a:lumMod val="50000"/>
                  </a:schemeClr>
                </a:solidFill>
              </a:rPr>
              <a:t>Utilisé par:</a:t>
            </a:r>
            <a:r>
              <a:rPr lang="lt-LT" sz="1400" dirty="0" smtClean="0">
                <a:solidFill>
                  <a:schemeClr val="tx2">
                    <a:lumMod val="50000"/>
                  </a:schemeClr>
                </a:solidFill>
              </a:rPr>
              <a:t> les paysans, les ouvriers de la construction de routes</a:t>
            </a:r>
            <a:endParaRPr lang="en-US" sz="1400" dirty="0" smtClean="0">
              <a:solidFill>
                <a:schemeClr val="tx2">
                  <a:lumMod val="50000"/>
                </a:schemeClr>
              </a:solidFill>
            </a:endParaRPr>
          </a:p>
          <a:p>
            <a:r>
              <a:rPr lang="lt-LT" sz="1400" b="1" dirty="0" smtClean="0">
                <a:solidFill>
                  <a:schemeClr val="tx2">
                    <a:lumMod val="50000"/>
                  </a:schemeClr>
                </a:solidFill>
              </a:rPr>
              <a:t>Actuellement:</a:t>
            </a:r>
            <a:r>
              <a:rPr lang="lt-LT" sz="1400" dirty="0" smtClean="0">
                <a:solidFill>
                  <a:schemeClr val="tx2">
                    <a:lumMod val="50000"/>
                  </a:schemeClr>
                </a:solidFill>
              </a:rPr>
              <a:t> principalement utilisé pour les bébés comme une alternative de chaussure</a:t>
            </a:r>
          </a:p>
          <a:p>
            <a:endParaRPr lang="en-US" sz="1400" dirty="0">
              <a:solidFill>
                <a:schemeClr val="tx2">
                  <a:lumMod val="50000"/>
                </a:schemeClr>
              </a:solidFill>
            </a:endParaRPr>
          </a:p>
        </p:txBody>
      </p:sp>
    </p:spTree>
    <p:extLst>
      <p:ext uri="{BB962C8B-B14F-4D97-AF65-F5344CB8AC3E}">
        <p14:creationId xmlns="" xmlns:p14="http://schemas.microsoft.com/office/powerpoint/2010/main" val="1663388731"/>
      </p:ext>
    </p:extLst>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2708921"/>
            <a:ext cx="7992888" cy="892552"/>
          </a:xfrm>
          <a:prstGeom prst="rect">
            <a:avLst/>
          </a:prstGeom>
          <a:noFill/>
        </p:spPr>
        <p:txBody>
          <a:bodyPr wrap="square" rtlCol="0">
            <a:spAutoFit/>
          </a:bodyPr>
          <a:lstStyle/>
          <a:p>
            <a:endParaRPr lang="it-IT" sz="1600" b="1" dirty="0" smtClean="0"/>
          </a:p>
          <a:p>
            <a:endParaRPr lang="it-IT" b="1" dirty="0" smtClean="0"/>
          </a:p>
          <a:p>
            <a:endParaRPr lang="it-IT" b="1" dirty="0"/>
          </a:p>
        </p:txBody>
      </p:sp>
      <p:sp>
        <p:nvSpPr>
          <p:cNvPr id="3" name="CasellaDiTesto 2"/>
          <p:cNvSpPr txBox="1"/>
          <p:nvPr/>
        </p:nvSpPr>
        <p:spPr>
          <a:xfrm rot="21307858">
            <a:off x="328075" y="1405116"/>
            <a:ext cx="8568952" cy="3046988"/>
          </a:xfrm>
          <a:prstGeom prst="rect">
            <a:avLst/>
          </a:prstGeom>
          <a:noFill/>
        </p:spPr>
        <p:txBody>
          <a:bodyPr wrap="square" rtlCol="0">
            <a:spAutoFit/>
          </a:bodyPr>
          <a:lstStyle/>
          <a:p>
            <a:r>
              <a:rPr lang="it-IT" sz="2400" dirty="0" smtClean="0"/>
              <a:t>DOPO AVER APPROFONDITO I CIBI E I PRODOTTI  DEI PAESI  </a:t>
            </a:r>
            <a:r>
              <a:rPr lang="it-IT" sz="2400" dirty="0" smtClean="0"/>
              <a:t> </a:t>
            </a:r>
            <a:r>
              <a:rPr lang="it-IT" sz="2400" dirty="0" smtClean="0"/>
              <a:t>del progetto ERASMUS +  I RAGAZZI  HANNO CONOSCIUTO ALCUNI  STATI DEL PROGETTO ANCHE ATTRAVERSO LE CALZATURE (  PROGETTO  e TWINNING )</a:t>
            </a:r>
          </a:p>
          <a:p>
            <a:r>
              <a:rPr lang="en-US" sz="2400" dirty="0" smtClean="0"/>
              <a:t> After they have approved the food and products of the countries that are part of the ERASMUS project + the reasons for this have known some of the states of the project also through the footwear (project </a:t>
            </a:r>
            <a:r>
              <a:rPr lang="en-US" sz="2400" dirty="0" smtClean="0"/>
              <a:t> </a:t>
            </a:r>
            <a:r>
              <a:rPr lang="en-US" sz="2400" dirty="0" err="1" smtClean="0"/>
              <a:t>e</a:t>
            </a:r>
            <a:r>
              <a:rPr lang="en-US" sz="2400" dirty="0" err="1" smtClean="0"/>
              <a:t>TWINNING</a:t>
            </a:r>
            <a:r>
              <a:rPr lang="en-US" sz="2400" dirty="0" smtClean="0"/>
              <a:t>)</a:t>
            </a:r>
            <a:endParaRPr lang="it-IT" sz="2400" dirty="0"/>
          </a:p>
        </p:txBody>
      </p:sp>
      <p:pic>
        <p:nvPicPr>
          <p:cNvPr id="2050" name="Picture 2" descr="Risultati immagini per espadrillas"/>
          <p:cNvPicPr>
            <a:picLocks noChangeAspect="1" noChangeArrowheads="1"/>
          </p:cNvPicPr>
          <p:nvPr/>
        </p:nvPicPr>
        <p:blipFill>
          <a:blip r:embed="rId2" cstate="print"/>
          <a:srcRect/>
          <a:stretch>
            <a:fillRect/>
          </a:stretch>
        </p:blipFill>
        <p:spPr bwMode="auto">
          <a:xfrm>
            <a:off x="155575" y="-1058863"/>
            <a:ext cx="2066925" cy="2219326"/>
          </a:xfrm>
          <a:prstGeom prst="rect">
            <a:avLst/>
          </a:prstGeom>
          <a:noFill/>
        </p:spPr>
      </p:pic>
      <p:pic>
        <p:nvPicPr>
          <p:cNvPr id="2052" name="Picture 4" descr="Risultati immagini per espadrillas"/>
          <p:cNvPicPr>
            <a:picLocks noChangeAspect="1" noChangeArrowheads="1"/>
          </p:cNvPicPr>
          <p:nvPr/>
        </p:nvPicPr>
        <p:blipFill>
          <a:blip r:embed="rId2" cstate="print"/>
          <a:srcRect/>
          <a:stretch>
            <a:fillRect/>
          </a:stretch>
        </p:blipFill>
        <p:spPr bwMode="auto">
          <a:xfrm>
            <a:off x="155575" y="-1058863"/>
            <a:ext cx="2066925" cy="2219326"/>
          </a:xfrm>
          <a:prstGeom prst="rect">
            <a:avLst/>
          </a:prstGeom>
          <a:noFill/>
        </p:spPr>
      </p:pic>
      <p:pic>
        <p:nvPicPr>
          <p:cNvPr id="6" name="Immagine 5" descr="greca.jpg"/>
          <p:cNvPicPr>
            <a:picLocks noChangeAspect="1"/>
          </p:cNvPicPr>
          <p:nvPr/>
        </p:nvPicPr>
        <p:blipFill>
          <a:blip r:embed="rId3" cstate="print"/>
          <a:stretch>
            <a:fillRect/>
          </a:stretch>
        </p:blipFill>
        <p:spPr>
          <a:xfrm>
            <a:off x="3635896" y="4725144"/>
            <a:ext cx="3096344" cy="1584176"/>
          </a:xfrm>
          <a:prstGeom prst="rect">
            <a:avLst/>
          </a:prstGeom>
        </p:spPr>
      </p:pic>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97346"/>
            <a:ext cx="7848872" cy="5355312"/>
          </a:xfrm>
          <a:prstGeom prst="rect">
            <a:avLst/>
          </a:prstGeom>
        </p:spPr>
        <p:txBody>
          <a:bodyPr wrap="square">
            <a:spAutoFit/>
          </a:bodyPr>
          <a:lstStyle/>
          <a:p>
            <a:r>
              <a:rPr lang="it-IT" b="1" dirty="0" err="1" smtClean="0"/>
              <a:t>Où</a:t>
            </a:r>
            <a:r>
              <a:rPr lang="it-IT" b="1" dirty="0" smtClean="0"/>
              <a:t> te </a:t>
            </a:r>
            <a:r>
              <a:rPr lang="it-IT" b="1" dirty="0" err="1" smtClean="0"/>
              <a:t>mènent</a:t>
            </a:r>
            <a:r>
              <a:rPr lang="it-IT" b="1" dirty="0" smtClean="0"/>
              <a:t> </a:t>
            </a:r>
            <a:r>
              <a:rPr lang="it-IT" b="1" dirty="0" err="1" smtClean="0"/>
              <a:t>tes</a:t>
            </a:r>
            <a:r>
              <a:rPr lang="it-IT" b="1" dirty="0" smtClean="0"/>
              <a:t> </a:t>
            </a:r>
            <a:r>
              <a:rPr lang="it-IT" b="1" dirty="0" err="1" smtClean="0"/>
              <a:t>pieds</a:t>
            </a:r>
            <a:r>
              <a:rPr lang="it-IT" b="1" dirty="0" smtClean="0"/>
              <a:t> en </a:t>
            </a:r>
            <a:r>
              <a:rPr lang="it-IT" b="1" dirty="0" err="1" smtClean="0"/>
              <a:t>Europe</a:t>
            </a:r>
            <a:r>
              <a:rPr lang="it-IT" b="1" dirty="0" smtClean="0"/>
              <a:t>?</a:t>
            </a:r>
          </a:p>
          <a:p>
            <a:r>
              <a:rPr lang="it-IT" dirty="0" smtClean="0"/>
              <a:t>Dove sono i tuoi piedi in Europa?</a:t>
            </a:r>
          </a:p>
          <a:p>
            <a:r>
              <a:rPr lang="it-IT" dirty="0" smtClean="0"/>
              <a:t>Viaggiare in Europa, conoscere cultura e patrimonio. Il viaggio è alla base dei nostri piedi, che ci servono per muoverci. Viaggiamo in Europa e conosciamo i diversi paesi e le loro persone attraverso le loro scarpe. </a:t>
            </a:r>
          </a:p>
          <a:p>
            <a:r>
              <a:rPr lang="it-IT" b="1" dirty="0" smtClean="0"/>
              <a:t>Continueremo a conoscerci …</a:t>
            </a:r>
            <a:r>
              <a:rPr lang="it-IT" b="1" dirty="0" smtClean="0"/>
              <a:t> </a:t>
            </a:r>
            <a:endParaRPr lang="it-IT" b="1" dirty="0" smtClean="0"/>
          </a:p>
          <a:p>
            <a:r>
              <a:rPr lang="it-IT" b="1" dirty="0" smtClean="0"/>
              <a:t>Al prossimo anno scolastico. </a:t>
            </a:r>
            <a:endParaRPr lang="it-IT" b="1" smtClean="0"/>
          </a:p>
          <a:p>
            <a:r>
              <a:rPr lang="it-IT" b="1" smtClean="0"/>
              <a:t>ARRIVEDERCI </a:t>
            </a:r>
            <a:endParaRPr lang="it-IT" b="1" dirty="0" smtClean="0"/>
          </a:p>
          <a:p>
            <a:r>
              <a:rPr lang="it-IT" b="1" dirty="0" smtClean="0"/>
              <a:t>LA CLASSE II </a:t>
            </a:r>
            <a:r>
              <a:rPr lang="it-IT" b="1" dirty="0" smtClean="0"/>
              <a:t>A</a:t>
            </a:r>
          </a:p>
          <a:p>
            <a:endParaRPr lang="it-IT" b="1" dirty="0" smtClean="0"/>
          </a:p>
          <a:p>
            <a:r>
              <a:rPr lang="it-IT" b="1" dirty="0" smtClean="0"/>
              <a:t> </a:t>
            </a:r>
            <a:r>
              <a:rPr lang="en-US" b="1" dirty="0" smtClean="0"/>
              <a:t>Where are your feet in Europe?</a:t>
            </a:r>
          </a:p>
          <a:p>
            <a:r>
              <a:rPr lang="en-US" b="1" dirty="0" smtClean="0"/>
              <a:t>Travelling in Europe, getting to know culture and heritage. Travel is the basis of our feet, which we need to move around. We travel around Europe and get to know the different countries and their people through their shoes. </a:t>
            </a:r>
            <a:endParaRPr lang="en-US" b="1" dirty="0" smtClean="0"/>
          </a:p>
          <a:p>
            <a:r>
              <a:rPr lang="en-US" b="1" dirty="0" smtClean="0"/>
              <a:t>We'll keep getting to know each other</a:t>
            </a:r>
            <a:endParaRPr lang="en-US" b="1" dirty="0" smtClean="0"/>
          </a:p>
          <a:p>
            <a:r>
              <a:rPr lang="en-US" b="1" dirty="0" smtClean="0"/>
              <a:t>See </a:t>
            </a:r>
            <a:r>
              <a:rPr lang="en-US" b="1" dirty="0" smtClean="0"/>
              <a:t>you next school year. </a:t>
            </a:r>
            <a:endParaRPr lang="en-US" b="1" dirty="0" smtClean="0"/>
          </a:p>
          <a:p>
            <a:r>
              <a:rPr lang="en-US" b="1" dirty="0" smtClean="0"/>
              <a:t>Goodbye</a:t>
            </a:r>
            <a:endParaRPr lang="en-US" b="1" dirty="0" smtClean="0"/>
          </a:p>
          <a:p>
            <a:r>
              <a:rPr lang="en-US" b="1" dirty="0" smtClean="0"/>
              <a:t>CLASS II A </a:t>
            </a:r>
            <a:endParaRPr lang="it-IT" b="1" dirty="0" smtClean="0"/>
          </a:p>
        </p:txBody>
      </p:sp>
      <p:pic>
        <p:nvPicPr>
          <p:cNvPr id="3" name="Immagine 2" descr="Erasmus+.jpg"/>
          <p:cNvPicPr>
            <a:picLocks noChangeAspect="1"/>
          </p:cNvPicPr>
          <p:nvPr/>
        </p:nvPicPr>
        <p:blipFill>
          <a:blip r:embed="rId2" cstate="print"/>
          <a:stretch>
            <a:fillRect/>
          </a:stretch>
        </p:blipFill>
        <p:spPr>
          <a:xfrm>
            <a:off x="5724128" y="4077072"/>
            <a:ext cx="3024336" cy="1962150"/>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8681"/>
            <a:ext cx="7772400" cy="2088231"/>
          </a:xfrm>
        </p:spPr>
        <p:txBody>
          <a:bodyPr>
            <a:normAutofit fontScale="90000"/>
          </a:bodyPr>
          <a:lstStyle/>
          <a:p>
            <a:pPr algn="ctr"/>
            <a:r>
              <a:rPr lang="it-IT" sz="2800" dirty="0" smtClean="0"/>
              <a:t>Lo studio del settore agricolo nasce dall'approfondimento di un progetto sull'alimentazione realizzato dagli allievi durante l'anno scolastico 2017/2018 sulla piattaforma e </a:t>
            </a:r>
            <a:r>
              <a:rPr lang="it-IT" sz="2800" dirty="0" err="1" smtClean="0"/>
              <a:t>Twinning</a:t>
            </a:r>
            <a:r>
              <a:rPr lang="it-IT" sz="2800" dirty="0" smtClean="0"/>
              <a:t> dal titolo: </a:t>
            </a:r>
            <a:r>
              <a:rPr lang="it-IT" sz="2800" dirty="0" smtClean="0">
                <a:solidFill>
                  <a:schemeClr val="bg1"/>
                </a:solidFill>
              </a:rPr>
              <a:t>" MASTER CHEF EN CLASS"</a:t>
            </a:r>
            <a:endParaRPr lang="it-IT" sz="2800" dirty="0">
              <a:solidFill>
                <a:schemeClr val="bg1"/>
              </a:solidFill>
            </a:endParaRPr>
          </a:p>
        </p:txBody>
      </p:sp>
      <p:sp>
        <p:nvSpPr>
          <p:cNvPr id="3" name="Sottotitolo 2"/>
          <p:cNvSpPr>
            <a:spLocks noGrp="1"/>
          </p:cNvSpPr>
          <p:nvPr>
            <p:ph type="subTitle" idx="1"/>
          </p:nvPr>
        </p:nvSpPr>
        <p:spPr>
          <a:xfrm>
            <a:off x="1043608" y="2636912"/>
            <a:ext cx="6400800" cy="1728192"/>
          </a:xfrm>
        </p:spPr>
        <p:txBody>
          <a:bodyPr>
            <a:normAutofit fontScale="70000" lnSpcReduction="20000"/>
          </a:bodyPr>
          <a:lstStyle/>
          <a:p>
            <a:pPr algn="ctr"/>
            <a:r>
              <a:rPr lang="it-IT" sz="3600" dirty="0" smtClean="0"/>
              <a:t>The </a:t>
            </a:r>
            <a:r>
              <a:rPr lang="it-IT" sz="3600" dirty="0" err="1" smtClean="0"/>
              <a:t>study</a:t>
            </a:r>
            <a:r>
              <a:rPr lang="it-IT" sz="3600" dirty="0" smtClean="0"/>
              <a:t> of the </a:t>
            </a:r>
            <a:r>
              <a:rPr lang="it-IT" sz="3600" dirty="0" err="1" smtClean="0"/>
              <a:t>agricultural</a:t>
            </a:r>
            <a:r>
              <a:rPr lang="it-IT" sz="3600" dirty="0" smtClean="0"/>
              <a:t> </a:t>
            </a:r>
            <a:r>
              <a:rPr lang="it-IT" sz="3600" dirty="0" err="1" smtClean="0"/>
              <a:t>sector</a:t>
            </a:r>
            <a:r>
              <a:rPr lang="it-IT" sz="3600" dirty="0" smtClean="0"/>
              <a:t> </a:t>
            </a:r>
            <a:r>
              <a:rPr lang="it-IT" sz="3600" dirty="0" err="1" smtClean="0"/>
              <a:t>was</a:t>
            </a:r>
            <a:r>
              <a:rPr lang="it-IT" sz="3600" dirty="0" smtClean="0"/>
              <a:t> </a:t>
            </a:r>
            <a:r>
              <a:rPr lang="it-IT" sz="3600" dirty="0" err="1" smtClean="0"/>
              <a:t>born</a:t>
            </a:r>
            <a:r>
              <a:rPr lang="it-IT" sz="3600" dirty="0" smtClean="0"/>
              <a:t> </a:t>
            </a:r>
            <a:r>
              <a:rPr lang="it-IT" sz="3600" dirty="0" err="1" smtClean="0"/>
              <a:t>from</a:t>
            </a:r>
            <a:r>
              <a:rPr lang="it-IT" sz="3600" dirty="0" smtClean="0"/>
              <a:t> the </a:t>
            </a:r>
            <a:r>
              <a:rPr lang="it-IT" sz="3600" dirty="0" err="1" smtClean="0"/>
              <a:t>deepening</a:t>
            </a:r>
            <a:r>
              <a:rPr lang="it-IT" sz="3600" dirty="0" smtClean="0"/>
              <a:t> of a project on </a:t>
            </a:r>
            <a:r>
              <a:rPr lang="it-IT" sz="3600" dirty="0" err="1" smtClean="0"/>
              <a:t>nutrition</a:t>
            </a:r>
            <a:r>
              <a:rPr lang="it-IT" sz="3600" dirty="0" smtClean="0"/>
              <a:t> </a:t>
            </a:r>
            <a:r>
              <a:rPr lang="it-IT" sz="3600" dirty="0" err="1" smtClean="0"/>
              <a:t>carried</a:t>
            </a:r>
            <a:r>
              <a:rPr lang="it-IT" sz="3600" dirty="0" smtClean="0"/>
              <a:t> out </a:t>
            </a:r>
            <a:r>
              <a:rPr lang="it-IT" sz="3600" dirty="0" err="1" smtClean="0"/>
              <a:t>by</a:t>
            </a:r>
            <a:r>
              <a:rPr lang="it-IT" sz="3600" dirty="0" smtClean="0"/>
              <a:t> </a:t>
            </a:r>
            <a:r>
              <a:rPr lang="it-IT" sz="3600" dirty="0" err="1" smtClean="0"/>
              <a:t>students</a:t>
            </a:r>
            <a:r>
              <a:rPr lang="it-IT" sz="3600" dirty="0" smtClean="0"/>
              <a:t> </a:t>
            </a:r>
            <a:r>
              <a:rPr lang="it-IT" sz="3600" dirty="0" err="1" smtClean="0"/>
              <a:t>during</a:t>
            </a:r>
            <a:r>
              <a:rPr lang="it-IT" sz="3600" dirty="0" smtClean="0"/>
              <a:t> the </a:t>
            </a:r>
            <a:r>
              <a:rPr lang="it-IT" sz="3600" dirty="0" err="1" smtClean="0"/>
              <a:t>school</a:t>
            </a:r>
            <a:r>
              <a:rPr lang="it-IT" sz="3600" dirty="0" smtClean="0"/>
              <a:t> </a:t>
            </a:r>
            <a:r>
              <a:rPr lang="it-IT" sz="3600" dirty="0" err="1" smtClean="0"/>
              <a:t>year</a:t>
            </a:r>
            <a:r>
              <a:rPr lang="it-IT" sz="3600" dirty="0" smtClean="0"/>
              <a:t> 2017/2018 on the </a:t>
            </a:r>
            <a:r>
              <a:rPr lang="it-IT" sz="3600" dirty="0" err="1" smtClean="0"/>
              <a:t>platform</a:t>
            </a:r>
            <a:r>
              <a:rPr lang="it-IT" sz="3600" dirty="0" smtClean="0"/>
              <a:t> and </a:t>
            </a:r>
            <a:r>
              <a:rPr lang="it-IT" sz="3600" dirty="0" err="1" smtClean="0"/>
              <a:t>Twinning</a:t>
            </a:r>
            <a:r>
              <a:rPr lang="it-IT" sz="3600" dirty="0" smtClean="0"/>
              <a:t> </a:t>
            </a:r>
            <a:r>
              <a:rPr lang="it-IT" sz="3600" dirty="0" err="1" smtClean="0"/>
              <a:t>entitled</a:t>
            </a:r>
            <a:r>
              <a:rPr lang="it-IT" sz="3600" dirty="0" smtClean="0">
                <a:solidFill>
                  <a:schemeClr val="bg1"/>
                </a:solidFill>
              </a:rPr>
              <a:t>: "MASTERCHEF EN CLASS".</a:t>
            </a:r>
          </a:p>
          <a:p>
            <a:pPr algn="ctr"/>
            <a:endParaRPr lang="it-IT" sz="3600" b="1" dirty="0">
              <a:latin typeface="Book Antiqua" pitchFamily="18" charset="0"/>
            </a:endParaRPr>
          </a:p>
        </p:txBody>
      </p:sp>
      <p:sp>
        <p:nvSpPr>
          <p:cNvPr id="14338" name="AutoShape 2" descr="Risultati immagini per eTwin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340" name="AutoShape 4" descr="Risultati immagini per eTwin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 name="Immagine 5" descr="download.png"/>
          <p:cNvPicPr>
            <a:picLocks noChangeAspect="1"/>
          </p:cNvPicPr>
          <p:nvPr/>
        </p:nvPicPr>
        <p:blipFill>
          <a:blip r:embed="rId2" cstate="print"/>
          <a:stretch>
            <a:fillRect/>
          </a:stretch>
        </p:blipFill>
        <p:spPr>
          <a:xfrm>
            <a:off x="2619375" y="5013176"/>
            <a:ext cx="3905250" cy="1656184"/>
          </a:xfrm>
          <a:prstGeom prst="rect">
            <a:avLst/>
          </a:prstGeom>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F43ABBB-EBD7-4FCF-9FFA-47C95699B306}"/>
              </a:ext>
            </a:extLst>
          </p:cNvPr>
          <p:cNvSpPr>
            <a:spLocks noGrp="1"/>
          </p:cNvSpPr>
          <p:nvPr>
            <p:ph type="title"/>
          </p:nvPr>
        </p:nvSpPr>
        <p:spPr>
          <a:xfrm>
            <a:off x="628650" y="365126"/>
            <a:ext cx="4354116" cy="1325563"/>
          </a:xfrm>
        </p:spPr>
        <p:txBody>
          <a:bodyPr>
            <a:normAutofit fontScale="90000"/>
          </a:bodyPr>
          <a:lstStyle/>
          <a:p>
            <a:pPr fontAlgn="auto">
              <a:spcAft>
                <a:spcPts val="0"/>
              </a:spcAft>
              <a:defRPr/>
            </a:pPr>
            <a:r>
              <a:rPr lang="it-IT" dirty="0">
                <a:solidFill>
                  <a:schemeClr val="tx1">
                    <a:lumMod val="75000"/>
                    <a:lumOff val="25000"/>
                  </a:schemeClr>
                </a:solidFill>
              </a:rPr>
              <a:t>MASTERCHEF EN CLASSE</a:t>
            </a:r>
          </a:p>
        </p:txBody>
      </p:sp>
      <p:pic>
        <p:nvPicPr>
          <p:cNvPr id="8195" name="Immagine 2" descr="Immagine che contiene cibo, ciotola, tavolo, piatto&#10;&#10;Descrizione generata con affidabilità molto elevata"/>
          <p:cNvPicPr>
            <a:picLocks noChangeAspect="1" noChangeArrowheads="1"/>
          </p:cNvPicPr>
          <p:nvPr/>
        </p:nvPicPr>
        <p:blipFill>
          <a:blip r:embed="rId2" cstate="print"/>
          <a:srcRect/>
          <a:stretch>
            <a:fillRect/>
          </a:stretch>
        </p:blipFill>
        <p:spPr bwMode="auto">
          <a:xfrm>
            <a:off x="252413" y="1893888"/>
            <a:ext cx="3142060" cy="3238500"/>
          </a:xfrm>
          <a:prstGeom prst="rect">
            <a:avLst/>
          </a:prstGeom>
          <a:noFill/>
          <a:ln w="9525">
            <a:noFill/>
            <a:miter lim="800000"/>
            <a:headEnd/>
            <a:tailEnd/>
          </a:ln>
        </p:spPr>
      </p:pic>
      <p:sp>
        <p:nvSpPr>
          <p:cNvPr id="8196" name="Rettangolo 3"/>
          <p:cNvSpPr>
            <a:spLocks noChangeArrowheads="1"/>
          </p:cNvSpPr>
          <p:nvPr/>
        </p:nvSpPr>
        <p:spPr bwMode="auto">
          <a:xfrm>
            <a:off x="3674269" y="3212976"/>
            <a:ext cx="5146203" cy="2677656"/>
          </a:xfrm>
          <a:prstGeom prst="rect">
            <a:avLst/>
          </a:prstGeom>
          <a:noFill/>
          <a:ln w="9525">
            <a:noFill/>
            <a:miter lim="800000"/>
            <a:headEnd/>
            <a:tailEnd/>
          </a:ln>
        </p:spPr>
        <p:txBody>
          <a:bodyPr wrap="square">
            <a:spAutoFit/>
          </a:bodyPr>
          <a:lstStyle/>
          <a:p>
            <a:pPr algn="ctr" eaLnBrk="1" hangingPunct="1"/>
            <a:r>
              <a:rPr lang="it-IT" altLang="it-IT" sz="2800" b="1" dirty="0" smtClean="0">
                <a:latin typeface="Brush Script MT" pitchFamily="66" charset="0"/>
              </a:rPr>
              <a:t>CLASSE 1^ </a:t>
            </a:r>
            <a:r>
              <a:rPr lang="it-IT" altLang="it-IT" sz="2800" b="1" dirty="0">
                <a:latin typeface="Brush Script MT" pitchFamily="66" charset="0"/>
              </a:rPr>
              <a:t>A </a:t>
            </a:r>
            <a:endParaRPr lang="it-IT" altLang="it-IT" sz="2800" b="1" dirty="0" smtClean="0">
              <a:latin typeface="Brush Script MT" pitchFamily="66" charset="0"/>
            </a:endParaRPr>
          </a:p>
          <a:p>
            <a:pPr algn="ctr" eaLnBrk="1" hangingPunct="1"/>
            <a:r>
              <a:rPr lang="it-IT" altLang="it-IT" sz="2800" b="1" dirty="0" smtClean="0">
                <a:latin typeface="Brush Script MT" pitchFamily="66" charset="0"/>
              </a:rPr>
              <a:t>I.C. Parisi De </a:t>
            </a:r>
            <a:r>
              <a:rPr lang="it-IT" altLang="it-IT" sz="2800" b="1" dirty="0" err="1" smtClean="0">
                <a:latin typeface="Brush Script MT" pitchFamily="66" charset="0"/>
              </a:rPr>
              <a:t>Sanctis</a:t>
            </a:r>
            <a:r>
              <a:rPr lang="it-IT" altLang="it-IT" sz="2800" b="1" dirty="0" smtClean="0">
                <a:latin typeface="Brush Script MT" pitchFamily="66" charset="0"/>
              </a:rPr>
              <a:t> </a:t>
            </a:r>
          </a:p>
          <a:p>
            <a:pPr algn="ctr" eaLnBrk="1" hangingPunct="1"/>
            <a:r>
              <a:rPr lang="it-IT" altLang="it-IT" sz="2800" b="1" dirty="0" smtClean="0">
                <a:latin typeface="Brush Script MT" pitchFamily="66" charset="0"/>
              </a:rPr>
              <a:t>FOGGIA    </a:t>
            </a:r>
          </a:p>
          <a:p>
            <a:pPr algn="ctr" eaLnBrk="1" hangingPunct="1"/>
            <a:r>
              <a:rPr lang="it-IT" altLang="it-IT" sz="2800" b="1" dirty="0" smtClean="0">
                <a:latin typeface="Brush Script MT" pitchFamily="66" charset="0"/>
              </a:rPr>
              <a:t>Professoresse: </a:t>
            </a:r>
            <a:r>
              <a:rPr lang="it-IT" altLang="it-IT" sz="2800" b="1" dirty="0" err="1" smtClean="0">
                <a:latin typeface="Brush Script MT" pitchFamily="66" charset="0"/>
              </a:rPr>
              <a:t>Fania</a:t>
            </a:r>
            <a:r>
              <a:rPr lang="it-IT" altLang="it-IT" sz="2800" b="1" dirty="0" smtClean="0">
                <a:latin typeface="Brush Script MT" pitchFamily="66" charset="0"/>
              </a:rPr>
              <a:t> Valeria</a:t>
            </a:r>
          </a:p>
          <a:p>
            <a:pPr algn="ctr" eaLnBrk="1" hangingPunct="1"/>
            <a:r>
              <a:rPr lang="it-IT" altLang="it-IT" sz="2800" b="1" dirty="0" err="1" smtClean="0">
                <a:latin typeface="Brush Script MT" pitchFamily="66" charset="0"/>
              </a:rPr>
              <a:t>Picicco</a:t>
            </a:r>
            <a:r>
              <a:rPr lang="it-IT" altLang="it-IT" sz="2800" b="1" dirty="0" smtClean="0">
                <a:latin typeface="Brush Script MT" pitchFamily="66" charset="0"/>
              </a:rPr>
              <a:t> Giovanna  </a:t>
            </a:r>
            <a:r>
              <a:rPr lang="it-IT" altLang="it-IT" sz="2800" b="1" dirty="0" smtClean="0">
                <a:latin typeface="Curlz MT" pitchFamily="82" charset="0"/>
              </a:rPr>
              <a:t>                                                                    </a:t>
            </a:r>
            <a:endParaRPr lang="it-IT" altLang="it-IT" sz="2800" b="1" dirty="0">
              <a:latin typeface="Curlz MT" pitchFamily="82" charset="0"/>
            </a:endParaRPr>
          </a:p>
          <a:p>
            <a:pPr algn="ctr" eaLnBrk="1" hangingPunct="1"/>
            <a:endParaRPr lang="it-IT" altLang="it-IT" sz="2800" b="1" dirty="0">
              <a:latin typeface="Curlz MT" pitchFamily="82" charset="0"/>
            </a:endParaRPr>
          </a:p>
        </p:txBody>
      </p:sp>
      <p:pic>
        <p:nvPicPr>
          <p:cNvPr id="8197" name="Immagine 5"/>
          <p:cNvPicPr>
            <a:picLocks noChangeAspect="1" noChangeArrowheads="1"/>
          </p:cNvPicPr>
          <p:nvPr/>
        </p:nvPicPr>
        <p:blipFill>
          <a:blip r:embed="rId3" cstate="print"/>
          <a:srcRect/>
          <a:stretch>
            <a:fillRect/>
          </a:stretch>
        </p:blipFill>
        <p:spPr bwMode="auto">
          <a:xfrm>
            <a:off x="6531769" y="106364"/>
            <a:ext cx="2293144" cy="266382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noChangeArrowheads="1"/>
          </p:cNvSpPr>
          <p:nvPr>
            <p:ph type="ctrTitle"/>
          </p:nvPr>
        </p:nvSpPr>
        <p:spPr>
          <a:xfrm>
            <a:off x="827584" y="222250"/>
            <a:ext cx="8316416" cy="1816100"/>
          </a:xfrm>
        </p:spPr>
        <p:txBody>
          <a:bodyPr>
            <a:normAutofit/>
          </a:bodyPr>
          <a:lstStyle/>
          <a:p>
            <a:pPr algn="ctr"/>
            <a:r>
              <a:rPr lang="it-IT" altLang="it-IT" sz="3600" dirty="0" smtClean="0"/>
              <a:t>RICETTARIO  </a:t>
            </a:r>
            <a:r>
              <a:rPr lang="it-IT" altLang="it-IT" sz="3600" dirty="0" err="1" smtClean="0"/>
              <a:t>Recipe</a:t>
            </a:r>
            <a:r>
              <a:rPr lang="it-IT" altLang="it-IT" sz="3600" dirty="0" smtClean="0"/>
              <a:t> book MASTER CHEFF EN CLASSE </a:t>
            </a:r>
            <a:r>
              <a:rPr lang="it-IT" altLang="it-IT" sz="3600" dirty="0" err="1" smtClean="0"/>
              <a:t>classe</a:t>
            </a:r>
            <a:r>
              <a:rPr lang="it-IT" altLang="it-IT" sz="3600" dirty="0" smtClean="0"/>
              <a:t> IA</a:t>
            </a:r>
            <a:br>
              <a:rPr lang="it-IT" altLang="it-IT" sz="3600" dirty="0" smtClean="0"/>
            </a:br>
            <a:r>
              <a:rPr lang="it-IT" altLang="it-IT" sz="3600" dirty="0" smtClean="0"/>
              <a:t>          I.C. Parisi De </a:t>
            </a:r>
            <a:r>
              <a:rPr lang="it-IT" altLang="it-IT" sz="3600" dirty="0" err="1" smtClean="0"/>
              <a:t>Sanctis</a:t>
            </a:r>
            <a:r>
              <a:rPr lang="it-IT" altLang="it-IT" sz="3600" dirty="0" smtClean="0"/>
              <a:t> </a:t>
            </a:r>
          </a:p>
        </p:txBody>
      </p:sp>
      <p:sp>
        <p:nvSpPr>
          <p:cNvPr id="3" name="Sottotitolo 2">
            <a:extLst>
              <a:ext uri="{FF2B5EF4-FFF2-40B4-BE49-F238E27FC236}">
                <a16:creationId xmlns="" xmlns:a16="http://schemas.microsoft.com/office/drawing/2014/main" id="{EE59ACFE-3DB7-426C-A960-C047569E5234}"/>
              </a:ext>
            </a:extLst>
          </p:cNvPr>
          <p:cNvSpPr>
            <a:spLocks noGrp="1"/>
          </p:cNvSpPr>
          <p:nvPr>
            <p:ph type="subTitle" idx="1"/>
          </p:nvPr>
        </p:nvSpPr>
        <p:spPr>
          <a:xfrm>
            <a:off x="3371538" y="5929314"/>
            <a:ext cx="3214334" cy="5667375"/>
          </a:xfrm>
        </p:spPr>
        <p:txBody>
          <a:bodyPr/>
          <a:lstStyle/>
          <a:p>
            <a:pPr defTabSz="1218987" eaLnBrk="1" fontAlgn="auto" hangingPunct="1">
              <a:spcAft>
                <a:spcPts val="0"/>
              </a:spcAft>
              <a:buClr>
                <a:schemeClr val="accent1">
                  <a:lumMod val="75000"/>
                </a:schemeClr>
              </a:buClr>
              <a:buFont typeface="Arial" panose="020B0604020202020204" pitchFamily="34" charset="0"/>
              <a:buNone/>
              <a:defRPr/>
            </a:pPr>
            <a:r>
              <a:rPr lang="it-IT" dirty="0"/>
              <a:t>                    </a:t>
            </a:r>
          </a:p>
        </p:txBody>
      </p:sp>
      <p:pic>
        <p:nvPicPr>
          <p:cNvPr id="8196" name="Picture 7" descr="Immagine correlata"/>
          <p:cNvPicPr>
            <a:picLocks noChangeAspect="1" noChangeArrowheads="1"/>
          </p:cNvPicPr>
          <p:nvPr/>
        </p:nvPicPr>
        <p:blipFill>
          <a:blip r:embed="rId3" cstate="print"/>
          <a:srcRect/>
          <a:stretch>
            <a:fillRect/>
          </a:stretch>
        </p:blipFill>
        <p:spPr bwMode="auto">
          <a:xfrm>
            <a:off x="6246456" y="1916114"/>
            <a:ext cx="2531928" cy="1347787"/>
          </a:xfrm>
          <a:prstGeom prst="rect">
            <a:avLst/>
          </a:prstGeom>
          <a:noFill/>
          <a:ln w="9525">
            <a:noFill/>
            <a:miter lim="800000"/>
            <a:headEnd/>
            <a:tailEnd/>
          </a:ln>
        </p:spPr>
      </p:pic>
      <p:sp>
        <p:nvSpPr>
          <p:cNvPr id="8197" name="AutoShape 9" descr="Risultati immagini per piatti di capitanata"/>
          <p:cNvSpPr>
            <a:spLocks noChangeAspect="1" noChangeArrowheads="1"/>
          </p:cNvSpPr>
          <p:nvPr/>
        </p:nvSpPr>
        <p:spPr bwMode="auto">
          <a:xfrm>
            <a:off x="4457670" y="3276600"/>
            <a:ext cx="228660" cy="439738"/>
          </a:xfrm>
          <a:prstGeom prst="rect">
            <a:avLst/>
          </a:prstGeom>
          <a:noFill/>
          <a:ln w="9525">
            <a:noFill/>
            <a:miter lim="800000"/>
            <a:headEnd/>
            <a:tailEnd/>
          </a:ln>
        </p:spPr>
        <p:txBody>
          <a:bodyPr/>
          <a:lstStyle/>
          <a:p>
            <a:endParaRPr lang="it-IT" altLang="it-IT"/>
          </a:p>
        </p:txBody>
      </p:sp>
      <p:sp>
        <p:nvSpPr>
          <p:cNvPr id="8198" name="AutoShape 11" descr="Risultati immagini per piatti di capitanata"/>
          <p:cNvSpPr>
            <a:spLocks noChangeAspect="1" noChangeArrowheads="1"/>
          </p:cNvSpPr>
          <p:nvPr/>
        </p:nvSpPr>
        <p:spPr bwMode="auto">
          <a:xfrm>
            <a:off x="4457670" y="3276600"/>
            <a:ext cx="228660" cy="304800"/>
          </a:xfrm>
          <a:prstGeom prst="rect">
            <a:avLst/>
          </a:prstGeom>
          <a:noFill/>
          <a:ln w="9525">
            <a:noFill/>
            <a:miter lim="800000"/>
            <a:headEnd/>
            <a:tailEnd/>
          </a:ln>
        </p:spPr>
        <p:txBody>
          <a:bodyPr/>
          <a:lstStyle/>
          <a:p>
            <a:endParaRPr lang="it-IT" altLang="it-IT"/>
          </a:p>
        </p:txBody>
      </p:sp>
      <p:pic>
        <p:nvPicPr>
          <p:cNvPr id="8199" name="Picture 13" descr="Immagine correlata"/>
          <p:cNvPicPr>
            <a:picLocks noChangeAspect="1" noChangeArrowheads="1"/>
          </p:cNvPicPr>
          <p:nvPr/>
        </p:nvPicPr>
        <p:blipFill>
          <a:blip r:embed="rId4" cstate="print"/>
          <a:srcRect/>
          <a:stretch>
            <a:fillRect/>
          </a:stretch>
        </p:blipFill>
        <p:spPr bwMode="auto">
          <a:xfrm>
            <a:off x="6098779" y="3405188"/>
            <a:ext cx="3045221" cy="2857500"/>
          </a:xfrm>
          <a:prstGeom prst="rect">
            <a:avLst/>
          </a:prstGeom>
          <a:noFill/>
          <a:ln w="9525">
            <a:noFill/>
            <a:miter lim="800000"/>
            <a:headEnd/>
            <a:tailEnd/>
          </a:ln>
        </p:spPr>
      </p:pic>
      <p:pic>
        <p:nvPicPr>
          <p:cNvPr id="8200" name="Picture 17" descr="https://www.laprovinciadifoggia.it/images/immagini/varie/squarcelle.jpg"/>
          <p:cNvPicPr>
            <a:picLocks noChangeAspect="1" noChangeArrowheads="1"/>
          </p:cNvPicPr>
          <p:nvPr/>
        </p:nvPicPr>
        <p:blipFill>
          <a:blip r:embed="rId5" cstate="print"/>
          <a:srcRect/>
          <a:stretch>
            <a:fillRect/>
          </a:stretch>
        </p:blipFill>
        <p:spPr bwMode="auto">
          <a:xfrm>
            <a:off x="1323130" y="1928813"/>
            <a:ext cx="2092473" cy="1897062"/>
          </a:xfrm>
          <a:prstGeom prst="rect">
            <a:avLst/>
          </a:prstGeom>
          <a:noFill/>
          <a:ln w="9525">
            <a:noFill/>
            <a:miter lim="800000"/>
            <a:headEnd/>
            <a:tailEnd/>
          </a:ln>
        </p:spPr>
      </p:pic>
      <p:pic>
        <p:nvPicPr>
          <p:cNvPr id="8201" name="Picture 19" descr="https://www.laprovinciadifoggia.it/images/immagini/altro/acquasale.jpg"/>
          <p:cNvPicPr>
            <a:picLocks noChangeAspect="1" noChangeArrowheads="1"/>
          </p:cNvPicPr>
          <p:nvPr/>
        </p:nvPicPr>
        <p:blipFill>
          <a:blip r:embed="rId6" cstate="print"/>
          <a:srcRect/>
          <a:stretch>
            <a:fillRect/>
          </a:stretch>
        </p:blipFill>
        <p:spPr bwMode="auto">
          <a:xfrm>
            <a:off x="3685945" y="2008189"/>
            <a:ext cx="2290168" cy="1933575"/>
          </a:xfrm>
          <a:prstGeom prst="rect">
            <a:avLst/>
          </a:prstGeom>
          <a:noFill/>
          <a:ln w="9525">
            <a:noFill/>
            <a:miter lim="800000"/>
            <a:headEnd/>
            <a:tailEnd/>
          </a:ln>
        </p:spPr>
      </p:pic>
      <p:pic>
        <p:nvPicPr>
          <p:cNvPr id="8202" name="Picture 21" descr="Risultati immagini per piatti di capitanata"/>
          <p:cNvPicPr>
            <a:picLocks noChangeAspect="1" noChangeArrowheads="1"/>
          </p:cNvPicPr>
          <p:nvPr/>
        </p:nvPicPr>
        <p:blipFill>
          <a:blip r:embed="rId7" cstate="print"/>
          <a:srcRect/>
          <a:stretch>
            <a:fillRect/>
          </a:stretch>
        </p:blipFill>
        <p:spPr bwMode="auto">
          <a:xfrm>
            <a:off x="196505" y="3865564"/>
            <a:ext cx="2092473" cy="2600325"/>
          </a:xfrm>
          <a:prstGeom prst="rect">
            <a:avLst/>
          </a:prstGeom>
          <a:noFill/>
          <a:ln w="9525">
            <a:noFill/>
            <a:miter lim="800000"/>
            <a:headEnd/>
            <a:tailEnd/>
          </a:ln>
        </p:spPr>
      </p:pic>
      <p:pic>
        <p:nvPicPr>
          <p:cNvPr id="8203" name="Picture 23" descr="https://www.laprovinciadifoggia.it/images/immagini/varie/scagliozzi.jpg"/>
          <p:cNvPicPr>
            <a:picLocks noChangeAspect="1" noChangeArrowheads="1"/>
          </p:cNvPicPr>
          <p:nvPr/>
        </p:nvPicPr>
        <p:blipFill>
          <a:blip r:embed="rId8" cstate="print"/>
          <a:srcRect/>
          <a:stretch>
            <a:fillRect/>
          </a:stretch>
        </p:blipFill>
        <p:spPr bwMode="auto">
          <a:xfrm>
            <a:off x="4107535" y="4025900"/>
            <a:ext cx="1991244" cy="2363788"/>
          </a:xfrm>
          <a:prstGeom prst="rect">
            <a:avLst/>
          </a:prstGeom>
          <a:noFill/>
          <a:ln w="9525">
            <a:noFill/>
            <a:miter lim="800000"/>
            <a:headEnd/>
            <a:tailEnd/>
          </a:ln>
        </p:spPr>
      </p:pic>
      <p:pic>
        <p:nvPicPr>
          <p:cNvPr id="8204" name="Picture 25" descr="https://www.laprovinciadifoggia.it/images/immagini/varie/pizzefritte.jpg"/>
          <p:cNvPicPr>
            <a:picLocks noChangeAspect="1" noChangeArrowheads="1"/>
          </p:cNvPicPr>
          <p:nvPr/>
        </p:nvPicPr>
        <p:blipFill>
          <a:blip r:embed="rId9" cstate="print"/>
          <a:srcRect/>
          <a:stretch>
            <a:fillRect/>
          </a:stretch>
        </p:blipFill>
        <p:spPr bwMode="auto">
          <a:xfrm>
            <a:off x="2288977" y="3941764"/>
            <a:ext cx="1857859" cy="2524125"/>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noChangeArrowheads="1"/>
          </p:cNvSpPr>
          <p:nvPr>
            <p:ph type="title"/>
          </p:nvPr>
        </p:nvSpPr>
        <p:spPr>
          <a:xfrm>
            <a:off x="539552" y="260648"/>
            <a:ext cx="8352927" cy="1008112"/>
          </a:xfrm>
        </p:spPr>
        <p:txBody>
          <a:bodyPr>
            <a:normAutofit fontScale="90000"/>
          </a:bodyPr>
          <a:lstStyle/>
          <a:p>
            <a:pPr eaLnBrk="1" hangingPunct="1"/>
            <a:r>
              <a:rPr lang="it-IT" altLang="it-IT" dirty="0" smtClean="0"/>
              <a:t/>
            </a:r>
            <a:br>
              <a:rPr lang="it-IT" altLang="it-IT" dirty="0" smtClean="0"/>
            </a:br>
            <a:r>
              <a:rPr lang="it-IT" altLang="it-IT" dirty="0" smtClean="0"/>
              <a:t/>
            </a:r>
            <a:br>
              <a:rPr lang="it-IT" altLang="it-IT" dirty="0" smtClean="0"/>
            </a:br>
            <a:r>
              <a:rPr lang="it-IT" altLang="it-IT" dirty="0" smtClean="0"/>
              <a:t/>
            </a:r>
            <a:br>
              <a:rPr lang="it-IT" altLang="it-IT" dirty="0" smtClean="0"/>
            </a:br>
            <a:r>
              <a:rPr lang="it-IT" altLang="it-IT" dirty="0" smtClean="0"/>
              <a:t/>
            </a:r>
            <a:br>
              <a:rPr lang="it-IT" altLang="it-IT" dirty="0" smtClean="0"/>
            </a:br>
            <a:r>
              <a:rPr lang="fr-FR" altLang="it-IT" dirty="0" smtClean="0"/>
              <a:t/>
            </a:r>
            <a:br>
              <a:rPr lang="fr-FR" altLang="it-IT" dirty="0" smtClean="0"/>
            </a:br>
            <a:r>
              <a:rPr lang="fr-FR" altLang="it-IT" dirty="0" smtClean="0"/>
              <a:t/>
            </a:r>
            <a:br>
              <a:rPr lang="fr-FR" altLang="it-IT" dirty="0" smtClean="0"/>
            </a:br>
            <a:endParaRPr lang="it-IT" altLang="it-IT" dirty="0" smtClean="0"/>
          </a:p>
        </p:txBody>
      </p:sp>
      <p:sp>
        <p:nvSpPr>
          <p:cNvPr id="3" name="Segnaposto contenuto 2">
            <a:extLst>
              <a:ext uri="{FF2B5EF4-FFF2-40B4-BE49-F238E27FC236}">
                <a16:creationId xmlns="" xmlns:a16="http://schemas.microsoft.com/office/drawing/2014/main" id="{0A6FE919-14C2-4B4D-BDFB-7D1649A429F3}"/>
              </a:ext>
            </a:extLst>
          </p:cNvPr>
          <p:cNvSpPr>
            <a:spLocks noGrp="1"/>
          </p:cNvSpPr>
          <p:nvPr>
            <p:ph sz="half" idx="1"/>
          </p:nvPr>
        </p:nvSpPr>
        <p:spPr>
          <a:xfrm>
            <a:off x="179512" y="1196752"/>
            <a:ext cx="5256585" cy="5472608"/>
          </a:xfrm>
        </p:spPr>
        <p:txBody>
          <a:bodyPr>
            <a:noAutofit/>
          </a:bodyPr>
          <a:lstStyle/>
          <a:p>
            <a:pPr eaLnBrk="1" hangingPunct="1">
              <a:buNone/>
              <a:defRPr/>
            </a:pPr>
            <a:r>
              <a:rPr lang="fr-FR" sz="1400" b="1" dirty="0"/>
              <a:t>Ingrédients pour 4 personnes:</a:t>
            </a:r>
            <a:r>
              <a:rPr lang="fr-FR" sz="1400" dirty="0"/>
              <a:t/>
            </a:r>
            <a:br>
              <a:rPr lang="fr-FR" sz="1400" dirty="0"/>
            </a:br>
            <a:r>
              <a:rPr lang="fr-FR" sz="1400" dirty="0"/>
              <a:t>-gr. 400 d'orecchiette</a:t>
            </a:r>
            <a:br>
              <a:rPr lang="fr-FR" sz="1400" dirty="0"/>
            </a:br>
            <a:r>
              <a:rPr lang="fr-FR" sz="1400" dirty="0"/>
              <a:t>-gr. 400 de pommes de terre</a:t>
            </a:r>
            <a:br>
              <a:rPr lang="fr-FR" sz="1400" dirty="0"/>
            </a:br>
            <a:r>
              <a:rPr lang="fr-FR" sz="1400" dirty="0"/>
              <a:t>-gr. 150 pecorino râpé</a:t>
            </a:r>
            <a:br>
              <a:rPr lang="fr-FR" sz="1400" dirty="0"/>
            </a:br>
            <a:r>
              <a:rPr lang="fr-FR" sz="1400" dirty="0"/>
              <a:t>-une petite botte de roquette sauvage</a:t>
            </a:r>
            <a:br>
              <a:rPr lang="fr-FR" sz="1400" dirty="0"/>
            </a:br>
            <a:r>
              <a:rPr lang="fr-FR" sz="1400" dirty="0"/>
              <a:t>- huile d'olive extra vierge</a:t>
            </a:r>
            <a:br>
              <a:rPr lang="fr-FR" sz="1400" dirty="0"/>
            </a:br>
            <a:r>
              <a:rPr lang="fr-FR" sz="1400" dirty="0"/>
              <a:t>- 2 gousses d'ail</a:t>
            </a:r>
            <a:br>
              <a:rPr lang="fr-FR" sz="1400" dirty="0"/>
            </a:br>
            <a:r>
              <a:rPr lang="fr-FR" sz="1400" dirty="0"/>
              <a:t>-Vente et piment </a:t>
            </a:r>
            <a:r>
              <a:rPr lang="fr-FR" sz="1400" dirty="0" err="1" smtClean="0"/>
              <a:t>q.b</a:t>
            </a:r>
            <a:r>
              <a:rPr lang="fr-FR" sz="1400" dirty="0" smtClean="0"/>
              <a:t>.</a:t>
            </a:r>
          </a:p>
          <a:p>
            <a:pPr eaLnBrk="1" hangingPunct="1">
              <a:buNone/>
              <a:defRPr/>
            </a:pPr>
            <a:r>
              <a:rPr lang="fr-FR" sz="1400" b="1" i="1" dirty="0" smtClean="0"/>
              <a:t>Préparation </a:t>
            </a:r>
            <a:r>
              <a:rPr lang="fr-FR" sz="1400" b="1" i="1" dirty="0"/>
              <a:t>de la recette:</a:t>
            </a:r>
            <a:r>
              <a:rPr lang="fr-FR" sz="1400" dirty="0"/>
              <a:t/>
            </a:r>
            <a:br>
              <a:rPr lang="fr-FR" sz="1400" dirty="0"/>
            </a:br>
            <a:r>
              <a:rPr lang="fr-FR" sz="1400" dirty="0"/>
              <a:t>Hacher l'ail, nettoyer et laver la fusée. Dans une casserole avec de l'eau bouillante faire bouillir les pommes de terre, à la fin peler et couper en cubes. Dans une poêle avec l'huile d'olive extra vierge, faites revenir l'ail et le piment, ajoutez les pommes de terre et faites cuire à feu moyen, ajoutez un peu d'eau et laissez évaporer. Dans une casserole d'eau bouillante, faites cuire l'orecchiette, à la fin de la </a:t>
            </a:r>
            <a:r>
              <a:rPr lang="fr-FR" sz="1400" dirty="0" smtClean="0"/>
              <a:t>cuisson.</a:t>
            </a:r>
            <a:endParaRPr lang="it-IT" sz="1400" dirty="0" smtClean="0"/>
          </a:p>
          <a:p>
            <a:pPr eaLnBrk="1" hangingPunct="1">
              <a:buNone/>
              <a:defRPr/>
            </a:pPr>
            <a:r>
              <a:rPr lang="en-US" sz="1400" b="1" dirty="0" smtClean="0"/>
              <a:t>Ingredients for 4 people: </a:t>
            </a:r>
            <a:r>
              <a:rPr lang="en-US" sz="1400" dirty="0" smtClean="0"/>
              <a:t>-gr. 400 </a:t>
            </a:r>
            <a:r>
              <a:rPr lang="en-US" sz="1400" dirty="0" err="1" smtClean="0"/>
              <a:t>orecchiette-gr</a:t>
            </a:r>
            <a:r>
              <a:rPr lang="en-US" sz="1400" dirty="0" smtClean="0"/>
              <a:t>. 400 potatoes-gr. 150 grated pecorino- a small bunch of wild rocket- extra virgin olive oil- 2 cloves of garlic-Sale and </a:t>
            </a:r>
            <a:r>
              <a:rPr lang="en-US" sz="1400" dirty="0" err="1" smtClean="0"/>
              <a:t>chilli</a:t>
            </a:r>
            <a:r>
              <a:rPr lang="en-US" sz="1400" dirty="0" smtClean="0"/>
              <a:t> q.b. </a:t>
            </a:r>
            <a:r>
              <a:rPr lang="en-US" sz="1400" b="1" dirty="0" smtClean="0"/>
              <a:t>Recipe Preparation</a:t>
            </a:r>
            <a:r>
              <a:rPr lang="en-US" sz="1400" dirty="0" smtClean="0"/>
              <a:t>: Chop the garlic, clean and wash the rocket. In a saucepan with boiling water boil the potatoes, at the end peel and cut into cubes. In a frying pan with extra virgin olive oil, sauté the garlic and </a:t>
            </a:r>
            <a:r>
              <a:rPr lang="en-US" sz="1400" dirty="0" err="1" smtClean="0"/>
              <a:t>chilli</a:t>
            </a:r>
            <a:r>
              <a:rPr lang="en-US" sz="1400" dirty="0" smtClean="0"/>
              <a:t>, add the potatoes and cook over medium heat, add a little water and let it evaporate. In a pot of boiling water, cook the </a:t>
            </a:r>
            <a:r>
              <a:rPr lang="en-US" sz="1400" dirty="0" err="1" smtClean="0"/>
              <a:t>orecchiette</a:t>
            </a:r>
            <a:r>
              <a:rPr lang="en-US" sz="1400" dirty="0" smtClean="0"/>
              <a:t> at the end of cooking.</a:t>
            </a:r>
            <a:endParaRPr lang="it-IT" sz="1400" dirty="0"/>
          </a:p>
        </p:txBody>
      </p:sp>
      <p:pic>
        <p:nvPicPr>
          <p:cNvPr id="10244" name="Picture 2" descr="Risultati immagini per orecchiette rucola e patate foggia"/>
          <p:cNvPicPr>
            <a:picLocks noGrp="1" noChangeAspect="1" noChangeArrowheads="1"/>
          </p:cNvPicPr>
          <p:nvPr>
            <p:ph sz="half" idx="2"/>
          </p:nvPr>
        </p:nvPicPr>
        <p:blipFill>
          <a:blip r:embed="rId2" cstate="print"/>
          <a:stretch>
            <a:fillRect/>
          </a:stretch>
        </p:blipFill>
        <p:spPr>
          <a:xfrm>
            <a:off x="5436096" y="1268760"/>
            <a:ext cx="3707904" cy="2268959"/>
          </a:xfrm>
          <a:noFill/>
        </p:spPr>
      </p:pic>
      <p:sp>
        <p:nvSpPr>
          <p:cNvPr id="5" name="Rettangolo 4"/>
          <p:cNvSpPr/>
          <p:nvPr/>
        </p:nvSpPr>
        <p:spPr>
          <a:xfrm>
            <a:off x="1043608" y="332656"/>
            <a:ext cx="7416824" cy="954107"/>
          </a:xfrm>
          <a:prstGeom prst="rect">
            <a:avLst/>
          </a:prstGeom>
        </p:spPr>
        <p:txBody>
          <a:bodyPr wrap="square">
            <a:spAutoFit/>
          </a:bodyPr>
          <a:lstStyle/>
          <a:p>
            <a:r>
              <a:rPr lang="fr-FR" altLang="it-IT" sz="2800" b="1" dirty="0" err="1" smtClean="0"/>
              <a:t>Orecchiette</a:t>
            </a:r>
            <a:r>
              <a:rPr lang="fr-FR" altLang="it-IT" sz="2800" b="1" dirty="0" smtClean="0"/>
              <a:t>, roquette et pommes de terre </a:t>
            </a:r>
            <a:r>
              <a:rPr lang="fr-FR" altLang="it-IT" sz="2800" b="1" dirty="0" err="1" smtClean="0"/>
              <a:t>Orecchiette</a:t>
            </a:r>
            <a:r>
              <a:rPr lang="fr-FR" altLang="it-IT" sz="2800" b="1" dirty="0" smtClean="0"/>
              <a:t>, rocket and </a:t>
            </a:r>
            <a:r>
              <a:rPr lang="fr-FR" altLang="it-IT" sz="2800" b="1" dirty="0" err="1" smtClean="0"/>
              <a:t>potatoes</a:t>
            </a:r>
            <a:endParaRPr lang="it-IT" sz="2800"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5492355-43CA-43BD-915E-BC68610ED5C5}"/>
              </a:ext>
            </a:extLst>
          </p:cNvPr>
          <p:cNvSpPr>
            <a:spLocks noGrp="1"/>
          </p:cNvSpPr>
          <p:nvPr>
            <p:ph type="title"/>
          </p:nvPr>
        </p:nvSpPr>
        <p:spPr>
          <a:xfrm>
            <a:off x="2483768" y="-1"/>
            <a:ext cx="5745594" cy="1628801"/>
          </a:xfrm>
        </p:spPr>
        <p:txBody>
          <a:bodyPr>
            <a:normAutofit fontScale="90000"/>
          </a:bodyPr>
          <a:lstStyle/>
          <a:p>
            <a:pPr defTabSz="1218987">
              <a:defRPr/>
            </a:pPr>
            <a:r>
              <a:rPr lang="it-IT" dirty="0"/>
              <a:t/>
            </a:r>
            <a:br>
              <a:rPr lang="it-IT" dirty="0"/>
            </a:b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Côtelettes du Tavoliere</a:t>
            </a:r>
            <a:r>
              <a:rPr lang="it-IT" b="1" i="1" dirty="0" smtClean="0">
                <a:latin typeface="Calibri" panose="020F0502020204030204" pitchFamily="34" charset="0"/>
                <a:cs typeface="Calibri" panose="020F0502020204030204" pitchFamily="34" charset="0"/>
              </a:rPr>
              <a:t/>
            </a:r>
            <a:br>
              <a:rPr lang="it-IT" b="1" i="1" dirty="0" smtClean="0">
                <a:latin typeface="Calibri" panose="020F0502020204030204" pitchFamily="34" charset="0"/>
                <a:cs typeface="Calibri" panose="020F0502020204030204" pitchFamily="34" charset="0"/>
              </a:rPr>
            </a:br>
            <a:endParaRPr lang="it-IT" dirty="0"/>
          </a:p>
        </p:txBody>
      </p:sp>
      <p:pic>
        <p:nvPicPr>
          <p:cNvPr id="12291" name="Segnaposto contenuto 3" descr="Immagine che contiene piatto, cibo, tavolo&#10;&#10;Descrizione generata con affidabilità molto elevata"/>
          <p:cNvPicPr>
            <a:picLocks noGrp="1" noChangeAspect="1" noChangeArrowheads="1"/>
          </p:cNvPicPr>
          <p:nvPr>
            <p:ph idx="1"/>
          </p:nvPr>
        </p:nvPicPr>
        <p:blipFill>
          <a:blip r:embed="rId2" cstate="print"/>
          <a:stretch>
            <a:fillRect/>
          </a:stretch>
        </p:blipFill>
        <p:spPr>
          <a:xfrm>
            <a:off x="1279922" y="1935163"/>
            <a:ext cx="6584156" cy="4389437"/>
          </a:xfrm>
        </p:spPr>
      </p:pic>
      <p:sp>
        <p:nvSpPr>
          <p:cNvPr id="12292" name="Rettangolo 2"/>
          <p:cNvSpPr>
            <a:spLocks noChangeArrowheads="1"/>
          </p:cNvSpPr>
          <p:nvPr/>
        </p:nvSpPr>
        <p:spPr bwMode="auto">
          <a:xfrm>
            <a:off x="466847" y="620688"/>
            <a:ext cx="4570809" cy="6340197"/>
          </a:xfrm>
          <a:prstGeom prst="rect">
            <a:avLst/>
          </a:prstGeom>
          <a:noFill/>
          <a:ln w="9525">
            <a:noFill/>
            <a:miter lim="800000"/>
            <a:headEnd/>
            <a:tailEnd/>
          </a:ln>
        </p:spPr>
        <p:txBody>
          <a:bodyPr wrap="square">
            <a:spAutoFit/>
          </a:bodyPr>
          <a:lstStyle/>
          <a:p>
            <a:pPr eaLnBrk="1" hangingPunct="1"/>
            <a:r>
              <a:rPr lang="fr-FR" altLang="it-IT" sz="1400" b="1">
                <a:latin typeface="Times New Roman" pitchFamily="18" charset="0"/>
                <a:cs typeface="Times New Roman" pitchFamily="18" charset="0"/>
              </a:rPr>
              <a:t>Ingrédients:</a:t>
            </a:r>
            <a:r>
              <a:rPr lang="fr-FR" altLang="it-IT" sz="1400">
                <a:latin typeface="Times New Roman" pitchFamily="18" charset="0"/>
                <a:cs typeface="Times New Roman" pitchFamily="18" charset="0"/>
              </a:rPr>
              <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1 kg de tranches de veau</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persil q.b.</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3 gousses d'ail</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sel et poivre q.b.</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100g de pignons de pin</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100g de raisins secs</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1 kg de sauce tomate</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20g de basilic</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la moitié d'un oignon</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100g de fromage râpé</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1 verre de vin rouge</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huile d'olive extra vierge</a:t>
            </a:r>
            <a:br>
              <a:rPr lang="fr-FR" altLang="it-IT" sz="1400">
                <a:latin typeface="Times New Roman" pitchFamily="18" charset="0"/>
                <a:cs typeface="Times New Roman" pitchFamily="18" charset="0"/>
              </a:rPr>
            </a:br>
            <a:r>
              <a:rPr lang="fr-FR" altLang="it-IT" sz="1400" b="1" i="1">
                <a:latin typeface="Times New Roman" pitchFamily="18" charset="0"/>
                <a:cs typeface="Times New Roman" pitchFamily="18" charset="0"/>
              </a:rPr>
              <a:t>Preparation de la recette</a:t>
            </a:r>
            <a:r>
              <a:rPr lang="fr-FR" altLang="it-IT" sz="1400">
                <a:latin typeface="Times New Roman" pitchFamily="18" charset="0"/>
                <a:cs typeface="Times New Roman" pitchFamily="18" charset="0"/>
              </a:rPr>
              <a:t>:</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Hacher le persil et l'ail (séparément) et couper l'oignon en fines tranches.</a:t>
            </a:r>
            <a:br>
              <a:rPr lang="fr-FR" altLang="it-IT" sz="1400">
                <a:latin typeface="Times New Roman" pitchFamily="18" charset="0"/>
                <a:cs typeface="Times New Roman" pitchFamily="18" charset="0"/>
              </a:rPr>
            </a:br>
            <a:r>
              <a:rPr lang="fr-FR" altLang="it-IT" sz="1400">
                <a:latin typeface="Times New Roman" pitchFamily="18" charset="0"/>
                <a:cs typeface="Times New Roman" pitchFamily="18" charset="0"/>
              </a:rPr>
              <a:t>Étaler les tranches sur la table et mettre au centre de chaque tranche un peu d'ail, de persil, de fromage, de pignons, de raisins secs, de poivre et de sel, envelopper les tranches pour former des rouleaux (appelés côtelettes des habitants de Daunia), enfin envelopper avec du fil de coton ou utiliser des bâtonnets de bois (cure-dents) Dans une casserole avec de l'huile d'olive extra vierge, faire revenir l'oignon, mettre les côtelettes et cuire à feu doux, mouiller avec le vin rouge. Après évaporation, verser la sauce tomate, sel q.b. basilic, cuire environ 3 heures à feu doux, pendant la cuisson vérifier le salage. Servir les côtelettes assaisonnées avec la sauce de cuisson, qui dans sa rafale vous pouvez assaisonner un excellent premier plat de pâtes faites à la main.</a:t>
            </a:r>
            <a:endParaRPr lang="it-IT" altLang="it-IT" sz="1400">
              <a:latin typeface="Times New Roman" pitchFamily="18" charset="0"/>
              <a:cs typeface="Times New Roman" pitchFamily="18" charset="0"/>
            </a:endParaRPr>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C82E40F-8E85-431D-84B6-C9DC8F6111D1}"/>
              </a:ext>
            </a:extLst>
          </p:cNvPr>
          <p:cNvSpPr>
            <a:spLocks noGrp="1"/>
          </p:cNvSpPr>
          <p:nvPr>
            <p:ph type="title"/>
          </p:nvPr>
        </p:nvSpPr>
        <p:spPr>
          <a:xfrm>
            <a:off x="323528" y="0"/>
            <a:ext cx="3816424" cy="1700808"/>
          </a:xfrm>
        </p:spPr>
        <p:style>
          <a:lnRef idx="2">
            <a:schemeClr val="dk1"/>
          </a:lnRef>
          <a:fillRef idx="1">
            <a:schemeClr val="lt1"/>
          </a:fillRef>
          <a:effectRef idx="0">
            <a:schemeClr val="dk1"/>
          </a:effectRef>
          <a:fontRef idx="minor">
            <a:schemeClr val="dk1"/>
          </a:fontRef>
        </p:style>
        <p:txBody>
          <a:bodyPr>
            <a:normAutofit fontScale="90000"/>
          </a:bodyPr>
          <a:lstStyle/>
          <a:p>
            <a:pPr defTabSz="1218987">
              <a:defRPr/>
            </a:pPr>
            <a:r>
              <a:rPr lang="fr-FR" b="1" dirty="0"/>
              <a:t/>
            </a:r>
            <a:br>
              <a:rPr lang="fr-FR" b="1" dirty="0"/>
            </a:br>
            <a:r>
              <a:rPr lang="fr-FR" b="1" dirty="0"/>
              <a:t/>
            </a:r>
            <a:br>
              <a:rPr lang="fr-FR" b="1" dirty="0"/>
            </a:br>
            <a:r>
              <a:rPr lang="fr-FR" sz="3600" b="1" dirty="0"/>
              <a:t>Amandes au </a:t>
            </a:r>
            <a:r>
              <a:rPr lang="fr-FR" sz="3600" b="1" dirty="0" err="1" smtClean="0"/>
              <a:t>chocol</a:t>
            </a:r>
            <a:r>
              <a:rPr lang="fr-FR" sz="3600" b="1" dirty="0" smtClean="0"/>
              <a:t/>
            </a:r>
            <a:br>
              <a:rPr lang="fr-FR" sz="3600" b="1" dirty="0" smtClean="0"/>
            </a:br>
            <a:r>
              <a:rPr lang="fr-FR" sz="3600" b="1" dirty="0" err="1" smtClean="0"/>
              <a:t>chocolate</a:t>
            </a:r>
            <a:r>
              <a:rPr lang="fr-FR" sz="3600" b="1" dirty="0" smtClean="0"/>
              <a:t> </a:t>
            </a:r>
            <a:r>
              <a:rPr lang="fr-FR" sz="3600" b="1" dirty="0" err="1" smtClean="0"/>
              <a:t>almonds</a:t>
            </a:r>
            <a:r>
              <a:rPr lang="fr-FR" b="1" dirty="0"/>
              <a:t/>
            </a:r>
            <a:br>
              <a:rPr lang="fr-FR" b="1" dirty="0"/>
            </a:br>
            <a:endParaRPr lang="it-IT" dirty="0"/>
          </a:p>
        </p:txBody>
      </p:sp>
      <p:sp>
        <p:nvSpPr>
          <p:cNvPr id="3" name="Segnaposto contenuto 2">
            <a:extLst>
              <a:ext uri="{FF2B5EF4-FFF2-40B4-BE49-F238E27FC236}">
                <a16:creationId xmlns="" xmlns:a16="http://schemas.microsoft.com/office/drawing/2014/main" id="{D6BCFFD0-D052-4AC0-9834-1CB6DEBC72CE}"/>
              </a:ext>
            </a:extLst>
          </p:cNvPr>
          <p:cNvSpPr>
            <a:spLocks noGrp="1"/>
          </p:cNvSpPr>
          <p:nvPr>
            <p:ph sz="half" idx="1"/>
          </p:nvPr>
        </p:nvSpPr>
        <p:spPr>
          <a:xfrm>
            <a:off x="4211960" y="188640"/>
            <a:ext cx="4680519" cy="5472608"/>
          </a:xfrm>
          <a:noFill/>
          <a:ln/>
          <a:effectLst>
            <a:glow rad="228600">
              <a:schemeClr val="accent1">
                <a:satMod val="175000"/>
                <a:alpha val="40000"/>
              </a:scheme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55000" lnSpcReduction="20000"/>
          </a:bodyPr>
          <a:lstStyle/>
          <a:p>
            <a:pPr marL="304747" indent="-304747" defTabSz="1218987" eaLnBrk="1" fontAlgn="auto" hangingPunct="1">
              <a:spcAft>
                <a:spcPts val="0"/>
              </a:spcAft>
              <a:buClr>
                <a:schemeClr val="accent1">
                  <a:lumMod val="75000"/>
                </a:schemeClr>
              </a:buClr>
              <a:buFont typeface="Arial" panose="020B0604020202020204" pitchFamily="34" charset="0"/>
              <a:buChar char="•"/>
              <a:defRPr/>
            </a:pPr>
            <a:r>
              <a:rPr lang="fr-FR" b="1" dirty="0"/>
              <a:t>                                                      </a:t>
            </a:r>
            <a:r>
              <a:rPr lang="fr-FR" dirty="0"/>
              <a:t/>
            </a:r>
            <a:br>
              <a:rPr lang="fr-FR" dirty="0"/>
            </a:br>
            <a:r>
              <a:rPr lang="fr-FR" sz="1800" dirty="0"/>
              <a:t/>
            </a:r>
            <a:br>
              <a:rPr lang="fr-FR" sz="1800" dirty="0"/>
            </a:br>
            <a:r>
              <a:rPr lang="fr-FR" b="1" dirty="0"/>
              <a:t>Ingrédients:</a:t>
            </a:r>
            <a:r>
              <a:rPr lang="fr-FR" dirty="0"/>
              <a:t/>
            </a:r>
            <a:br>
              <a:rPr lang="fr-FR" dirty="0"/>
            </a:br>
            <a:r>
              <a:rPr lang="fr-FR" dirty="0"/>
              <a:t/>
            </a:r>
            <a:br>
              <a:rPr lang="fr-FR" dirty="0"/>
            </a:br>
            <a:r>
              <a:rPr lang="fr-FR" dirty="0"/>
              <a:t>1 kg d'amandes grillées</a:t>
            </a:r>
            <a:br>
              <a:rPr lang="fr-FR" dirty="0"/>
            </a:br>
            <a:r>
              <a:rPr lang="fr-FR" dirty="0"/>
              <a:t>500g de chocolat noir ou de </a:t>
            </a:r>
            <a:r>
              <a:rPr lang="fr-FR" dirty="0" err="1"/>
              <a:t>gianduia</a:t>
            </a:r>
            <a:r>
              <a:rPr lang="fr-FR" dirty="0"/>
              <a:t/>
            </a:r>
            <a:br>
              <a:rPr lang="fr-FR" dirty="0"/>
            </a:br>
            <a:r>
              <a:rPr lang="fr-FR" dirty="0"/>
              <a:t>1 cuillère à café d'huile d'olive extra vierge</a:t>
            </a:r>
            <a:br>
              <a:rPr lang="fr-FR" dirty="0"/>
            </a:br>
            <a:r>
              <a:rPr lang="fr-FR" b="1" dirty="0"/>
              <a:t>Préparation:</a:t>
            </a:r>
            <a:r>
              <a:rPr lang="fr-FR" dirty="0"/>
              <a:t/>
            </a:r>
            <a:br>
              <a:rPr lang="fr-FR" dirty="0"/>
            </a:br>
            <a:r>
              <a:rPr lang="fr-FR" dirty="0"/>
              <a:t/>
            </a:r>
            <a:br>
              <a:rPr lang="fr-FR" dirty="0"/>
            </a:br>
            <a:r>
              <a:rPr lang="fr-FR" dirty="0"/>
              <a:t>Faire fondre le chocolat dans un bain d'eau, ajouter 1 cuillère à café d'huile d'olive extra vierge (huile avec le chocolat d'addition prend une couleur vive). Quand il est complètement fondu, est tombé toutes les amandes, mélanger ensemble, de sorte que les amandes soient bien mélangés. Prenez une cuillère à café d'amandes 5-6 à la fois avec le chocolat et placez-les sur du papier huilé pour refroidir.</a:t>
            </a:r>
            <a:endParaRPr lang="it-IT" dirty="0"/>
          </a:p>
          <a:p>
            <a:pPr marL="304747" indent="-304747" defTabSz="1218987">
              <a:buClr>
                <a:schemeClr val="accent1">
                  <a:lumMod val="75000"/>
                </a:schemeClr>
              </a:buClr>
              <a:buFont typeface="Arial" panose="020B0604020202020204" pitchFamily="34" charset="0"/>
              <a:buChar char="•"/>
              <a:defRPr/>
            </a:pPr>
            <a:r>
              <a:rPr lang="fr-FR" dirty="0"/>
              <a:t> </a:t>
            </a:r>
            <a:r>
              <a:rPr lang="en-US" b="1" dirty="0" smtClean="0"/>
              <a:t>Ingredients</a:t>
            </a:r>
            <a:r>
              <a:rPr lang="en-US" dirty="0" smtClean="0"/>
              <a:t>:1 kg of toasted almonds500g of dark chocolate or gianduja1 teaspoon of extra virgin olive oil</a:t>
            </a:r>
          </a:p>
          <a:p>
            <a:pPr marL="304747" indent="-304747" defTabSz="1218987">
              <a:buClr>
                <a:schemeClr val="accent1">
                  <a:lumMod val="75000"/>
                </a:schemeClr>
              </a:buClr>
              <a:buFont typeface="Arial" panose="020B0604020202020204" pitchFamily="34" charset="0"/>
              <a:buChar char="•"/>
              <a:defRPr/>
            </a:pPr>
            <a:r>
              <a:rPr lang="en-US" b="1" dirty="0" smtClean="0"/>
              <a:t>Proceeding</a:t>
            </a:r>
            <a:r>
              <a:rPr lang="en-US" dirty="0" smtClean="0"/>
              <a:t>: Melt the chocolate in a bain-marie, add 1 teaspoon of extra virgin olive oil (with the addition of oil the chocolate takes on a bright color). When it is completely melted, drop all the almonds, mix everything, so that the almonds are well mixed. Take a teaspoon 5-6 almonds at a time with the chocolate and lay them on greaseproof paper that you will cool.</a:t>
            </a:r>
            <a:endParaRPr lang="it-IT" dirty="0"/>
          </a:p>
          <a:p>
            <a:pPr marL="304747" indent="-304747" defTabSz="1218987" eaLnBrk="1" fontAlgn="auto" hangingPunct="1">
              <a:spcAft>
                <a:spcPts val="0"/>
              </a:spcAft>
              <a:buClr>
                <a:schemeClr val="accent1">
                  <a:lumMod val="75000"/>
                </a:schemeClr>
              </a:buClr>
              <a:buFont typeface="Arial" panose="020B0604020202020204" pitchFamily="34" charset="0"/>
              <a:buChar char="•"/>
              <a:defRPr/>
            </a:pPr>
            <a:endParaRPr lang="it-IT" dirty="0"/>
          </a:p>
        </p:txBody>
      </p:sp>
      <p:pic>
        <p:nvPicPr>
          <p:cNvPr id="21510" name="Picture 8" descr="Risultati immagini per mandorle al cioccolato"/>
          <p:cNvPicPr>
            <a:picLocks noGrp="1" noChangeAspect="1" noChangeArrowheads="1"/>
          </p:cNvPicPr>
          <p:nvPr>
            <p:ph sz="half" idx="2"/>
          </p:nvPr>
        </p:nvPicPr>
        <p:blipFill>
          <a:blip r:embed="rId3" cstate="print"/>
          <a:srcRect/>
          <a:stretch>
            <a:fillRect/>
          </a:stretch>
        </p:blipFill>
        <p:spPr>
          <a:xfrm>
            <a:off x="88130" y="2212976"/>
            <a:ext cx="3657362" cy="3344863"/>
          </a:xfr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116632"/>
            <a:ext cx="8064896" cy="1107996"/>
          </a:xfrm>
          <a:prstGeom prst="rect">
            <a:avLst/>
          </a:prstGeom>
          <a:noFill/>
        </p:spPr>
        <p:txBody>
          <a:bodyPr wrap="square" rtlCol="0">
            <a:spAutoFit/>
          </a:bodyPr>
          <a:lstStyle/>
          <a:p>
            <a:r>
              <a:rPr lang="it-IT" sz="1600" dirty="0" smtClean="0"/>
              <a:t>Il progetto master Chef ha studiato gli alimenti e l’importanza del cibo  perciò i ragazzi hanno ritenuto di approfondire i prodotti agricoli dei Paesi gemellati</a:t>
            </a:r>
          </a:p>
          <a:p>
            <a:r>
              <a:rPr lang="en-US" sz="1600" dirty="0" smtClean="0"/>
              <a:t>The Master Chef project studied food and the importance of food so the students decided to deepen their knowledge of the agricultural products of the twinned countries.</a:t>
            </a:r>
            <a:endParaRPr lang="it-IT" sz="1600" dirty="0"/>
          </a:p>
        </p:txBody>
      </p:sp>
      <p:pic>
        <p:nvPicPr>
          <p:cNvPr id="17410" name="Picture 2" descr="C:\Users\Miriam Massaro\Desktop\Erasmus+\b3e3d14b.jpg"/>
          <p:cNvPicPr>
            <a:picLocks noChangeAspect="1" noChangeArrowheads="1"/>
          </p:cNvPicPr>
          <p:nvPr/>
        </p:nvPicPr>
        <p:blipFill>
          <a:blip r:embed="rId2" cstate="print"/>
          <a:srcRect/>
          <a:stretch>
            <a:fillRect/>
          </a:stretch>
        </p:blipFill>
        <p:spPr bwMode="auto">
          <a:xfrm>
            <a:off x="0" y="1268760"/>
            <a:ext cx="4572000" cy="5589240"/>
          </a:xfrm>
          <a:prstGeom prst="rect">
            <a:avLst/>
          </a:prstGeom>
          <a:noFill/>
        </p:spPr>
      </p:pic>
      <p:pic>
        <p:nvPicPr>
          <p:cNvPr id="17411" name="Picture 3" descr="C:\Users\Miriam Massaro\Desktop\Erasmus+\b0b6080b.jpg"/>
          <p:cNvPicPr>
            <a:picLocks noChangeAspect="1" noChangeArrowheads="1"/>
          </p:cNvPicPr>
          <p:nvPr/>
        </p:nvPicPr>
        <p:blipFill>
          <a:blip r:embed="rId3" cstate="print"/>
          <a:srcRect/>
          <a:stretch>
            <a:fillRect/>
          </a:stretch>
        </p:blipFill>
        <p:spPr bwMode="auto">
          <a:xfrm>
            <a:off x="4572000" y="1268760"/>
            <a:ext cx="4248472" cy="5589240"/>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8062664" cy="1162050"/>
          </a:xfrm>
        </p:spPr>
        <p:txBody>
          <a:bodyPr/>
          <a:lstStyle/>
          <a:p>
            <a:r>
              <a:rPr lang="it-IT" dirty="0" smtClean="0"/>
              <a:t>I prodotti,magia del territorio di ogni Paese,spuntano da un cappello conosciuto. </a:t>
            </a:r>
            <a:r>
              <a:rPr lang="en-US" dirty="0" smtClean="0"/>
              <a:t>The products, the magic of the territory of each country, sprout from a hat known. </a:t>
            </a:r>
            <a:endParaRPr lang="it-IT" dirty="0"/>
          </a:p>
        </p:txBody>
      </p:sp>
      <p:sp>
        <p:nvSpPr>
          <p:cNvPr id="3" name="Segnaposto testo 2"/>
          <p:cNvSpPr>
            <a:spLocks noGrp="1"/>
          </p:cNvSpPr>
          <p:nvPr>
            <p:ph type="body" idx="2"/>
          </p:nvPr>
        </p:nvSpPr>
        <p:spPr/>
        <p:txBody>
          <a:bodyPr/>
          <a:lstStyle/>
          <a:p>
            <a:endParaRPr lang="it-IT" dirty="0"/>
          </a:p>
        </p:txBody>
      </p:sp>
      <p:pic>
        <p:nvPicPr>
          <p:cNvPr id="5" name="Picture 2" descr="C:\Users\Miriam Massaro\Desktop\Erasmus+\IMG_20190517_093818.jpg"/>
          <p:cNvPicPr>
            <a:picLocks noChangeAspect="1" noChangeArrowheads="1"/>
          </p:cNvPicPr>
          <p:nvPr/>
        </p:nvPicPr>
        <p:blipFill>
          <a:blip r:embed="rId2" cstate="print"/>
          <a:srcRect/>
          <a:stretch>
            <a:fillRect/>
          </a:stretch>
        </p:blipFill>
        <p:spPr bwMode="auto">
          <a:xfrm>
            <a:off x="683568" y="1916832"/>
            <a:ext cx="2736304" cy="4464496"/>
          </a:xfrm>
          <a:prstGeom prst="rect">
            <a:avLst/>
          </a:prstGeom>
          <a:noFill/>
        </p:spPr>
      </p:pic>
      <p:pic>
        <p:nvPicPr>
          <p:cNvPr id="6" name="Picture 3" descr="C:\Users\Miriam Massaro\Desktop\Erasmus+\IMG_20190517_093759.jpg"/>
          <p:cNvPicPr>
            <a:picLocks noGrp="1" noChangeAspect="1" noChangeArrowheads="1"/>
          </p:cNvPicPr>
          <p:nvPr>
            <p:ph sz="half" idx="1"/>
          </p:nvPr>
        </p:nvPicPr>
        <p:blipFill>
          <a:blip r:embed="rId3" cstate="print"/>
          <a:stretch>
            <a:fillRect/>
          </a:stretch>
        </p:blipFill>
        <p:spPr bwMode="auto">
          <a:xfrm>
            <a:off x="3575050" y="1772816"/>
            <a:ext cx="5111750" cy="4608512"/>
          </a:xfrm>
          <a:prstGeom prst="rect">
            <a:avLst/>
          </a:prstGeom>
          <a:noFill/>
        </p:spPr>
      </p:pic>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497</TotalTime>
  <Words>1068</Words>
  <Application>Microsoft Office PowerPoint</Application>
  <PresentationFormat>Presentazione su schermo (4:3)</PresentationFormat>
  <Paragraphs>96</Paragraphs>
  <Slides>15</Slides>
  <Notes>2</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Equinozio</vt:lpstr>
      <vt:lpstr>Diapositiva 1</vt:lpstr>
      <vt:lpstr>Lo studio del settore agricolo nasce dall'approfondimento di un progetto sull'alimentazione realizzato dagli allievi durante l'anno scolastico 2017/2018 sulla piattaforma e Twinning dal titolo: " MASTER CHEF EN CLASS"</vt:lpstr>
      <vt:lpstr>MASTERCHEF EN CLASSE</vt:lpstr>
      <vt:lpstr>RICETTARIO  Recipe book MASTER CHEFF EN CLASSE classe IA           I.C. Parisi De Sanctis </vt:lpstr>
      <vt:lpstr>      </vt:lpstr>
      <vt:lpstr> Côtelettes du Tavoliere </vt:lpstr>
      <vt:lpstr>  Amandes au chocol chocolate almonds </vt:lpstr>
      <vt:lpstr>Diapositiva 8</vt:lpstr>
      <vt:lpstr>I prodotti,magia del territorio di ogni Paese,spuntano da un cappello conosciuto. The products, the magic of the territory of each country, sprout from a hat known. </vt:lpstr>
      <vt:lpstr>La conoscenza  dei  Paesi continua , con un altro progetto eTwinning Knowledge of the countries continues, with another eTwinning project</vt:lpstr>
      <vt:lpstr>Diapositiva 11</vt:lpstr>
      <vt:lpstr>Diapositiva 12</vt:lpstr>
      <vt:lpstr>Diapositiva 13</vt:lpstr>
      <vt:lpstr>Diapositiva 14</vt:lpstr>
      <vt:lpstr>Diapositiva 15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Miriam Massaro</dc:creator>
  <cp:lastModifiedBy>Franc</cp:lastModifiedBy>
  <cp:revision>41</cp:revision>
  <dcterms:created xsi:type="dcterms:W3CDTF">2019-05-16T17:32:54Z</dcterms:created>
  <dcterms:modified xsi:type="dcterms:W3CDTF">2019-05-17T23:14:07Z</dcterms:modified>
</cp:coreProperties>
</file>