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310" r:id="rId3"/>
    <p:sldId id="295" r:id="rId4"/>
    <p:sldId id="256" r:id="rId5"/>
    <p:sldId id="283" r:id="rId6"/>
    <p:sldId id="314" r:id="rId7"/>
    <p:sldId id="303" r:id="rId8"/>
    <p:sldId id="306" r:id="rId9"/>
    <p:sldId id="268" r:id="rId10"/>
    <p:sldId id="313" r:id="rId11"/>
    <p:sldId id="302" r:id="rId12"/>
    <p:sldId id="305" r:id="rId13"/>
    <p:sldId id="284" r:id="rId14"/>
    <p:sldId id="312" r:id="rId15"/>
    <p:sldId id="304" r:id="rId16"/>
    <p:sldId id="307" r:id="rId17"/>
    <p:sldId id="293" r:id="rId18"/>
    <p:sldId id="308" r:id="rId19"/>
  </p:sldIdLst>
  <p:sldSz cx="12192000" cy="6858000"/>
  <p:notesSz cx="6797675" cy="99266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94660"/>
  </p:normalViewPr>
  <p:slideViewPr>
    <p:cSldViewPr snapToGrid="0">
      <p:cViewPr varScale="1">
        <p:scale>
          <a:sx n="61" d="100"/>
          <a:sy n="61" d="100"/>
        </p:scale>
        <p:origin x="72"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pieChart>
        <c:varyColors val="1"/>
        <c:ser>
          <c:idx val="0"/>
          <c:order val="0"/>
          <c:tx>
            <c:strRef>
              <c:f>Φύλλο1!$B$1</c:f>
              <c:strCache>
                <c:ptCount val="1"/>
                <c:pt idx="0">
                  <c:v>Στήλη1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cat>
            <c:strRef>
              <c:f>Φύλλο1!$A$2:$A$6</c:f>
              <c:strCache>
                <c:ptCount val="5"/>
                <c:pt idx="0">
                  <c:v>strongle agree</c:v>
                </c:pt>
                <c:pt idx="1">
                  <c:v>agree </c:v>
                </c:pt>
                <c:pt idx="2">
                  <c:v>neither </c:v>
                </c:pt>
                <c:pt idx="3">
                  <c:v>disagree</c:v>
                </c:pt>
                <c:pt idx="4">
                  <c:v>strongle disagree</c:v>
                </c:pt>
              </c:strCache>
            </c:strRef>
          </c:cat>
          <c:val>
            <c:numRef>
              <c:f>Φύλλο1!$B$2:$B$6</c:f>
              <c:numCache>
                <c:formatCode>General</c:formatCode>
                <c:ptCount val="5"/>
                <c:pt idx="0">
                  <c:v>60</c:v>
                </c:pt>
                <c:pt idx="1">
                  <c:v>45</c:v>
                </c:pt>
                <c:pt idx="2">
                  <c:v>5</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pieChart>
        <c:varyColors val="1"/>
        <c:ser>
          <c:idx val="0"/>
          <c:order val="0"/>
          <c:tx>
            <c:strRef>
              <c:f>Φύλλο1!$B$1</c:f>
              <c:strCache>
                <c:ptCount val="1"/>
                <c:pt idx="0">
                  <c:v>Στήλη1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Φύλλο1!$A$2:$A$5</c:f>
              <c:strCache>
                <c:ptCount val="3"/>
                <c:pt idx="0">
                  <c:v>AGREE</c:v>
                </c:pt>
                <c:pt idx="1">
                  <c:v>NEITHER AGREE OR DISAGREE </c:v>
                </c:pt>
                <c:pt idx="2">
                  <c:v>3ο Τρ.</c:v>
                </c:pt>
              </c:strCache>
            </c:strRef>
          </c:cat>
          <c:val>
            <c:numRef>
              <c:f>Φύλλο1!$B$2:$B$5</c:f>
              <c:numCache>
                <c:formatCode>General</c:formatCode>
                <c:ptCount val="4"/>
                <c:pt idx="0">
                  <c:v>100</c:v>
                </c:pt>
                <c:pt idx="1">
                  <c:v>0</c:v>
                </c:pt>
                <c:pt idx="2">
                  <c:v>0</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118131465184499"/>
          <c:y val="0.92276122884501277"/>
          <c:w val="0.83519723637486509"/>
          <c:h val="5.972691618072418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Φύλλο1!$B$1</c:f>
              <c:strCache>
                <c:ptCount val="1"/>
                <c:pt idx="0">
                  <c:v>60</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Φύλλο1!$A$2:$A$5</c:f>
              <c:strCache>
                <c:ptCount val="4"/>
                <c:pt idx="0">
                  <c:v>agree </c:v>
                </c:pt>
                <c:pt idx="1">
                  <c:v>neither</c:v>
                </c:pt>
                <c:pt idx="2">
                  <c:v>disagree</c:v>
                </c:pt>
                <c:pt idx="3">
                  <c:v>strongle disagree </c:v>
                </c:pt>
              </c:strCache>
            </c:strRef>
          </c:cat>
          <c:val>
            <c:numRef>
              <c:f>Φύλλο1!$B$2:$B$5</c:f>
              <c:numCache>
                <c:formatCode>General</c:formatCode>
                <c:ptCount val="4"/>
                <c:pt idx="0">
                  <c:v>40</c:v>
                </c:pt>
                <c:pt idx="1">
                  <c:v>10</c:v>
                </c:pt>
                <c:pt idx="2">
                  <c:v>0</c:v>
                </c:pt>
                <c:pt idx="3">
                  <c:v>0</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C36165B1-2EC4-4B30-8493-91CC74356EC1}" type="datetimeFigureOut">
              <a:rPr lang="el-GR" smtClean="0"/>
              <a:t>29/5/2019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0D1C540-937C-426C-A1E3-E1AEF50971D2}" type="slidenum">
              <a:rPr lang="el-GR" smtClean="0"/>
              <a:t>‹#›</a:t>
            </a:fld>
            <a:endParaRPr lang="el-GR"/>
          </a:p>
        </p:txBody>
      </p:sp>
    </p:spTree>
    <p:extLst>
      <p:ext uri="{BB962C8B-B14F-4D97-AF65-F5344CB8AC3E}">
        <p14:creationId xmlns:p14="http://schemas.microsoft.com/office/powerpoint/2010/main" val="926936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36165B1-2EC4-4B30-8493-91CC74356EC1}" type="datetimeFigureOut">
              <a:rPr lang="el-GR" smtClean="0"/>
              <a:t>29/5/2019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0D1C540-937C-426C-A1E3-E1AEF50971D2}" type="slidenum">
              <a:rPr lang="el-GR" smtClean="0"/>
              <a:t>‹#›</a:t>
            </a:fld>
            <a:endParaRPr lang="el-GR"/>
          </a:p>
        </p:txBody>
      </p:sp>
    </p:spTree>
    <p:extLst>
      <p:ext uri="{BB962C8B-B14F-4D97-AF65-F5344CB8AC3E}">
        <p14:creationId xmlns:p14="http://schemas.microsoft.com/office/powerpoint/2010/main" val="3600134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36165B1-2EC4-4B30-8493-91CC74356EC1}" type="datetimeFigureOut">
              <a:rPr lang="el-GR" smtClean="0"/>
              <a:t>29/5/2019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0D1C540-937C-426C-A1E3-E1AEF50971D2}" type="slidenum">
              <a:rPr lang="el-GR" smtClean="0"/>
              <a:t>‹#›</a:t>
            </a:fld>
            <a:endParaRPr lang="el-GR"/>
          </a:p>
        </p:txBody>
      </p:sp>
    </p:spTree>
    <p:extLst>
      <p:ext uri="{BB962C8B-B14F-4D97-AF65-F5344CB8AC3E}">
        <p14:creationId xmlns:p14="http://schemas.microsoft.com/office/powerpoint/2010/main" val="2399424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36165B1-2EC4-4B30-8493-91CC74356EC1}" type="datetimeFigureOut">
              <a:rPr lang="el-GR" smtClean="0"/>
              <a:t>29/5/2019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0D1C540-937C-426C-A1E3-E1AEF50971D2}" type="slidenum">
              <a:rPr lang="el-GR" smtClean="0"/>
              <a:t>‹#›</a:t>
            </a:fld>
            <a:endParaRPr lang="el-GR"/>
          </a:p>
        </p:txBody>
      </p:sp>
    </p:spTree>
    <p:extLst>
      <p:ext uri="{BB962C8B-B14F-4D97-AF65-F5344CB8AC3E}">
        <p14:creationId xmlns:p14="http://schemas.microsoft.com/office/powerpoint/2010/main" val="1534496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C36165B1-2EC4-4B30-8493-91CC74356EC1}" type="datetimeFigureOut">
              <a:rPr lang="el-GR" smtClean="0"/>
              <a:t>29/5/2019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0D1C540-937C-426C-A1E3-E1AEF50971D2}" type="slidenum">
              <a:rPr lang="el-GR" smtClean="0"/>
              <a:t>‹#›</a:t>
            </a:fld>
            <a:endParaRPr lang="el-GR"/>
          </a:p>
        </p:txBody>
      </p:sp>
    </p:spTree>
    <p:extLst>
      <p:ext uri="{BB962C8B-B14F-4D97-AF65-F5344CB8AC3E}">
        <p14:creationId xmlns:p14="http://schemas.microsoft.com/office/powerpoint/2010/main" val="1667445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C36165B1-2EC4-4B30-8493-91CC74356EC1}" type="datetimeFigureOut">
              <a:rPr lang="el-GR" smtClean="0"/>
              <a:t>29/5/2019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0D1C540-937C-426C-A1E3-E1AEF50971D2}" type="slidenum">
              <a:rPr lang="el-GR" smtClean="0"/>
              <a:t>‹#›</a:t>
            </a:fld>
            <a:endParaRPr lang="el-GR"/>
          </a:p>
        </p:txBody>
      </p:sp>
    </p:spTree>
    <p:extLst>
      <p:ext uri="{BB962C8B-B14F-4D97-AF65-F5344CB8AC3E}">
        <p14:creationId xmlns:p14="http://schemas.microsoft.com/office/powerpoint/2010/main" val="644561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C36165B1-2EC4-4B30-8493-91CC74356EC1}" type="datetimeFigureOut">
              <a:rPr lang="el-GR" smtClean="0"/>
              <a:t>29/5/2019</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60D1C540-937C-426C-A1E3-E1AEF50971D2}" type="slidenum">
              <a:rPr lang="el-GR" smtClean="0"/>
              <a:t>‹#›</a:t>
            </a:fld>
            <a:endParaRPr lang="el-GR"/>
          </a:p>
        </p:txBody>
      </p:sp>
    </p:spTree>
    <p:extLst>
      <p:ext uri="{BB962C8B-B14F-4D97-AF65-F5344CB8AC3E}">
        <p14:creationId xmlns:p14="http://schemas.microsoft.com/office/powerpoint/2010/main" val="2357790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C36165B1-2EC4-4B30-8493-91CC74356EC1}" type="datetimeFigureOut">
              <a:rPr lang="el-GR" smtClean="0"/>
              <a:t>29/5/2019</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60D1C540-937C-426C-A1E3-E1AEF50971D2}" type="slidenum">
              <a:rPr lang="el-GR" smtClean="0"/>
              <a:t>‹#›</a:t>
            </a:fld>
            <a:endParaRPr lang="el-GR"/>
          </a:p>
        </p:txBody>
      </p:sp>
    </p:spTree>
    <p:extLst>
      <p:ext uri="{BB962C8B-B14F-4D97-AF65-F5344CB8AC3E}">
        <p14:creationId xmlns:p14="http://schemas.microsoft.com/office/powerpoint/2010/main" val="2899485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36165B1-2EC4-4B30-8493-91CC74356EC1}" type="datetimeFigureOut">
              <a:rPr lang="el-GR" smtClean="0"/>
              <a:t>29/5/2019</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60D1C540-937C-426C-A1E3-E1AEF50971D2}" type="slidenum">
              <a:rPr lang="el-GR" smtClean="0"/>
              <a:t>‹#›</a:t>
            </a:fld>
            <a:endParaRPr lang="el-GR"/>
          </a:p>
        </p:txBody>
      </p:sp>
    </p:spTree>
    <p:extLst>
      <p:ext uri="{BB962C8B-B14F-4D97-AF65-F5344CB8AC3E}">
        <p14:creationId xmlns:p14="http://schemas.microsoft.com/office/powerpoint/2010/main" val="734833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36165B1-2EC4-4B30-8493-91CC74356EC1}" type="datetimeFigureOut">
              <a:rPr lang="el-GR" smtClean="0"/>
              <a:t>29/5/2019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0D1C540-937C-426C-A1E3-E1AEF50971D2}" type="slidenum">
              <a:rPr lang="el-GR" smtClean="0"/>
              <a:t>‹#›</a:t>
            </a:fld>
            <a:endParaRPr lang="el-GR"/>
          </a:p>
        </p:txBody>
      </p:sp>
    </p:spTree>
    <p:extLst>
      <p:ext uri="{BB962C8B-B14F-4D97-AF65-F5344CB8AC3E}">
        <p14:creationId xmlns:p14="http://schemas.microsoft.com/office/powerpoint/2010/main" val="3426763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36165B1-2EC4-4B30-8493-91CC74356EC1}" type="datetimeFigureOut">
              <a:rPr lang="el-GR" smtClean="0"/>
              <a:t>29/5/2019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0D1C540-937C-426C-A1E3-E1AEF50971D2}" type="slidenum">
              <a:rPr lang="el-GR" smtClean="0"/>
              <a:t>‹#›</a:t>
            </a:fld>
            <a:endParaRPr lang="el-GR"/>
          </a:p>
        </p:txBody>
      </p:sp>
    </p:spTree>
    <p:extLst>
      <p:ext uri="{BB962C8B-B14F-4D97-AF65-F5344CB8AC3E}">
        <p14:creationId xmlns:p14="http://schemas.microsoft.com/office/powerpoint/2010/main" val="1478524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6165B1-2EC4-4B30-8493-91CC74356EC1}" type="datetimeFigureOut">
              <a:rPr lang="el-GR" smtClean="0"/>
              <a:t>29/5/2019</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D1C540-937C-426C-A1E3-E1AEF50971D2}" type="slidenum">
              <a:rPr lang="el-GR" smtClean="0"/>
              <a:t>‹#›</a:t>
            </a:fld>
            <a:endParaRPr lang="el-GR"/>
          </a:p>
        </p:txBody>
      </p:sp>
    </p:spTree>
    <p:extLst>
      <p:ext uri="{BB962C8B-B14F-4D97-AF65-F5344CB8AC3E}">
        <p14:creationId xmlns:p14="http://schemas.microsoft.com/office/powerpoint/2010/main" val="2178239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0" y="1686121"/>
            <a:ext cx="12192000" cy="3485757"/>
          </a:xfrm>
          <a:prstGeom prst="rect">
            <a:avLst/>
          </a:prstGeom>
        </p:spPr>
      </p:pic>
      <p:sp>
        <p:nvSpPr>
          <p:cNvPr id="2" name="Τίτλος 1"/>
          <p:cNvSpPr>
            <a:spLocks noGrp="1"/>
          </p:cNvSpPr>
          <p:nvPr>
            <p:ph type="title"/>
          </p:nvPr>
        </p:nvSpPr>
        <p:spPr/>
        <p:txBody>
          <a:bodyPr/>
          <a:lstStyle/>
          <a:p>
            <a:r>
              <a:rPr lang="el-GR" dirty="0"/>
              <a:t/>
            </a:r>
            <a:br>
              <a:rPr lang="el-GR" dirty="0"/>
            </a:br>
            <a:endParaRPr lang="el-GR" dirty="0"/>
          </a:p>
        </p:txBody>
      </p:sp>
      <p:sp>
        <p:nvSpPr>
          <p:cNvPr id="3" name="Θέση περιεχομένου 2"/>
          <p:cNvSpPr>
            <a:spLocks noGrp="1"/>
          </p:cNvSpPr>
          <p:nvPr>
            <p:ph idx="1"/>
          </p:nvPr>
        </p:nvSpPr>
        <p:spPr>
          <a:xfrm>
            <a:off x="472966" y="1825625"/>
            <a:ext cx="11414234" cy="4351338"/>
          </a:xfrm>
        </p:spPr>
        <p:txBody>
          <a:bodyPr/>
          <a:lstStyle/>
          <a:p>
            <a:endParaRPr lang="el-GR" dirty="0"/>
          </a:p>
        </p:txBody>
      </p:sp>
    </p:spTree>
    <p:extLst>
      <p:ext uri="{BB962C8B-B14F-4D97-AF65-F5344CB8AC3E}">
        <p14:creationId xmlns:p14="http://schemas.microsoft.com/office/powerpoint/2010/main" val="1390368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123" y="441435"/>
            <a:ext cx="7677807" cy="6195848"/>
          </a:xfrm>
          <a:prstGeom prst="rect">
            <a:avLst/>
          </a:prstGeom>
        </p:spPr>
      </p:pic>
    </p:spTree>
    <p:extLst>
      <p:ext uri="{BB962C8B-B14F-4D97-AF65-F5344CB8AC3E}">
        <p14:creationId xmlns:p14="http://schemas.microsoft.com/office/powerpoint/2010/main" val="3162452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b="1" dirty="0" smtClean="0"/>
              <a:t>Evaluation –results </a:t>
            </a:r>
            <a:endParaRPr lang="el-GR" b="1" dirty="0"/>
          </a:p>
        </p:txBody>
      </p:sp>
      <p:sp>
        <p:nvSpPr>
          <p:cNvPr id="3" name="Θέση περιεχομένου 2"/>
          <p:cNvSpPr>
            <a:spLocks noGrp="1"/>
          </p:cNvSpPr>
          <p:nvPr>
            <p:ph idx="1"/>
          </p:nvPr>
        </p:nvSpPr>
        <p:spPr/>
        <p:txBody>
          <a:bodyPr>
            <a:noAutofit/>
          </a:bodyPr>
          <a:lstStyle/>
          <a:p>
            <a:r>
              <a:rPr lang="en-US" sz="4800" b="1" dirty="0"/>
              <a:t>Given the answers in the questionnaire, we conclude that teachers are interested in the project and that it meets their goals. They believe that through their participation they develop and learn new skills. From their answers, it is shown that the communication between the coordinator and the school is effective and their participation is overall</a:t>
            </a:r>
            <a:endParaRPr lang="el-GR" sz="4800" b="1" dirty="0"/>
          </a:p>
        </p:txBody>
      </p:sp>
    </p:spTree>
    <p:extLst>
      <p:ext uri="{BB962C8B-B14F-4D97-AF65-F5344CB8AC3E}">
        <p14:creationId xmlns:p14="http://schemas.microsoft.com/office/powerpoint/2010/main" val="2727663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b="1" dirty="0" smtClean="0"/>
              <a:t>The teachers’ answers</a:t>
            </a:r>
            <a:endParaRPr lang="el-GR" b="1" dirty="0"/>
          </a:p>
        </p:txBody>
      </p:sp>
      <p:sp>
        <p:nvSpPr>
          <p:cNvPr id="3" name="Θέση περιεχομένου 2"/>
          <p:cNvSpPr>
            <a:spLocks noGrp="1"/>
          </p:cNvSpPr>
          <p:nvPr>
            <p:ph sz="half" idx="1"/>
          </p:nvPr>
        </p:nvSpPr>
        <p:spPr/>
        <p:txBody>
          <a:bodyPr/>
          <a:lstStyle/>
          <a:p>
            <a:r>
              <a:rPr lang="it-IT" b="1" dirty="0"/>
              <a:t>Strongly agree </a:t>
            </a:r>
            <a:r>
              <a:rPr lang="it-IT" b="1" dirty="0" smtClean="0"/>
              <a:t>50%</a:t>
            </a:r>
            <a:endParaRPr lang="el-GR" dirty="0"/>
          </a:p>
          <a:p>
            <a:r>
              <a:rPr lang="it-IT" b="1" dirty="0"/>
              <a:t>Agree </a:t>
            </a:r>
            <a:r>
              <a:rPr lang="it-IT" b="1" dirty="0" smtClean="0"/>
              <a:t>50%</a:t>
            </a:r>
            <a:endParaRPr lang="el-GR" dirty="0"/>
          </a:p>
          <a:p>
            <a:r>
              <a:rPr lang="it-IT" b="1" dirty="0"/>
              <a:t>Neither agree or disagree</a:t>
            </a:r>
            <a:endParaRPr lang="el-GR" dirty="0"/>
          </a:p>
          <a:p>
            <a:r>
              <a:rPr lang="it-IT" b="1" dirty="0"/>
              <a:t>Disagree</a:t>
            </a:r>
            <a:endParaRPr lang="el-GR" dirty="0"/>
          </a:p>
          <a:p>
            <a:r>
              <a:rPr lang="it-IT" b="1" dirty="0"/>
              <a:t>Strongly disagr</a:t>
            </a:r>
            <a:endParaRPr lang="el-GR" dirty="0"/>
          </a:p>
        </p:txBody>
      </p:sp>
      <p:graphicFrame>
        <p:nvGraphicFramePr>
          <p:cNvPr id="8" name="Θέση περιεχομένου 7"/>
          <p:cNvGraphicFramePr>
            <a:graphicFrameLocks noGrp="1"/>
          </p:cNvGraphicFramePr>
          <p:nvPr>
            <p:ph sz="half" idx="2"/>
            <p:extLst>
              <p:ext uri="{D42A27DB-BD31-4B8C-83A1-F6EECF244321}">
                <p14:modId xmlns:p14="http://schemas.microsoft.com/office/powerpoint/2010/main" val="626565145"/>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1787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smtClean="0"/>
              <a:t>Parents</a:t>
            </a:r>
            <a:r>
              <a:rPr lang="en-US" b="1" dirty="0" smtClean="0"/>
              <a:t> :30</a:t>
            </a:r>
            <a:endParaRPr lang="el-GR" dirty="0"/>
          </a:p>
        </p:txBody>
      </p:sp>
      <p:sp>
        <p:nvSpPr>
          <p:cNvPr id="3" name="Θέση κειμένου 2"/>
          <p:cNvSpPr>
            <a:spLocks noGrp="1"/>
          </p:cNvSpPr>
          <p:nvPr>
            <p:ph type="body" idx="1"/>
          </p:nvPr>
        </p:nvSpPr>
        <p:spPr/>
        <p:txBody>
          <a:bodyPr>
            <a:normAutofit/>
          </a:bodyPr>
          <a:lstStyle/>
          <a:p>
            <a:pPr algn="ctr"/>
            <a:r>
              <a:rPr lang="en-US" sz="5400" b="1" dirty="0" smtClean="0"/>
              <a:t>Questions :7</a:t>
            </a:r>
            <a:endParaRPr lang="el-GR" sz="5400" b="1" dirty="0"/>
          </a:p>
        </p:txBody>
      </p:sp>
    </p:spTree>
    <p:extLst>
      <p:ext uri="{BB962C8B-B14F-4D97-AF65-F5344CB8AC3E}">
        <p14:creationId xmlns:p14="http://schemas.microsoft.com/office/powerpoint/2010/main" val="3535763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8966" y="0"/>
            <a:ext cx="7110248" cy="6858000"/>
          </a:xfrm>
          <a:prstGeom prst="rect">
            <a:avLst/>
          </a:prstGeom>
        </p:spPr>
      </p:pic>
    </p:spTree>
    <p:extLst>
      <p:ext uri="{BB962C8B-B14F-4D97-AF65-F5344CB8AC3E}">
        <p14:creationId xmlns:p14="http://schemas.microsoft.com/office/powerpoint/2010/main" val="1115515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b="1" dirty="0" smtClean="0"/>
              <a:t>Evaluation –results </a:t>
            </a:r>
            <a:endParaRPr lang="el-GR" b="1" dirty="0"/>
          </a:p>
        </p:txBody>
      </p:sp>
      <p:sp>
        <p:nvSpPr>
          <p:cNvPr id="3" name="Θέση περιεχομένου 2"/>
          <p:cNvSpPr>
            <a:spLocks noGrp="1"/>
          </p:cNvSpPr>
          <p:nvPr>
            <p:ph idx="1"/>
          </p:nvPr>
        </p:nvSpPr>
        <p:spPr/>
        <p:txBody>
          <a:bodyPr>
            <a:noAutofit/>
          </a:bodyPr>
          <a:lstStyle/>
          <a:p>
            <a:r>
              <a:rPr lang="en-US" sz="4800" b="1" dirty="0"/>
              <a:t>The parents have answered that the school informed them about the project and their involvement when needed. They know that their children are enthusiastic about the project and they believe that they will benefit from their participation in it.</a:t>
            </a:r>
            <a:endParaRPr lang="el-GR" sz="4800" b="1" dirty="0"/>
          </a:p>
        </p:txBody>
      </p:sp>
    </p:spTree>
    <p:extLst>
      <p:ext uri="{BB962C8B-B14F-4D97-AF65-F5344CB8AC3E}">
        <p14:creationId xmlns:p14="http://schemas.microsoft.com/office/powerpoint/2010/main" val="50886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b="1" dirty="0" smtClean="0"/>
              <a:t>The parents’ answers </a:t>
            </a:r>
          </a:p>
        </p:txBody>
      </p:sp>
      <p:sp>
        <p:nvSpPr>
          <p:cNvPr id="3" name="Θέση περιεχομένου 2"/>
          <p:cNvSpPr>
            <a:spLocks noGrp="1"/>
          </p:cNvSpPr>
          <p:nvPr>
            <p:ph sz="half" idx="1"/>
          </p:nvPr>
        </p:nvSpPr>
        <p:spPr/>
        <p:txBody>
          <a:bodyPr/>
          <a:lstStyle/>
          <a:p>
            <a:r>
              <a:rPr lang="it-IT" b="1" dirty="0"/>
              <a:t>Strongly </a:t>
            </a:r>
            <a:r>
              <a:rPr lang="it-IT" b="1" dirty="0" smtClean="0"/>
              <a:t>agree 50%</a:t>
            </a:r>
            <a:endParaRPr lang="el-GR" dirty="0"/>
          </a:p>
          <a:p>
            <a:r>
              <a:rPr lang="it-IT" b="1" dirty="0"/>
              <a:t>Agree </a:t>
            </a:r>
            <a:r>
              <a:rPr lang="it-IT" b="1" dirty="0" smtClean="0"/>
              <a:t>40 %</a:t>
            </a:r>
            <a:endParaRPr lang="el-GR" dirty="0"/>
          </a:p>
          <a:p>
            <a:r>
              <a:rPr lang="it-IT" b="1" dirty="0"/>
              <a:t>Neither agree or </a:t>
            </a:r>
            <a:r>
              <a:rPr lang="it-IT" b="1" dirty="0" smtClean="0"/>
              <a:t>disagree 10%</a:t>
            </a:r>
            <a:endParaRPr lang="el-GR" dirty="0"/>
          </a:p>
          <a:p>
            <a:r>
              <a:rPr lang="it-IT" b="1" dirty="0"/>
              <a:t>Disagree</a:t>
            </a:r>
            <a:endParaRPr lang="el-GR" dirty="0"/>
          </a:p>
          <a:p>
            <a:r>
              <a:rPr lang="it-IT" b="1" dirty="0"/>
              <a:t>Strongly disagree</a:t>
            </a:r>
            <a:endParaRPr lang="el-GR" dirty="0"/>
          </a:p>
        </p:txBody>
      </p:sp>
      <p:graphicFrame>
        <p:nvGraphicFramePr>
          <p:cNvPr id="8" name="Θέση περιεχομένου 7"/>
          <p:cNvGraphicFramePr>
            <a:graphicFrameLocks noGrp="1"/>
          </p:cNvGraphicFramePr>
          <p:nvPr>
            <p:ph sz="half" idx="2"/>
            <p:extLst>
              <p:ext uri="{D42A27DB-BD31-4B8C-83A1-F6EECF244321}">
                <p14:modId xmlns:p14="http://schemas.microsoft.com/office/powerpoint/2010/main" val="148753546"/>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0449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n-US" sz="4800" b="1" dirty="0" smtClean="0"/>
              <a:t>General results </a:t>
            </a:r>
            <a:endParaRPr lang="el-GR" sz="4800" b="1" dirty="0"/>
          </a:p>
        </p:txBody>
      </p:sp>
      <p:sp>
        <p:nvSpPr>
          <p:cNvPr id="3" name="Θέση περιεχομένου 2"/>
          <p:cNvSpPr>
            <a:spLocks noGrp="1"/>
          </p:cNvSpPr>
          <p:nvPr>
            <p:ph idx="1"/>
          </p:nvPr>
        </p:nvSpPr>
        <p:spPr/>
        <p:txBody>
          <a:bodyPr>
            <a:noAutofit/>
          </a:bodyPr>
          <a:lstStyle/>
          <a:p>
            <a:r>
              <a:rPr lang="en-US" sz="4000" b="1" dirty="0" smtClean="0"/>
              <a:t>Generally </a:t>
            </a:r>
            <a:r>
              <a:rPr lang="en-US" sz="4000" b="1" dirty="0" smtClean="0"/>
              <a:t>, all teachers, students and parents </a:t>
            </a:r>
            <a:r>
              <a:rPr lang="en-US" sz="4000" b="1" dirty="0" smtClean="0"/>
              <a:t> </a:t>
            </a:r>
            <a:r>
              <a:rPr lang="en-US" sz="4000" b="1" dirty="0" smtClean="0"/>
              <a:t>see </a:t>
            </a:r>
            <a:r>
              <a:rPr lang="en-US" sz="4000" b="1" dirty="0" smtClean="0"/>
              <a:t>the </a:t>
            </a:r>
            <a:r>
              <a:rPr lang="en-US" sz="4000" b="1" dirty="0" smtClean="0"/>
              <a:t>Erasmus + KA2   project </a:t>
            </a:r>
            <a:r>
              <a:rPr lang="en-US" sz="4000" b="1" dirty="0" smtClean="0"/>
              <a:t>positively.</a:t>
            </a:r>
            <a:endParaRPr lang="en-US" sz="4000" b="1" dirty="0" smtClean="0"/>
          </a:p>
          <a:p>
            <a:r>
              <a:rPr lang="en-US" sz="4000" b="1" dirty="0" smtClean="0"/>
              <a:t>They think </a:t>
            </a:r>
            <a:r>
              <a:rPr lang="en-US" sz="4000" b="1" dirty="0" smtClean="0"/>
              <a:t>they can benefit from </a:t>
            </a:r>
            <a:r>
              <a:rPr lang="en-US" sz="4000" b="1" smtClean="0"/>
              <a:t>it. </a:t>
            </a:r>
          </a:p>
          <a:p>
            <a:r>
              <a:rPr lang="en-US" sz="4000" b="1" smtClean="0"/>
              <a:t>They </a:t>
            </a:r>
            <a:r>
              <a:rPr lang="en-US" sz="4000" b="1" dirty="0" smtClean="0"/>
              <a:t>like the project .</a:t>
            </a:r>
          </a:p>
          <a:p>
            <a:r>
              <a:rPr lang="en-US" sz="4000" b="1" dirty="0" smtClean="0"/>
              <a:t>They show interest and participation in the project.</a:t>
            </a:r>
          </a:p>
          <a:p>
            <a:r>
              <a:rPr lang="en-US" sz="4000" b="1" dirty="0" smtClean="0"/>
              <a:t>They want to implement a new project .</a:t>
            </a:r>
            <a:endParaRPr lang="el-GR" sz="4000" b="1" dirty="0"/>
          </a:p>
        </p:txBody>
      </p:sp>
    </p:spTree>
    <p:extLst>
      <p:ext uri="{BB962C8B-B14F-4D97-AF65-F5344CB8AC3E}">
        <p14:creationId xmlns:p14="http://schemas.microsoft.com/office/powerpoint/2010/main" val="20420675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pPr algn="ctr"/>
            <a:r>
              <a:rPr lang="en-US" sz="4400" b="1" dirty="0" smtClean="0"/>
              <a:t>Thank you for watching </a:t>
            </a:r>
          </a:p>
          <a:p>
            <a:pPr algn="ctr"/>
            <a:endParaRPr lang="en-US" sz="4400" b="1" dirty="0"/>
          </a:p>
          <a:p>
            <a:pPr marL="0" indent="0" algn="ctr">
              <a:buNone/>
            </a:pPr>
            <a:r>
              <a:rPr lang="en-US" sz="4400" b="1" dirty="0" err="1" smtClean="0"/>
              <a:t>Tsirikas</a:t>
            </a:r>
            <a:r>
              <a:rPr lang="en-US" sz="4400" b="1" dirty="0" smtClean="0"/>
              <a:t> Konstantinos</a:t>
            </a:r>
          </a:p>
          <a:p>
            <a:pPr marL="0" indent="0" algn="ctr">
              <a:buNone/>
            </a:pPr>
            <a:r>
              <a:rPr lang="en-US" sz="4400" b="1" smtClean="0"/>
              <a:t>Effie </a:t>
            </a:r>
            <a:r>
              <a:rPr lang="en-US" sz="4400" b="1" dirty="0" smtClean="0"/>
              <a:t>Samara </a:t>
            </a:r>
            <a:endParaRPr lang="el-GR" sz="4400" b="1" dirty="0"/>
          </a:p>
        </p:txBody>
      </p:sp>
    </p:spTree>
    <p:extLst>
      <p:ext uri="{BB962C8B-B14F-4D97-AF65-F5344CB8AC3E}">
        <p14:creationId xmlns:p14="http://schemas.microsoft.com/office/powerpoint/2010/main" val="1934713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t>Alice in wonderland : Discovering our roots</a:t>
            </a:r>
            <a:endParaRPr lang="el-GR" b="1" dirty="0"/>
          </a:p>
        </p:txBody>
      </p:sp>
      <p:pic>
        <p:nvPicPr>
          <p:cNvPr id="4" name="Picture 1" descr="Kara's Fidelity and Betrayal Blo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43655" y="1825625"/>
            <a:ext cx="7346731"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1681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n-US" sz="4800" b="1" i="1" dirty="0" smtClean="0"/>
              <a:t>12 </a:t>
            </a:r>
            <a:r>
              <a:rPr lang="en-US" sz="4800" b="1" i="1" dirty="0" err="1" smtClean="0"/>
              <a:t>th</a:t>
            </a:r>
            <a:r>
              <a:rPr lang="en-US" sz="4800" b="1" i="1" dirty="0" smtClean="0"/>
              <a:t> primary school </a:t>
            </a:r>
            <a:r>
              <a:rPr lang="en-US" sz="4800" b="1" i="1" dirty="0" err="1" smtClean="0"/>
              <a:t>Katerini</a:t>
            </a:r>
            <a:r>
              <a:rPr lang="en-US" sz="4800" b="1" i="1" dirty="0" smtClean="0"/>
              <a:t> Greece</a:t>
            </a:r>
            <a:endParaRPr lang="el-GR" sz="4800" b="1" i="1"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2279377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n-US" b="1" i="1" dirty="0" smtClean="0"/>
              <a:t>EVALUATION-RESULTS </a:t>
            </a:r>
            <a:endParaRPr lang="el-GR" b="1" i="1" dirty="0"/>
          </a:p>
        </p:txBody>
      </p:sp>
      <p:sp>
        <p:nvSpPr>
          <p:cNvPr id="3" name="Υπότιτλος 2"/>
          <p:cNvSpPr>
            <a:spLocks noGrp="1"/>
          </p:cNvSpPr>
          <p:nvPr>
            <p:ph type="subTitle" idx="1"/>
          </p:nvPr>
        </p:nvSpPr>
        <p:spPr/>
        <p:txBody>
          <a:bodyPr>
            <a:normAutofit/>
          </a:bodyPr>
          <a:lstStyle/>
          <a:p>
            <a:r>
              <a:rPr lang="en-US" sz="4800" b="1" i="1" dirty="0" smtClean="0"/>
              <a:t>1 </a:t>
            </a:r>
            <a:r>
              <a:rPr lang="en-US" sz="4800" b="1" i="1" dirty="0" err="1" smtClean="0"/>
              <a:t>st</a:t>
            </a:r>
            <a:r>
              <a:rPr lang="en-US" sz="4800" b="1" i="1" dirty="0" smtClean="0"/>
              <a:t> year  evaluation</a:t>
            </a:r>
            <a:endParaRPr lang="el-GR" sz="4800" b="1" i="1" dirty="0"/>
          </a:p>
        </p:txBody>
      </p:sp>
    </p:spTree>
    <p:extLst>
      <p:ext uri="{BB962C8B-B14F-4D97-AF65-F5344CB8AC3E}">
        <p14:creationId xmlns:p14="http://schemas.microsoft.com/office/powerpoint/2010/main" val="2019661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GB" b="1" i="1" dirty="0" smtClean="0"/>
              <a:t>   STUDENTS:60</a:t>
            </a:r>
            <a:endParaRPr lang="el-GR" b="1" i="1" dirty="0"/>
          </a:p>
        </p:txBody>
      </p:sp>
      <p:sp>
        <p:nvSpPr>
          <p:cNvPr id="3" name="Θέση κειμένου 2"/>
          <p:cNvSpPr>
            <a:spLocks noGrp="1"/>
          </p:cNvSpPr>
          <p:nvPr>
            <p:ph type="body" idx="1"/>
          </p:nvPr>
        </p:nvSpPr>
        <p:spPr/>
        <p:txBody>
          <a:bodyPr>
            <a:normAutofit/>
          </a:bodyPr>
          <a:lstStyle/>
          <a:p>
            <a:pPr algn="ctr"/>
            <a:r>
              <a:rPr lang="en-US" sz="4800" b="1" dirty="0" smtClean="0"/>
              <a:t>Questions :10</a:t>
            </a:r>
            <a:endParaRPr lang="el-GR" sz="4800" b="1" dirty="0"/>
          </a:p>
        </p:txBody>
      </p:sp>
    </p:spTree>
    <p:extLst>
      <p:ext uri="{BB962C8B-B14F-4D97-AF65-F5344CB8AC3E}">
        <p14:creationId xmlns:p14="http://schemas.microsoft.com/office/powerpoint/2010/main" val="4109016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123" y="0"/>
            <a:ext cx="7252138" cy="6858000"/>
          </a:xfrm>
          <a:prstGeom prst="rect">
            <a:avLst/>
          </a:prstGeom>
        </p:spPr>
      </p:pic>
    </p:spTree>
    <p:extLst>
      <p:ext uri="{BB962C8B-B14F-4D97-AF65-F5344CB8AC3E}">
        <p14:creationId xmlns:p14="http://schemas.microsoft.com/office/powerpoint/2010/main" val="897361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b="1" dirty="0" smtClean="0"/>
              <a:t>Evaluation –results </a:t>
            </a:r>
            <a:endParaRPr lang="el-GR" b="1" dirty="0"/>
          </a:p>
        </p:txBody>
      </p:sp>
      <p:sp>
        <p:nvSpPr>
          <p:cNvPr id="3" name="Θέση περιεχομένου 2"/>
          <p:cNvSpPr>
            <a:spLocks noGrp="1"/>
          </p:cNvSpPr>
          <p:nvPr>
            <p:ph idx="1"/>
          </p:nvPr>
        </p:nvSpPr>
        <p:spPr/>
        <p:txBody>
          <a:bodyPr>
            <a:noAutofit/>
          </a:bodyPr>
          <a:lstStyle/>
          <a:p>
            <a:r>
              <a:rPr lang="en-US" sz="4800" b="1" dirty="0"/>
              <a:t>Their participation in the project is exciting, they were informed about the project, they took part in the making of logo, and they enjoy the activities of the project and their cooperation with the partner schools. They would like to get involved in a new project in future</a:t>
            </a:r>
            <a:endParaRPr lang="el-GR" sz="4800" b="1" dirty="0"/>
          </a:p>
        </p:txBody>
      </p:sp>
    </p:spTree>
    <p:extLst>
      <p:ext uri="{BB962C8B-B14F-4D97-AF65-F5344CB8AC3E}">
        <p14:creationId xmlns:p14="http://schemas.microsoft.com/office/powerpoint/2010/main" val="369326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b="1" dirty="0" smtClean="0"/>
              <a:t>The students’ answers</a:t>
            </a:r>
            <a:endParaRPr lang="el-GR" b="1" dirty="0"/>
          </a:p>
        </p:txBody>
      </p:sp>
      <p:sp>
        <p:nvSpPr>
          <p:cNvPr id="3" name="Θέση περιεχομένου 2"/>
          <p:cNvSpPr>
            <a:spLocks noGrp="1"/>
          </p:cNvSpPr>
          <p:nvPr>
            <p:ph sz="half" idx="1"/>
          </p:nvPr>
        </p:nvSpPr>
        <p:spPr/>
        <p:txBody>
          <a:bodyPr/>
          <a:lstStyle/>
          <a:p>
            <a:r>
              <a:rPr lang="it-IT" b="1" dirty="0"/>
              <a:t>Strongly </a:t>
            </a:r>
            <a:r>
              <a:rPr lang="it-IT" b="1" dirty="0" smtClean="0"/>
              <a:t>agree60</a:t>
            </a:r>
            <a:r>
              <a:rPr lang="it-IT" b="1" dirty="0"/>
              <a:t>%</a:t>
            </a:r>
            <a:endParaRPr lang="el-GR" dirty="0"/>
          </a:p>
          <a:p>
            <a:r>
              <a:rPr lang="it-IT" b="1" dirty="0"/>
              <a:t>Agree </a:t>
            </a:r>
            <a:r>
              <a:rPr lang="it-IT" b="1" dirty="0" smtClean="0"/>
              <a:t>45 %</a:t>
            </a:r>
            <a:endParaRPr lang="el-GR" dirty="0"/>
          </a:p>
          <a:p>
            <a:r>
              <a:rPr lang="it-IT" b="1" dirty="0"/>
              <a:t>Neither agree or </a:t>
            </a:r>
            <a:r>
              <a:rPr lang="it-IT" b="1" dirty="0" smtClean="0"/>
              <a:t>disagree 5</a:t>
            </a:r>
            <a:r>
              <a:rPr lang="it-IT" b="1" dirty="0"/>
              <a:t>%</a:t>
            </a:r>
            <a:endParaRPr lang="el-GR" dirty="0"/>
          </a:p>
          <a:p>
            <a:r>
              <a:rPr lang="it-IT" b="1" dirty="0"/>
              <a:t>Disagree</a:t>
            </a:r>
            <a:endParaRPr lang="el-GR" dirty="0"/>
          </a:p>
          <a:p>
            <a:r>
              <a:rPr lang="it-IT" b="1" dirty="0"/>
              <a:t>Strongly disagree</a:t>
            </a:r>
            <a:endParaRPr lang="el-GR" dirty="0"/>
          </a:p>
        </p:txBody>
      </p:sp>
      <p:graphicFrame>
        <p:nvGraphicFramePr>
          <p:cNvPr id="8" name="Θέση περιεχομένου 7"/>
          <p:cNvGraphicFramePr>
            <a:graphicFrameLocks noGrp="1"/>
          </p:cNvGraphicFramePr>
          <p:nvPr>
            <p:ph sz="half" idx="2"/>
            <p:extLst>
              <p:ext uri="{D42A27DB-BD31-4B8C-83A1-F6EECF244321}">
                <p14:modId xmlns:p14="http://schemas.microsoft.com/office/powerpoint/2010/main" val="1509385477"/>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8974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n-GB" b="1" i="1" dirty="0" smtClean="0"/>
              <a:t>TEACHERS :24</a:t>
            </a:r>
            <a:endParaRPr lang="el-GR" b="1" i="1" dirty="0"/>
          </a:p>
        </p:txBody>
      </p:sp>
      <p:sp>
        <p:nvSpPr>
          <p:cNvPr id="3" name="Υπότιτλος 2"/>
          <p:cNvSpPr>
            <a:spLocks noGrp="1"/>
          </p:cNvSpPr>
          <p:nvPr>
            <p:ph type="subTitle" idx="1"/>
          </p:nvPr>
        </p:nvSpPr>
        <p:spPr/>
        <p:txBody>
          <a:bodyPr>
            <a:normAutofit/>
          </a:bodyPr>
          <a:lstStyle/>
          <a:p>
            <a:r>
              <a:rPr lang="en-US" sz="4400" b="1" i="1" dirty="0" smtClean="0"/>
              <a:t>Questions :10</a:t>
            </a:r>
            <a:endParaRPr lang="el-GR" sz="4400" b="1" i="1" dirty="0"/>
          </a:p>
        </p:txBody>
      </p:sp>
    </p:spTree>
    <p:extLst>
      <p:ext uri="{BB962C8B-B14F-4D97-AF65-F5344CB8AC3E}">
        <p14:creationId xmlns:p14="http://schemas.microsoft.com/office/powerpoint/2010/main" val="412282510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514</TotalTime>
  <Words>312</Words>
  <Application>Microsoft Office PowerPoint</Application>
  <PresentationFormat>Ευρεία οθόνη</PresentationFormat>
  <Paragraphs>47</Paragraphs>
  <Slides>18</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18</vt:i4>
      </vt:variant>
    </vt:vector>
  </HeadingPairs>
  <TitlesOfParts>
    <vt:vector size="22" baseType="lpstr">
      <vt:lpstr>Arial</vt:lpstr>
      <vt:lpstr>Calibri</vt:lpstr>
      <vt:lpstr>Calibri Light</vt:lpstr>
      <vt:lpstr>Θέμα του Office</vt:lpstr>
      <vt:lpstr> </vt:lpstr>
      <vt:lpstr>Alice in wonderland : Discovering our roots</vt:lpstr>
      <vt:lpstr>12 th primary school Katerini Greece</vt:lpstr>
      <vt:lpstr>EVALUATION-RESULTS </vt:lpstr>
      <vt:lpstr>   STUDENTS:60</vt:lpstr>
      <vt:lpstr>Παρουσίαση του PowerPoint</vt:lpstr>
      <vt:lpstr>Evaluation –results </vt:lpstr>
      <vt:lpstr>The students’ answers</vt:lpstr>
      <vt:lpstr>TEACHERS :24</vt:lpstr>
      <vt:lpstr>Παρουσίαση του PowerPoint</vt:lpstr>
      <vt:lpstr>Evaluation –results </vt:lpstr>
      <vt:lpstr>The teachers’ answers</vt:lpstr>
      <vt:lpstr>Parents :30</vt:lpstr>
      <vt:lpstr>Παρουσίαση του PowerPoint</vt:lpstr>
      <vt:lpstr>Evaluation –results </vt:lpstr>
      <vt:lpstr>The parents’ answers </vt:lpstr>
      <vt:lpstr>General results </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EVALOUATION</dc:title>
  <dc:creator>6dimTmen1</dc:creator>
  <cp:lastModifiedBy>6dimTmen1</cp:lastModifiedBy>
  <cp:revision>46</cp:revision>
  <cp:lastPrinted>2019-04-18T07:48:51Z</cp:lastPrinted>
  <dcterms:created xsi:type="dcterms:W3CDTF">2019-04-09T09:04:28Z</dcterms:created>
  <dcterms:modified xsi:type="dcterms:W3CDTF">2019-05-29T08:52:02Z</dcterms:modified>
</cp:coreProperties>
</file>