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15F4F-F974-4CE4-A480-D7611BBF9566}" type="datetimeFigureOut">
              <a:rPr lang="el-GR" smtClean="0"/>
              <a:pPr/>
              <a:t>3/2/2020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D7DA-36D9-4E86-A0CB-D5D3374D76C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D597B0-46FA-49D4-B553-7C64D8B21F50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221A1E-5E71-42EF-ACC3-88C131A4ABE6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14F29E-1849-49EF-9A8A-3D1298C1E073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6D16B-D98B-4FD5-9C4B-790970386BA6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7D74A9-FE0B-49E9-8FE5-28C2A52D7D84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A4F3F5-2D24-4CCE-AF44-02AF86FA7484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34C65-F439-4C2A-937A-44E5FA6F3B90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9C60C-914C-403C-9100-834BBBF4F900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359926-7290-4576-817E-B23DCDF3C4EB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8B7CBD-0700-45CD-A53F-35A3D7AFCA43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697745-79D1-4E62-8009-AB4097FE530C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325639C-1A34-4970-B70E-5F1A84D31313}" type="datetime1">
              <a:rPr lang="el-GR" smtClean="0"/>
              <a:pPr/>
              <a:t>3/2/2020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Info: www.themistoklis.gr</a:t>
            </a: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34ADD2-0EE6-4F93-B31F-8D2545A8AC4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14282" y="1285861"/>
            <a:ext cx="8786874" cy="229650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THEMISTO</a:t>
            </a:r>
            <a:r>
              <a:rPr lang="el-GR" dirty="0" smtClean="0"/>
              <a:t>Κ</a:t>
            </a:r>
            <a:r>
              <a:rPr lang="en-US" dirty="0" smtClean="0"/>
              <a:t>LIS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4400" dirty="0" smtClean="0"/>
              <a:t>EDUCATIONAL </a:t>
            </a:r>
            <a:r>
              <a:rPr lang="el-GR" sz="4400" dirty="0" smtClean="0"/>
              <a:t>Ο</a:t>
            </a:r>
            <a:r>
              <a:rPr lang="en-US" sz="4400" dirty="0" smtClean="0"/>
              <a:t>RGANIZATION</a:t>
            </a:r>
            <a:endParaRPr lang="el-GR" sz="44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42844" y="6215082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65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Years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Education</a:t>
            </a:r>
            <a:endParaRPr lang="el-GR" sz="28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3214710" cy="912694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Activities 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Secondary &amp; High School</a:t>
            </a:r>
            <a:endParaRPr lang="el-GR" dirty="0" smtClean="0"/>
          </a:p>
        </p:txBody>
      </p:sp>
      <p:pic>
        <p:nvPicPr>
          <p:cNvPr id="3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3019445" cy="85725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Foreign Languages</a:t>
            </a:r>
            <a:endParaRPr lang="el-GR" dirty="0" smtClean="0"/>
          </a:p>
        </p:txBody>
      </p:sp>
      <p:pic>
        <p:nvPicPr>
          <p:cNvPr id="3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3019445" cy="85725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school offers the opportunity to obtain all diplomas in English, French &amp; German.</a:t>
            </a:r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Diplomas</a:t>
            </a:r>
            <a:endParaRPr lang="el-GR" sz="2800" dirty="0"/>
          </a:p>
        </p:txBody>
      </p:sp>
      <p:pic>
        <p:nvPicPr>
          <p:cNvPr id="7170" name="Picture 2" descr="C:\Users\Server KK Infotech\Desktop\themistoklis\unnam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00306"/>
            <a:ext cx="4786346" cy="3589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AMUN is a 3-day simulation of the work of the United Nations.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High School students participate representing a country or an organization in various UN forums, like the General Assembly and its committees, the Economic and Social Council and the Security Council.</a:t>
            </a:r>
            <a:endParaRPr lang="el-GR" sz="20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Amun</a:t>
            </a:r>
            <a:endParaRPr lang="el-GR" sz="3100" dirty="0"/>
          </a:p>
        </p:txBody>
      </p:sp>
      <p:pic>
        <p:nvPicPr>
          <p:cNvPr id="8194" name="Picture 2" descr="C:\Users\Server KK Infotech\Desktop\themistoklis\411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3857620" cy="23145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6" name="Picture 4" descr="C:\Users\Server KK Infotech\Desktop\themistoklis\4116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14686"/>
            <a:ext cx="3810026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5" name="Picture 3" descr="C:\Users\Server KK Infotech\Desktop\themistoklis\0047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714752"/>
            <a:ext cx="1876687" cy="2786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students visit countries abroad every year. The purpose of the visits is to practice foreign languages</a:t>
            </a:r>
            <a:r>
              <a:rPr lang="el-GR" dirty="0" smtClean="0"/>
              <a:t>. 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Visits	</a:t>
            </a:r>
            <a:endParaRPr lang="el-GR" dirty="0"/>
          </a:p>
        </p:txBody>
      </p:sp>
      <p:pic>
        <p:nvPicPr>
          <p:cNvPr id="9218" name="Picture 2" descr="C:\Users\Server KK Infotech\Desktop\themistoklis\20191217_104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3936717" cy="2213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220" name="Picture 4" descr="C:\Users\Server KK Infotech\Desktop\themistoklis\DSC_8077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3714744" cy="2476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219" name="Picture 3" descr="C:\Users\Server KK Infotech\Desktop\themistoklis\190301.jpg"/>
          <p:cNvPicPr>
            <a:picLocks noChangeAspect="1" noChangeArrowheads="1"/>
          </p:cNvPicPr>
          <p:nvPr/>
        </p:nvPicPr>
        <p:blipFill>
          <a:blip r:embed="rId4" cstate="print"/>
          <a:srcRect l="12981" t="11538" r="11298" b="15385"/>
          <a:stretch>
            <a:fillRect/>
          </a:stretch>
        </p:blipFill>
        <p:spPr bwMode="auto">
          <a:xfrm>
            <a:off x="3428992" y="4643446"/>
            <a:ext cx="3289908" cy="178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Athletic</a:t>
            </a:r>
            <a:endParaRPr lang="el-GR" dirty="0" smtClean="0"/>
          </a:p>
        </p:txBody>
      </p:sp>
      <p:pic>
        <p:nvPicPr>
          <p:cNvPr id="3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3019445" cy="85725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our school there are the following sports departments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Basketball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Rhythmic Gymnastics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Volleyball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Dance (</a:t>
            </a:r>
            <a:r>
              <a:rPr lang="en-US" dirty="0" err="1" smtClean="0"/>
              <a:t>Zumba</a:t>
            </a:r>
            <a:r>
              <a:rPr lang="en-US" dirty="0" smtClean="0"/>
              <a:t>, Modern, Latin)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Jitsu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Traditional Dances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Fencing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Track and Field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Athlopolis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244" name="Picture 4" descr="C:\Users\Server KK Infotech\Desktop\themistoklis\imagesweoww1-895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405181" cy="16360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45" name="Picture 5" descr="C:\Users\Server KK Infotech\Desktop\themistoklis\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00504"/>
            <a:ext cx="2928926" cy="16475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43" name="Picture 3" descr="C:\Users\Server KK Infotech\Desktop\themistoklis\65572385_337459653851331_25883056909634764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72008"/>
            <a:ext cx="2171688" cy="1628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school, the only one in our region, is a member of ASIS with private school sports programs at all school levels.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Basketball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Rhythmic Gymnastics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Volleyball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Football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Tennis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Swimming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Traditional Dances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Track and Field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Handball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Running on Rough Terrain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ASIS </a:t>
            </a:r>
            <a:br>
              <a:rPr lang="en-US" dirty="0" smtClean="0"/>
            </a:br>
            <a:r>
              <a:rPr lang="en-US" sz="3600" dirty="0" smtClean="0"/>
              <a:t>PRIVATE SCHOOLS SPORTS MEETINGS</a:t>
            </a:r>
            <a:endParaRPr lang="el-GR" sz="3600" dirty="0"/>
          </a:p>
        </p:txBody>
      </p:sp>
      <p:pic>
        <p:nvPicPr>
          <p:cNvPr id="11266" name="Picture 2" descr="C:\Users\Server KK Infotech\Desktop\themistoklis\12974332_1027130970705337_770954925851223943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214554"/>
            <a:ext cx="2643174" cy="17621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67" name="Picture 3" descr="C:\Users\Server KK Infotech\Desktop\themistoklis\13256286_1050067165078384_915438201429089936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928934"/>
            <a:ext cx="2339577" cy="17049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68" name="Picture 4" descr="C:\Users\Server KK Infotech\Desktop\themistoklis\200120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72" y="4047252"/>
            <a:ext cx="1762116" cy="13105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69" name="Picture 5" descr="C:\Users\Server KK Infotech\Desktop\themistoklis\231119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2666987" cy="20002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students participate in sports programs every summer.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Camp</a:t>
            </a:r>
            <a:endParaRPr lang="el-GR" dirty="0"/>
          </a:p>
        </p:txBody>
      </p:sp>
      <p:pic>
        <p:nvPicPr>
          <p:cNvPr id="12290" name="Picture 2" descr="C:\Users\Server KK Infotech\Desktop\themistoklis\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143248" cy="2357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292" name="Picture 4" descr="C:\Users\Server KK Infotech\Desktop\themistoklis\64646488_2108224606137692_78033687468604129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428868"/>
            <a:ext cx="3071834" cy="23038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291" name="Picture 3" descr="C:\Users\Server KK Infotech\Desktop\themistoklis\66100709_567915113735995_572321652806569164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57562"/>
            <a:ext cx="3124195" cy="23431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Artistic</a:t>
            </a:r>
            <a:endParaRPr lang="el-GR" dirty="0" smtClean="0"/>
          </a:p>
        </p:txBody>
      </p:sp>
      <p:pic>
        <p:nvPicPr>
          <p:cNvPr id="3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3019445" cy="85725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000660"/>
          </a:xfrm>
        </p:spPr>
        <p:txBody>
          <a:bodyPr>
            <a:normAutofit fontScale="25000" lnSpcReduction="20000"/>
          </a:bodyPr>
          <a:lstStyle/>
          <a:p>
            <a:r>
              <a:rPr lang="el-GR" sz="6400" b="1" dirty="0" smtClean="0">
                <a:solidFill>
                  <a:schemeClr val="tx2"/>
                </a:solidFill>
              </a:rPr>
              <a:t>1955 </a:t>
            </a:r>
          </a:p>
          <a:p>
            <a:r>
              <a:rPr lang="en-US" sz="5600" dirty="0" smtClean="0"/>
              <a:t>Just on the anniversary of the Battle of Salamis on September 18, a private school was founded and opened in Piraeus under the name "THEMISTOKLIS". It begins with 100 students, 4 teachers and manager </a:t>
            </a:r>
            <a:r>
              <a:rPr lang="en-US" sz="5600" dirty="0" err="1" smtClean="0"/>
              <a:t>Katerina</a:t>
            </a:r>
            <a:r>
              <a:rPr lang="en-US" sz="5600" dirty="0" smtClean="0"/>
              <a:t> </a:t>
            </a:r>
            <a:r>
              <a:rPr lang="en-US" sz="5600" dirty="0" err="1" smtClean="0"/>
              <a:t>Pavlaki</a:t>
            </a:r>
            <a:r>
              <a:rPr lang="en-US" sz="5600" dirty="0" smtClean="0"/>
              <a:t> .</a:t>
            </a:r>
          </a:p>
          <a:p>
            <a:r>
              <a:rPr lang="el-GR" sz="6400" b="1" dirty="0" smtClean="0">
                <a:solidFill>
                  <a:schemeClr val="tx2"/>
                </a:solidFill>
              </a:rPr>
              <a:t>1958</a:t>
            </a:r>
          </a:p>
          <a:p>
            <a:r>
              <a:rPr lang="en-US" sz="5600" dirty="0" smtClean="0"/>
              <a:t>"THEMISTOKLIS" consistently and upwards with 300 students</a:t>
            </a:r>
            <a:r>
              <a:rPr lang="el-GR" sz="5600" dirty="0" smtClean="0"/>
              <a:t> </a:t>
            </a:r>
          </a:p>
          <a:p>
            <a:r>
              <a:rPr lang="el-GR" sz="6400" b="1" dirty="0" smtClean="0">
                <a:solidFill>
                  <a:schemeClr val="tx2"/>
                </a:solidFill>
              </a:rPr>
              <a:t>1962</a:t>
            </a:r>
          </a:p>
          <a:p>
            <a:r>
              <a:rPr lang="el-GR" sz="5600" dirty="0" smtClean="0"/>
              <a:t>Τ</a:t>
            </a:r>
            <a:r>
              <a:rPr lang="en-US" sz="5600" dirty="0" smtClean="0"/>
              <a:t>he inauguration of the </a:t>
            </a:r>
            <a:r>
              <a:rPr lang="en-US" sz="5600" dirty="0" err="1" smtClean="0"/>
              <a:t>Hich</a:t>
            </a:r>
            <a:r>
              <a:rPr lang="en-US" sz="5600" dirty="0" smtClean="0"/>
              <a:t> School</a:t>
            </a:r>
            <a:endParaRPr lang="el-GR" sz="5600" dirty="0" smtClean="0"/>
          </a:p>
          <a:p>
            <a:r>
              <a:rPr lang="el-GR" sz="6400" b="1" dirty="0" smtClean="0">
                <a:solidFill>
                  <a:schemeClr val="tx2"/>
                </a:solidFill>
              </a:rPr>
              <a:t>1984</a:t>
            </a:r>
          </a:p>
          <a:p>
            <a:r>
              <a:rPr lang="en-US" sz="5600" dirty="0" smtClean="0"/>
              <a:t>THEMISTOKLIS Kindergarten is established</a:t>
            </a:r>
          </a:p>
          <a:p>
            <a:r>
              <a:rPr lang="el-GR" sz="6400" b="1" dirty="0" smtClean="0">
                <a:solidFill>
                  <a:schemeClr val="tx2"/>
                </a:solidFill>
              </a:rPr>
              <a:t>1993</a:t>
            </a:r>
          </a:p>
          <a:p>
            <a:r>
              <a:rPr lang="en-US" sz="5600" dirty="0" smtClean="0"/>
              <a:t>"THEMISTOKLIS" Institute of Vocational Training</a:t>
            </a:r>
            <a:r>
              <a:rPr lang="el-GR" sz="5600" dirty="0" smtClean="0"/>
              <a:t>,</a:t>
            </a:r>
            <a:r>
              <a:rPr lang="en-US" sz="5600" dirty="0" smtClean="0"/>
              <a:t> established in separate privately owned facilities</a:t>
            </a:r>
            <a:r>
              <a:rPr lang="el-GR" sz="5600" dirty="0" smtClean="0"/>
              <a:t>.</a:t>
            </a:r>
          </a:p>
          <a:p>
            <a:r>
              <a:rPr lang="el-GR" sz="6400" b="1" dirty="0" smtClean="0">
                <a:solidFill>
                  <a:schemeClr val="tx2"/>
                </a:solidFill>
              </a:rPr>
              <a:t>1993</a:t>
            </a:r>
          </a:p>
          <a:p>
            <a:r>
              <a:rPr lang="en-US" sz="5600" dirty="0" smtClean="0"/>
              <a:t>APEL Association is established. (Humanitarian Core</a:t>
            </a:r>
            <a:r>
              <a:rPr lang="el-GR" sz="5600" dirty="0" smtClean="0"/>
              <a:t> </a:t>
            </a:r>
            <a:r>
              <a:rPr lang="en-US" sz="5600" dirty="0" smtClean="0"/>
              <a:t>Hope)</a:t>
            </a:r>
            <a:endParaRPr lang="el-GR" sz="5600" dirty="0" smtClean="0"/>
          </a:p>
          <a:p>
            <a:r>
              <a:rPr lang="el-GR" sz="6400" b="1" dirty="0" smtClean="0">
                <a:solidFill>
                  <a:schemeClr val="tx2"/>
                </a:solidFill>
              </a:rPr>
              <a:t>1996</a:t>
            </a:r>
          </a:p>
          <a:p>
            <a:r>
              <a:rPr lang="en-US" sz="5600" dirty="0" smtClean="0"/>
              <a:t>Our Kindergarten relocates to an independent newly building and gets the new name "The Palace of the little ones " </a:t>
            </a:r>
            <a:endParaRPr lang="el-GR" sz="56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History of our School</a:t>
            </a:r>
            <a:endParaRPr lang="el-GR" sz="4400" dirty="0"/>
          </a:p>
        </p:txBody>
      </p:sp>
      <p:sp>
        <p:nvSpPr>
          <p:cNvPr id="4" name="3 - Δεξιό βέλος"/>
          <p:cNvSpPr/>
          <p:nvPr/>
        </p:nvSpPr>
        <p:spPr>
          <a:xfrm>
            <a:off x="7786710" y="592933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Music diplomas in collaboration with conservatories.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Choir lessons while attending festivals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Orchestra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Art lessons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Theatre Education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Organization of art festivals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smtClean="0"/>
              <a:t>school provides</a:t>
            </a:r>
            <a:endParaRPr lang="el-GR" dirty="0"/>
          </a:p>
        </p:txBody>
      </p:sp>
      <p:pic>
        <p:nvPicPr>
          <p:cNvPr id="14340" name="Picture 4" descr="C:\Users\Server KK Infotech\Desktop\themistoklis\20191214_165425-1024x768.jpg"/>
          <p:cNvPicPr>
            <a:picLocks noChangeAspect="1" noChangeArrowheads="1"/>
          </p:cNvPicPr>
          <p:nvPr/>
        </p:nvPicPr>
        <p:blipFill>
          <a:blip r:embed="rId2" cstate="print"/>
          <a:srcRect l="38281"/>
          <a:stretch>
            <a:fillRect/>
          </a:stretch>
        </p:blipFill>
        <p:spPr bwMode="auto">
          <a:xfrm>
            <a:off x="6500826" y="2857496"/>
            <a:ext cx="2351504" cy="2857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39" name="Picture 3" descr="C:\Users\Server KK Infotech\Desktop\themistoklis\20191116_083633-99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786322"/>
            <a:ext cx="3429024" cy="178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school participates in student concerts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Concerts</a:t>
            </a:r>
            <a:endParaRPr lang="el-GR" dirty="0"/>
          </a:p>
        </p:txBody>
      </p:sp>
      <p:pic>
        <p:nvPicPr>
          <p:cNvPr id="13314" name="Picture 2" descr="C:\Users\Server KK Infotech\Desktop\themistoklis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9"/>
            <a:ext cx="2762269" cy="2000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315" name="Picture 3" descr="C:\Users\Server KK Infotech\Desktop\themistoklis\FullSizeRender-1-895x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15445"/>
            <a:ext cx="4214842" cy="1899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3316" name="Picture 4" descr="C:\Users\Server KK Infotech\Desktop\themistoklis\image122-3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50667"/>
            <a:ext cx="2643206" cy="2021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themistoklis\IMG-3370d9fca3fe6880ed9981db676f640e-V-768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071678"/>
            <a:ext cx="2464593" cy="32861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students are the main protagonists,</a:t>
            </a:r>
          </a:p>
          <a:p>
            <a:r>
              <a:rPr lang="en-US" dirty="0" smtClean="0"/>
              <a:t>participating in theatrical performances, recitations of poems and songs.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Celebrations</a:t>
            </a:r>
            <a:endParaRPr lang="el-GR" dirty="0"/>
          </a:p>
        </p:txBody>
      </p:sp>
      <p:pic>
        <p:nvPicPr>
          <p:cNvPr id="15363" name="Picture 3" descr="C:\Users\Server KK Infotech\Desktop\themistoklis\IMG_20190322_085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496"/>
            <a:ext cx="3286116" cy="16430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364" name="Picture 4" descr="C:\Users\Server KK Infotech\Desktop\themistoklis\DSC_7959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4286280" cy="2857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5365" name="Picture 5" descr="C:\Users\Server KK Infotech\Desktop\themistoklis\20191115_085446_resize.jpg"/>
          <p:cNvPicPr>
            <a:picLocks noChangeAspect="1" noChangeArrowheads="1"/>
          </p:cNvPicPr>
          <p:nvPr/>
        </p:nvPicPr>
        <p:blipFill>
          <a:blip r:embed="rId4" cstate="print"/>
          <a:srcRect t="16667" b="19999"/>
          <a:stretch>
            <a:fillRect/>
          </a:stretch>
        </p:blipFill>
        <p:spPr bwMode="auto">
          <a:xfrm>
            <a:off x="5072066" y="4714884"/>
            <a:ext cx="3286148" cy="1560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Competitions 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Secondary &amp; High School</a:t>
            </a:r>
            <a:endParaRPr lang="el-GR" dirty="0" smtClean="0"/>
          </a:p>
        </p:txBody>
      </p:sp>
      <p:pic>
        <p:nvPicPr>
          <p:cNvPr id="3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3019445" cy="85725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of our high school participated in the EUSO laboratory competition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EUSO “European Science Olympiad”</a:t>
            </a:r>
            <a:endParaRPr lang="el-GR" dirty="0"/>
          </a:p>
        </p:txBody>
      </p:sp>
      <p:pic>
        <p:nvPicPr>
          <p:cNvPr id="16386" name="Picture 2" descr="C:\Users\Server KK Infotech\Desktop\themistoklis\FSDF-761x10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2442129" cy="3357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387" name="Picture 3" descr="C:\Users\Server KK Infotech\Desktop\themistoklis\received_620152758794785-572x102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428868"/>
            <a:ext cx="2194752" cy="3929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388" name="Picture 4" descr="C:\Users\Server KK Infotech\Desktop\themistoklis\received_808811016229845-572x10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428868"/>
            <a:ext cx="2234657" cy="4000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student was awarded to the Mathematical Kangaroo Competition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Mathematical Competition </a:t>
            </a:r>
            <a:endParaRPr lang="el-GR" sz="3700" dirty="0"/>
          </a:p>
        </p:txBody>
      </p:sp>
      <p:pic>
        <p:nvPicPr>
          <p:cNvPr id="17410" name="Picture 2" descr="C:\Users\Server KK Infotech\Desktop\themistoklis\math1-895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6"/>
            <a:ext cx="6929454" cy="33292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students successfully completed the written phase of the competition and qualified for the final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Competition </a:t>
            </a:r>
            <a:endParaRPr lang="el-GR" dirty="0"/>
          </a:p>
        </p:txBody>
      </p:sp>
      <p:pic>
        <p:nvPicPr>
          <p:cNvPr id="18434" name="Picture 2" descr="C:\Users\Server KK Infotech\Desktop\themistoklis\IMG_20190131_114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496"/>
            <a:ext cx="4572000" cy="2567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8435" name="Picture 3" descr="C:\Users\Server KK Infotech\Desktop\themistoklis\IMG_20190131_130315.jpg"/>
          <p:cNvPicPr>
            <a:picLocks noChangeAspect="1" noChangeArrowheads="1"/>
          </p:cNvPicPr>
          <p:nvPr/>
        </p:nvPicPr>
        <p:blipFill>
          <a:blip r:embed="rId3" cstate="print"/>
          <a:srcRect b="28125"/>
          <a:stretch>
            <a:fillRect/>
          </a:stretch>
        </p:blipFill>
        <p:spPr bwMode="auto">
          <a:xfrm>
            <a:off x="5715008" y="2857496"/>
            <a:ext cx="2680084" cy="3429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l-GR" dirty="0" smtClean="0"/>
              <a:t>1</a:t>
            </a:r>
            <a:r>
              <a:rPr lang="en-US" baseline="30000" dirty="0" err="1" smtClean="0"/>
              <a:t>st</a:t>
            </a:r>
            <a:r>
              <a:rPr lang="en-US" dirty="0" smtClean="0"/>
              <a:t> Class of High School participated in the Social Innovation Competition.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Social Innovation Relay</a:t>
            </a:r>
            <a:br>
              <a:rPr lang="en-US" b="0" dirty="0" smtClean="0"/>
            </a:br>
            <a:endParaRPr lang="el-GR" dirty="0"/>
          </a:p>
        </p:txBody>
      </p:sp>
      <p:pic>
        <p:nvPicPr>
          <p:cNvPr id="19458" name="Picture 2" descr="C:\Users\Server KK Infotech\Desktop\themistoklis\IMG_20170510_11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8868"/>
            <a:ext cx="2839643" cy="3786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9459" name="Picture 3" descr="C:\Users\Server KK Infotech\Desktop\themistoklis\IMG_20170510_111524.jpg"/>
          <p:cNvPicPr>
            <a:picLocks noChangeAspect="1" noChangeArrowheads="1"/>
          </p:cNvPicPr>
          <p:nvPr/>
        </p:nvPicPr>
        <p:blipFill>
          <a:blip r:embed="rId3" cstate="print"/>
          <a:srcRect t="36066" b="11475"/>
          <a:stretch>
            <a:fillRect/>
          </a:stretch>
        </p:blipFill>
        <p:spPr bwMode="auto">
          <a:xfrm>
            <a:off x="785786" y="2428868"/>
            <a:ext cx="4187472" cy="2928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intention of the competition was to detect talented students in the Chemistry course through a demanding, three-hour written test in which they tried to demonstrate their skills.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Panhellenic</a:t>
            </a:r>
            <a:r>
              <a:rPr lang="en-US" dirty="0" smtClean="0"/>
              <a:t> Chemistry Competition</a:t>
            </a:r>
            <a:endParaRPr lang="el-GR" dirty="0"/>
          </a:p>
        </p:txBody>
      </p:sp>
      <p:pic>
        <p:nvPicPr>
          <p:cNvPr id="20482" name="Picture 2" descr="C:\Users\Server KK Infotech\Desktop\themistoklis\image123131131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876"/>
            <a:ext cx="3357554" cy="25181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483" name="Picture 3" descr="C:\Users\Server KK Infotech\Desktop\themistoklis\image123131131232.jpg"/>
          <p:cNvPicPr>
            <a:picLocks noChangeAspect="1" noChangeArrowheads="1"/>
          </p:cNvPicPr>
          <p:nvPr/>
        </p:nvPicPr>
        <p:blipFill>
          <a:blip r:embed="rId3" cstate="print"/>
          <a:srcRect l="22656" t="14583" r="32031"/>
          <a:stretch>
            <a:fillRect/>
          </a:stretch>
        </p:blipFill>
        <p:spPr bwMode="auto">
          <a:xfrm>
            <a:off x="5500694" y="3214686"/>
            <a:ext cx="2273811" cy="32146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of the 3rd class of our secondary school participated in a Writing Competition on the topic "Maria </a:t>
            </a:r>
            <a:r>
              <a:rPr lang="en-US" dirty="0" err="1" smtClean="0"/>
              <a:t>Sklodovska</a:t>
            </a:r>
            <a:r>
              <a:rPr lang="en-US" dirty="0" smtClean="0"/>
              <a:t> </a:t>
            </a:r>
            <a:r>
              <a:rPr lang="en-US" dirty="0" err="1" smtClean="0"/>
              <a:t>Kuri</a:t>
            </a:r>
            <a:r>
              <a:rPr lang="en-US" dirty="0" smtClean="0"/>
              <a:t>«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Competition</a:t>
            </a:r>
            <a:endParaRPr lang="el-GR" dirty="0"/>
          </a:p>
        </p:txBody>
      </p:sp>
      <p:pic>
        <p:nvPicPr>
          <p:cNvPr id="21506" name="Picture 2" descr="C:\Users\Server KK Infotech\Desktop\themistoklis\IMG_20190209_181012-895x430.jpg"/>
          <p:cNvPicPr>
            <a:picLocks noChangeAspect="1" noChangeArrowheads="1"/>
          </p:cNvPicPr>
          <p:nvPr/>
        </p:nvPicPr>
        <p:blipFill>
          <a:blip r:embed="rId2" cstate="print"/>
          <a:srcRect l="4958" r="8264"/>
          <a:stretch>
            <a:fillRect/>
          </a:stretch>
        </p:blipFill>
        <p:spPr bwMode="auto">
          <a:xfrm>
            <a:off x="642910" y="2857496"/>
            <a:ext cx="5000660" cy="2768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507" name="Picture 3" descr="C:\Users\Server KK Infotech\Desktop\themistoklis\IMG_20190209_171532.jpg"/>
          <p:cNvPicPr>
            <a:picLocks noChangeAspect="1" noChangeArrowheads="1"/>
          </p:cNvPicPr>
          <p:nvPr/>
        </p:nvPicPr>
        <p:blipFill>
          <a:blip r:embed="rId3" cstate="print"/>
          <a:srcRect l="34375" t="32292" r="21875"/>
          <a:stretch>
            <a:fillRect/>
          </a:stretch>
        </p:blipFill>
        <p:spPr bwMode="auto">
          <a:xfrm>
            <a:off x="5857884" y="2857496"/>
            <a:ext cx="2831137" cy="3286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57158" y="785794"/>
            <a:ext cx="8372476" cy="4740277"/>
          </a:xfrm>
        </p:spPr>
        <p:txBody>
          <a:bodyPr>
            <a:normAutofit fontScale="55000" lnSpcReduction="20000"/>
          </a:bodyPr>
          <a:lstStyle/>
          <a:p>
            <a:r>
              <a:rPr lang="el-GR" sz="2900" b="1" dirty="0" smtClean="0">
                <a:solidFill>
                  <a:schemeClr val="tx2"/>
                </a:solidFill>
              </a:rPr>
              <a:t>1997</a:t>
            </a:r>
          </a:p>
          <a:p>
            <a:r>
              <a:rPr lang="en-US" dirty="0" smtClean="0"/>
              <a:t>The Alumni Association of our school is established. Our school has already trained 10,000 students</a:t>
            </a:r>
            <a:endParaRPr lang="el-GR" dirty="0" smtClean="0"/>
          </a:p>
          <a:p>
            <a:r>
              <a:rPr lang="el-GR" sz="2900" b="1" dirty="0" smtClean="0">
                <a:solidFill>
                  <a:schemeClr val="tx2"/>
                </a:solidFill>
              </a:rPr>
              <a:t>1999</a:t>
            </a:r>
          </a:p>
          <a:p>
            <a:r>
              <a:rPr lang="en-US" dirty="0" smtClean="0"/>
              <a:t>Inauguration of our new School building which includes new modern classrooms</a:t>
            </a:r>
            <a:endParaRPr lang="el-GR" dirty="0" smtClean="0"/>
          </a:p>
          <a:p>
            <a:r>
              <a:rPr lang="el-GR" sz="2900" b="1" dirty="0" smtClean="0">
                <a:solidFill>
                  <a:schemeClr val="tx2"/>
                </a:solidFill>
              </a:rPr>
              <a:t>1999</a:t>
            </a:r>
          </a:p>
          <a:p>
            <a:r>
              <a:rPr lang="en-US" dirty="0" smtClean="0"/>
              <a:t>Vocational senior high school THEMISTOKLIS is established</a:t>
            </a:r>
            <a:endParaRPr lang="el-GR" dirty="0" smtClean="0"/>
          </a:p>
          <a:p>
            <a:r>
              <a:rPr lang="el-GR" sz="2900" b="1" dirty="0" smtClean="0">
                <a:solidFill>
                  <a:schemeClr val="tx2"/>
                </a:solidFill>
              </a:rPr>
              <a:t>2004</a:t>
            </a:r>
          </a:p>
          <a:p>
            <a:r>
              <a:rPr lang="en-US" sz="2800" dirty="0" smtClean="0"/>
              <a:t>The 50th anniversary of the school is celebrated</a:t>
            </a:r>
          </a:p>
          <a:p>
            <a:r>
              <a:rPr lang="el-GR" sz="2900" b="1" dirty="0" smtClean="0">
                <a:solidFill>
                  <a:schemeClr val="tx2"/>
                </a:solidFill>
              </a:rPr>
              <a:t>2007</a:t>
            </a:r>
          </a:p>
          <a:p>
            <a:r>
              <a:rPr lang="en-US" sz="2800" dirty="0" smtClean="0"/>
              <a:t>Our school becomes a member of ASIS (Private School Sport Meetings).</a:t>
            </a:r>
          </a:p>
          <a:p>
            <a:r>
              <a:rPr lang="el-GR" sz="2900" b="1" dirty="0" smtClean="0">
                <a:solidFill>
                  <a:schemeClr val="tx2"/>
                </a:solidFill>
              </a:rPr>
              <a:t>2008</a:t>
            </a:r>
          </a:p>
          <a:p>
            <a:r>
              <a:rPr lang="en-US" sz="2800" dirty="0" smtClean="0"/>
              <a:t>Our school is implementing first Community program under Comenius </a:t>
            </a:r>
            <a:r>
              <a:rPr lang="el-GR" sz="2800" dirty="0" smtClean="0"/>
              <a:t> </a:t>
            </a:r>
          </a:p>
          <a:p>
            <a:r>
              <a:rPr lang="el-GR" sz="2900" b="1" dirty="0" smtClean="0">
                <a:solidFill>
                  <a:schemeClr val="tx2"/>
                </a:solidFill>
              </a:rPr>
              <a:t>2015</a:t>
            </a:r>
          </a:p>
          <a:p>
            <a:r>
              <a:rPr lang="en-US" sz="2800" dirty="0" smtClean="0"/>
              <a:t>The 60th anniversary of the school is celebrated with a festive event</a:t>
            </a:r>
          </a:p>
          <a:p>
            <a:r>
              <a:rPr lang="el-GR" sz="2900" b="1" dirty="0" smtClean="0">
                <a:solidFill>
                  <a:schemeClr val="tx2"/>
                </a:solidFill>
              </a:rPr>
              <a:t>2017</a:t>
            </a:r>
          </a:p>
          <a:p>
            <a:r>
              <a:rPr lang="en-US" sz="2800" dirty="0" smtClean="0"/>
              <a:t>A Model Kindergarten is inaugurated</a:t>
            </a:r>
          </a:p>
          <a:p>
            <a:r>
              <a:rPr lang="en-US" sz="2900" b="1" dirty="0" smtClean="0">
                <a:solidFill>
                  <a:schemeClr val="tx2"/>
                </a:solidFill>
              </a:rPr>
              <a:t>2019</a:t>
            </a:r>
          </a:p>
          <a:p>
            <a:r>
              <a:rPr lang="en-US" dirty="0" smtClean="0"/>
              <a:t>More than 25,000 students have graduated and excelled in all areas.</a:t>
            </a:r>
            <a:endParaRPr lang="el-GR" dirty="0" smtClean="0"/>
          </a:p>
        </p:txBody>
      </p:sp>
      <p:pic>
        <p:nvPicPr>
          <p:cNvPr id="3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school in traditional costumes in traditional dance competition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Dance</a:t>
            </a:r>
            <a:r>
              <a:rPr lang="el-GR" dirty="0" smtClean="0"/>
              <a:t> </a:t>
            </a:r>
            <a:r>
              <a:rPr lang="en-US" dirty="0" smtClean="0"/>
              <a:t>Competition</a:t>
            </a:r>
            <a:endParaRPr lang="el-GR" dirty="0"/>
          </a:p>
        </p:txBody>
      </p:sp>
      <p:pic>
        <p:nvPicPr>
          <p:cNvPr id="22530" name="Picture 2" descr="C:\Users\Server KK Infotech\Desktop\themistoklis\xor1-1024x768.jpg"/>
          <p:cNvPicPr>
            <a:picLocks noChangeAspect="1" noChangeArrowheads="1"/>
          </p:cNvPicPr>
          <p:nvPr/>
        </p:nvPicPr>
        <p:blipFill>
          <a:blip r:embed="rId2" cstate="print"/>
          <a:srcRect l="10156" t="22916" r="9375" b="7291"/>
          <a:stretch>
            <a:fillRect/>
          </a:stretch>
        </p:blipFill>
        <p:spPr bwMode="auto">
          <a:xfrm>
            <a:off x="357158" y="2786058"/>
            <a:ext cx="4392903" cy="2857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2531" name="Picture 3" descr="C:\Users\Server KK Infotech\Desktop\themistoklis\xor2-1024x768.jpg"/>
          <p:cNvPicPr>
            <a:picLocks noChangeAspect="1" noChangeArrowheads="1"/>
          </p:cNvPicPr>
          <p:nvPr/>
        </p:nvPicPr>
        <p:blipFill>
          <a:blip r:embed="rId3" cstate="print"/>
          <a:srcRect l="12766" t="21277" r="4255" b="8510"/>
          <a:stretch>
            <a:fillRect/>
          </a:stretch>
        </p:blipFill>
        <p:spPr bwMode="auto">
          <a:xfrm>
            <a:off x="4929190" y="2428868"/>
            <a:ext cx="3714776" cy="2357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2532" name="Picture 4" descr="C:\Users\Server KK Infotech\Desktop\themistoklis\xor4-895x430.jpg"/>
          <p:cNvPicPr>
            <a:picLocks noChangeAspect="1" noChangeArrowheads="1"/>
          </p:cNvPicPr>
          <p:nvPr/>
        </p:nvPicPr>
        <p:blipFill>
          <a:blip r:embed="rId4" cstate="print"/>
          <a:srcRect l="3727" r="4968" b="26310"/>
          <a:stretch>
            <a:fillRect/>
          </a:stretch>
        </p:blipFill>
        <p:spPr bwMode="auto">
          <a:xfrm>
            <a:off x="4929191" y="4929198"/>
            <a:ext cx="3756134" cy="14564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our School Life</a:t>
            </a:r>
            <a:endParaRPr lang="el-GR" dirty="0"/>
          </a:p>
        </p:txBody>
      </p:sp>
      <p:pic>
        <p:nvPicPr>
          <p:cNvPr id="4098" name="Picture 2" descr="C:\Users\Server KK Infotech\Desktop\themistoklis\11140772_952822661436613_785120331819471911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78" y="285728"/>
            <a:ext cx="2357430" cy="235743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670677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Watching</a:t>
            </a:r>
            <a:endParaRPr lang="el-GR" dirty="0" smtClean="0"/>
          </a:p>
        </p:txBody>
      </p:sp>
      <p:pic>
        <p:nvPicPr>
          <p:cNvPr id="4" name="Picture 2" descr="C:\Users\Server KK Infotech\Desktop\themistoklis\11140772_952822661436613_785120331819471911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78" y="285752"/>
            <a:ext cx="2357430" cy="235743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Preschool Education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l-GR" sz="3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Primary School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Secondary School 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High School </a:t>
            </a:r>
            <a:endParaRPr lang="el-GR" sz="32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School Grades</a:t>
            </a:r>
            <a:endParaRPr lang="el-GR" sz="4400" dirty="0"/>
          </a:p>
        </p:txBody>
      </p:sp>
      <p:pic>
        <p:nvPicPr>
          <p:cNvPr id="2051" name="Picture 3" descr="C:\Users\Server KK Infotech\Desktop\themistoklis\ιμαγ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3428992" cy="25717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pic>
        <p:nvPicPr>
          <p:cNvPr id="3075" name="Picture 3" descr="C:\Users\Server KK Infotech\Desktop\themistoklis\70537693_2652712551447607_359465234414855782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29066"/>
            <a:ext cx="3429024" cy="2357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Secondary &amp; High School consists of three classes 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First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Second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Third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Secondary &amp; High School</a:t>
            </a:r>
            <a:endParaRPr lang="el-GR" dirty="0"/>
          </a:p>
        </p:txBody>
      </p:sp>
      <p:pic>
        <p:nvPicPr>
          <p:cNvPr id="4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pic>
        <p:nvPicPr>
          <p:cNvPr id="5" name="Picture 2" descr="C:\Users\Server KK Infotech\Desktop\themistoklis\1531816791_tmp_header_se_oles_tis_selid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6396677" cy="2500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Courses for Secondary School</a:t>
            </a:r>
            <a:endParaRPr lang="el-GR" sz="3700" dirty="0" smtClean="0"/>
          </a:p>
        </p:txBody>
      </p:sp>
      <p:pic>
        <p:nvPicPr>
          <p:cNvPr id="3076" name="Picture 4" descr="C:\Users\Server KK Infotech\Desktop\themistoklis\COURSES SECONDARY SCHO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062762" cy="4894922"/>
          </a:xfrm>
          <a:prstGeom prst="rect">
            <a:avLst/>
          </a:prstGeom>
          <a:noFill/>
        </p:spPr>
      </p:pic>
      <p:pic>
        <p:nvPicPr>
          <p:cNvPr id="4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n-US" baseline="30000" dirty="0" err="1" smtClean="0"/>
              <a:t>st</a:t>
            </a:r>
            <a:r>
              <a:rPr lang="en-US" dirty="0" smtClean="0"/>
              <a:t> Class of High School “Course”</a:t>
            </a:r>
            <a:endParaRPr lang="el-GR" dirty="0"/>
          </a:p>
        </p:txBody>
      </p:sp>
      <p:pic>
        <p:nvPicPr>
          <p:cNvPr id="1026" name="Picture 2" descr="C:\Users\Server KK Infotech\Desktop\themistoklis\Νέος φάκελος\a lukei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393569" cy="3576650"/>
          </a:xfrm>
          <a:prstGeom prst="rect">
            <a:avLst/>
          </a:prstGeom>
          <a:noFill/>
        </p:spPr>
      </p:pic>
      <p:pic>
        <p:nvPicPr>
          <p:cNvPr id="5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Class of High School “Course”</a:t>
            </a:r>
            <a:endParaRPr lang="el-GR" dirty="0"/>
          </a:p>
        </p:txBody>
      </p:sp>
      <p:pic>
        <p:nvPicPr>
          <p:cNvPr id="2050" name="Picture 2" descr="C:\Users\Server KK Infotech\Desktop\themistoklis\Νέος φάκελος\b lukei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25542" cy="3929090"/>
          </a:xfrm>
          <a:prstGeom prst="rect">
            <a:avLst/>
          </a:prstGeom>
          <a:noFill/>
        </p:spPr>
      </p:pic>
      <p:pic>
        <p:nvPicPr>
          <p:cNvPr id="5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Class of High School “Course”</a:t>
            </a:r>
            <a:endParaRPr lang="el-GR" dirty="0"/>
          </a:p>
        </p:txBody>
      </p:sp>
      <p:pic>
        <p:nvPicPr>
          <p:cNvPr id="6146" name="Picture 2" descr="C:\Users\Server KK Infotech\Desktop\themistoklis\glukei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64165" cy="3571900"/>
          </a:xfrm>
          <a:prstGeom prst="rect">
            <a:avLst/>
          </a:prstGeom>
          <a:noFill/>
        </p:spPr>
      </p:pic>
      <p:pic>
        <p:nvPicPr>
          <p:cNvPr id="4" name="Picture 2" descr="C:\Users\Server KK Infotech\Desktop\logo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054" y="142852"/>
            <a:ext cx="1258102" cy="35719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ADD2-0EE6-4F93-B31F-8D2545A8AC4C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Info: www.themistoklis.gr</a:t>
            </a:r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888</TotalTime>
  <Words>745</Words>
  <Application>Microsoft Office PowerPoint</Application>
  <PresentationFormat>Προβολή στην οθόνη (4:3)</PresentationFormat>
  <Paragraphs>180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Συγκέντρωση</vt:lpstr>
      <vt:lpstr>THEMISTOΚLIS  EDUCATIONAL ΟRGANIZATION</vt:lpstr>
      <vt:lpstr>History of our School</vt:lpstr>
      <vt:lpstr>Διαφάνεια 3</vt:lpstr>
      <vt:lpstr>School Grades</vt:lpstr>
      <vt:lpstr>Secondary &amp; High School</vt:lpstr>
      <vt:lpstr>Courses for Secondary School</vt:lpstr>
      <vt:lpstr>1st Class of High School “Course”</vt:lpstr>
      <vt:lpstr>2nd Class of High School “Course”</vt:lpstr>
      <vt:lpstr>3rd Class of High School “Course”</vt:lpstr>
      <vt:lpstr>Activities  for Secondary &amp; High School</vt:lpstr>
      <vt:lpstr>Foreign Languages</vt:lpstr>
      <vt:lpstr>Diplomas</vt:lpstr>
      <vt:lpstr>Amun</vt:lpstr>
      <vt:lpstr>Visits </vt:lpstr>
      <vt:lpstr>Athletic</vt:lpstr>
      <vt:lpstr>Athlopolis </vt:lpstr>
      <vt:lpstr>ASIS  PRIVATE SCHOOLS SPORTS MEETINGS</vt:lpstr>
      <vt:lpstr>Summer Camp</vt:lpstr>
      <vt:lpstr>Artistic</vt:lpstr>
      <vt:lpstr>Our school provides</vt:lpstr>
      <vt:lpstr>Concerts</vt:lpstr>
      <vt:lpstr>Celebrations</vt:lpstr>
      <vt:lpstr>Competitions  for Secondary &amp; High School</vt:lpstr>
      <vt:lpstr>EUSO “European Science Olympiad”</vt:lpstr>
      <vt:lpstr>Mathematical Competition </vt:lpstr>
      <vt:lpstr>Spelling Competition </vt:lpstr>
      <vt:lpstr>Social Innovation Relay </vt:lpstr>
      <vt:lpstr>Panhellenic Chemistry Competition</vt:lpstr>
      <vt:lpstr>Written Competition</vt:lpstr>
      <vt:lpstr>Traditional Dance Competition</vt:lpstr>
      <vt:lpstr>This is our School Life</vt:lpstr>
      <vt:lpstr>Thank you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THEMISTOΚLIS  EDUCATIONAL ΟRGANIZATION</dc:title>
  <dc:creator>Server KK Infotech</dc:creator>
  <cp:lastModifiedBy>xaralabos</cp:lastModifiedBy>
  <cp:revision>76</cp:revision>
  <dcterms:created xsi:type="dcterms:W3CDTF">2020-02-01T15:28:02Z</dcterms:created>
  <dcterms:modified xsi:type="dcterms:W3CDTF">2020-02-03T14:58:23Z</dcterms:modified>
</cp:coreProperties>
</file>