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7" r:id="rId2"/>
    <p:sldId id="291" r:id="rId3"/>
    <p:sldId id="292" r:id="rId4"/>
    <p:sldId id="293" r:id="rId5"/>
    <p:sldId id="258" r:id="rId6"/>
    <p:sldId id="271" r:id="rId7"/>
    <p:sldId id="272" r:id="rId8"/>
    <p:sldId id="290" r:id="rId9"/>
    <p:sldId id="259" r:id="rId10"/>
    <p:sldId id="261" r:id="rId11"/>
    <p:sldId id="262" r:id="rId12"/>
    <p:sldId id="263" r:id="rId13"/>
    <p:sldId id="264" r:id="rId14"/>
    <p:sldId id="285" r:id="rId15"/>
    <p:sldId id="286" r:id="rId16"/>
    <p:sldId id="287" r:id="rId17"/>
    <p:sldId id="284" r:id="rId18"/>
    <p:sldId id="282" r:id="rId19"/>
    <p:sldId id="283" r:id="rId20"/>
    <p:sldId id="288" r:id="rId21"/>
    <p:sldId id="289" r:id="rId22"/>
    <p:sldId id="29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9"/>
    <p:penClr>
      <a:srgbClr val="FF0000"/>
    </p:penClr>
  </p:showPr>
  <p:clrMru>
    <a:srgbClr val="CC3300"/>
    <a:srgbClr val="663300"/>
    <a:srgbClr val="FF9966"/>
    <a:srgbClr val="000000"/>
    <a:srgbClr val="FF0000"/>
    <a:srgbClr val="FFFF00"/>
    <a:srgbClr val="0000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28" autoAdjust="0"/>
  </p:normalViewPr>
  <p:slideViewPr>
    <p:cSldViewPr>
      <p:cViewPr varScale="1">
        <p:scale>
          <a:sx n="70" d="100"/>
          <a:sy n="70" d="100"/>
        </p:scale>
        <p:origin x="-13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532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Se face clic pentru editare stil titlu Coordonator</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Faceţi clic pentru editarea stilului de subtitlu al coordonatorului</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FCD3F1F1-B9EF-4BF3-A2A1-7DE93D90D1E7}" type="slidenum">
              <a:rPr lang="en-US" altLang="ro-RO"/>
              <a:pPr>
                <a:defRPr/>
              </a:pPr>
              <a:t>‹#›</a:t>
            </a:fld>
            <a:endParaRPr lang="en-US" altLang="ro-RO"/>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34993-1C27-42C4-B197-5296FE6604BB}" type="slidenum">
              <a:rPr lang="en-US" altLang="ro-RO"/>
              <a:pPr>
                <a:defRPr/>
              </a:pPr>
              <a:t>‹#›</a:t>
            </a:fld>
            <a:endParaRPr lang="en-US" altLang="ro-RO"/>
          </a:p>
        </p:txBody>
      </p:sp>
    </p:spTree>
  </p:cSld>
  <p:clrMapOvr>
    <a:masterClrMapping/>
  </p:clrMapOvr>
  <p:transition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D73E4F-F033-4F7F-9AC4-C84C286815EA}" type="slidenum">
              <a:rPr lang="en-US" altLang="ro-RO"/>
              <a:pPr>
                <a:defRPr/>
              </a:pPr>
              <a:t>‹#›</a:t>
            </a:fld>
            <a:endParaRPr lang="en-US" altLang="ro-RO"/>
          </a:p>
        </p:txBody>
      </p:sp>
    </p:spTree>
  </p:cSld>
  <p:clrMapOvr>
    <a:masterClrMapping/>
  </p:clrMapOvr>
  <p:transition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lipArt Placeholder 3"/>
          <p:cNvSpPr>
            <a:spLocks noGrp="1"/>
          </p:cNvSpPr>
          <p:nvPr>
            <p:ph type="clipArt" sz="half" idx="2"/>
          </p:nvPr>
        </p:nvSpPr>
        <p:spPr>
          <a:xfrm>
            <a:off x="4648200" y="1905000"/>
            <a:ext cx="4038600" cy="4114800"/>
          </a:xfrm>
        </p:spPr>
        <p:txBody>
          <a:bodyPr/>
          <a:lstStyle/>
          <a:p>
            <a:pPr lvl="0"/>
            <a:endParaRPr lang="ro-RO"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7C461-3140-49FB-9218-7520597DF8D4}" type="slidenum">
              <a:rPr lang="en-US" altLang="ro-RO"/>
              <a:pPr>
                <a:defRPr/>
              </a:pPr>
              <a:t>‹#›</a:t>
            </a:fld>
            <a:endParaRPr lang="en-US" altLang="ro-RO"/>
          </a:p>
        </p:txBody>
      </p:sp>
    </p:spTree>
  </p:cSld>
  <p:clrMapOvr>
    <a:masterClrMapping/>
  </p:clrMapOvr>
  <p:transition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EBA9A9-3121-45E1-B311-A72C463262CA}" type="slidenum">
              <a:rPr lang="en-US" altLang="ro-RO"/>
              <a:pPr>
                <a:defRPr/>
              </a:pPr>
              <a:t>‹#›</a:t>
            </a:fld>
            <a:endParaRPr lang="en-US" altLang="ro-RO"/>
          </a:p>
        </p:txBody>
      </p:sp>
    </p:spTree>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9E7B8-E223-4948-9A1E-CC4BED5D766B}" type="slidenum">
              <a:rPr lang="en-US" altLang="ro-RO"/>
              <a:pPr>
                <a:defRPr/>
              </a:pPr>
              <a:t>‹#›</a:t>
            </a:fld>
            <a:endParaRPr lang="en-US" altLang="ro-RO"/>
          </a:p>
        </p:txBody>
      </p:sp>
    </p:spTree>
  </p:cSld>
  <p:clrMapOvr>
    <a:masterClrMapping/>
  </p:clrMapOvr>
  <p:transition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129EC-E5DB-4BDC-98B8-C08320F885A1}" type="slidenum">
              <a:rPr lang="en-US" altLang="ro-RO"/>
              <a:pPr>
                <a:defRPr/>
              </a:pPr>
              <a:t>‹#›</a:t>
            </a:fld>
            <a:endParaRPr lang="en-US" altLang="ro-RO"/>
          </a:p>
        </p:txBody>
      </p:sp>
    </p:spTree>
  </p:cSld>
  <p:clrMapOvr>
    <a:masterClrMapping/>
  </p:clrMapOvr>
  <p:transition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446952-BF9D-4245-9D58-D90138638248}" type="slidenum">
              <a:rPr lang="en-US" altLang="ro-RO"/>
              <a:pPr>
                <a:defRPr/>
              </a:pPr>
              <a:t>‹#›</a:t>
            </a:fld>
            <a:endParaRPr lang="en-US" altLang="ro-RO"/>
          </a:p>
        </p:txBody>
      </p:sp>
    </p:spTree>
  </p:cSld>
  <p:clrMapOvr>
    <a:masterClrMapping/>
  </p:clrMapOvr>
  <p:transition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67B52F-7714-49C5-A40B-6BDB361A1249}" type="slidenum">
              <a:rPr lang="en-US" altLang="ro-RO"/>
              <a:pPr>
                <a:defRPr/>
              </a:pPr>
              <a:t>‹#›</a:t>
            </a:fld>
            <a:endParaRPr lang="en-US" altLang="ro-RO"/>
          </a:p>
        </p:txBody>
      </p:sp>
    </p:spTree>
  </p:cSld>
  <p:clrMapOvr>
    <a:masterClrMapping/>
  </p:clrMapOvr>
  <p:transition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E5F37A-D1EB-498B-87A2-C47047B01485}" type="slidenum">
              <a:rPr lang="en-US" altLang="ro-RO"/>
              <a:pPr>
                <a:defRPr/>
              </a:pPr>
              <a:t>‹#›</a:t>
            </a:fld>
            <a:endParaRPr lang="en-US" altLang="ro-RO"/>
          </a:p>
        </p:txBody>
      </p:sp>
    </p:spTree>
  </p:cSld>
  <p:clrMapOvr>
    <a:masterClrMapping/>
  </p:clrMapOvr>
  <p:transition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C88E3C-4C77-4AB7-B776-9F3CB34F5B95}" type="slidenum">
              <a:rPr lang="en-US" altLang="ro-RO"/>
              <a:pPr>
                <a:defRPr/>
              </a:pPr>
              <a:t>‹#›</a:t>
            </a:fld>
            <a:endParaRPr lang="en-US" altLang="ro-RO"/>
          </a:p>
        </p:txBody>
      </p:sp>
    </p:spTree>
  </p:cSld>
  <p:clrMapOvr>
    <a:masterClrMapping/>
  </p:clrMapOvr>
  <p:transition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91D04-668B-41F8-B0D6-E9FB61ECC885}" type="slidenum">
              <a:rPr lang="en-US" altLang="ro-RO"/>
              <a:pPr>
                <a:defRPr/>
              </a:pPr>
              <a:t>‹#›</a:t>
            </a:fld>
            <a:endParaRPr lang="en-US" altLang="ro-RO"/>
          </a:p>
        </p:txBody>
      </p:sp>
    </p:spTree>
  </p:cSld>
  <p:clrMapOvr>
    <a:masterClrMapping/>
  </p:clrMapOvr>
  <p:transition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77B780-3FCB-4FD8-B3AF-A1C6B5C42872}" type="slidenum">
              <a:rPr lang="en-US" altLang="ro-RO"/>
              <a:pPr>
                <a:defRPr/>
              </a:pPr>
              <a:t>‹#›</a:t>
            </a:fld>
            <a:endParaRPr lang="en-US" altLang="ro-RO"/>
          </a:p>
        </p:txBody>
      </p:sp>
    </p:spTree>
  </p:cSld>
  <p:clrMapOvr>
    <a:masterClrMapping/>
  </p:clrMapOvr>
  <p:transition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smtClean="0"/>
              <a:t>Se face clic pentru editare stil titlu Coordonator</a:t>
            </a:r>
          </a:p>
        </p:txBody>
      </p:sp>
      <p:sp>
        <p:nvSpPr>
          <p:cNvPr id="5222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smtClean="0"/>
              <a:t>Se face clic pentru editarea stilurilor textului Coordonatorului</a:t>
            </a:r>
          </a:p>
          <a:p>
            <a:pPr lvl="1"/>
            <a:r>
              <a:rPr lang="en-US" smtClean="0"/>
              <a:t>Nivelul secund</a:t>
            </a:r>
          </a:p>
          <a:p>
            <a:pPr lvl="2"/>
            <a:r>
              <a:rPr lang="en-US" smtClean="0"/>
              <a:t>Al treilea nivel</a:t>
            </a:r>
          </a:p>
          <a:p>
            <a:pPr lvl="3"/>
            <a:r>
              <a:rPr lang="en-US" smtClean="0"/>
              <a:t>Al patrulea nivel</a:t>
            </a:r>
          </a:p>
          <a:p>
            <a:pPr lvl="4"/>
            <a:r>
              <a:rPr lang="en-US" smtClean="0"/>
              <a:t>Al cincilea nivel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333B007F-F26B-4531-8F02-7F57061B2311}" type="slidenum">
              <a:rPr lang="en-US" altLang="ro-RO"/>
              <a:pPr>
                <a:defRPr/>
              </a:pPr>
              <a:t>‹#›</a:t>
            </a:fld>
            <a:endParaRPr lang="en-US" altLang="ro-RO"/>
          </a:p>
        </p:txBody>
      </p:sp>
    </p:spTree>
  </p:cSld>
  <p:clrMap bg1="dk2" tx1="lt1" bg2="dk1" tx2="lt2" accent1="accent1" accent2="accent2" accent3="accent3" accent4="accent4" accent5="accent5" accent6="accent6" hlink="hlink" folHlink="folHlink"/>
  <p:sldLayoutIdLst>
    <p:sldLayoutId id="2147483834"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ransition advClick="0" advTm="2000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Southern_Carpathians" TargetMode="External"/><Relationship Id="rId3" Type="http://schemas.openxmlformats.org/officeDocument/2006/relationships/hyperlink" Target="https://en.wikipedia.org/wiki/Romania" TargetMode="External"/><Relationship Id="rId7" Type="http://schemas.openxmlformats.org/officeDocument/2006/relationships/hyperlink" Target="https://en.wikipedia.org/wiki/Olt_River" TargetMode="External"/><Relationship Id="rId2" Type="http://schemas.openxmlformats.org/officeDocument/2006/relationships/hyperlink" Target="https://en.wikipedia.org/wiki/V%C3%A2lcea_County" TargetMode="External"/><Relationship Id="rId1" Type="http://schemas.openxmlformats.org/officeDocument/2006/relationships/slideLayout" Target="../slideLayouts/slideLayout12.xml"/><Relationship Id="rId6" Type="http://schemas.openxmlformats.org/officeDocument/2006/relationships/hyperlink" Target="https://en.wikipedia.org/wiki/Transylvania" TargetMode="External"/><Relationship Id="rId5" Type="http://schemas.openxmlformats.org/officeDocument/2006/relationships/hyperlink" Target="https://en.wikipedia.org/wiki/Oltenia" TargetMode="External"/><Relationship Id="rId10" Type="http://schemas.openxmlformats.org/officeDocument/2006/relationships/image" Target="../media/image6.jpeg"/><Relationship Id="rId4" Type="http://schemas.openxmlformats.org/officeDocument/2006/relationships/hyperlink" Target="https://en.wikipedia.org/wiki/Historical_regions_of_Romania" TargetMode="Externa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liceulcalimanesti@yahoo.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850" y="404813"/>
            <a:ext cx="8064500" cy="2376487"/>
          </a:xfrm>
        </p:spPr>
        <p:txBody>
          <a:bodyPr/>
          <a:lstStyle/>
          <a:p>
            <a:pPr algn="ctr" eaLnBrk="1" hangingPunct="1">
              <a:defRPr/>
            </a:pPr>
            <a:r>
              <a:rPr lang="ro-RO" sz="4000" b="1" dirty="0" smtClean="0">
                <a:solidFill>
                  <a:srgbClr val="FFFF00"/>
                </a:solidFill>
              </a:rPr>
              <a:t>  </a:t>
            </a:r>
            <a:br>
              <a:rPr lang="ro-RO" sz="4000" b="1" dirty="0" smtClean="0">
                <a:solidFill>
                  <a:srgbClr val="FFFF00"/>
                </a:solidFill>
              </a:rPr>
            </a:br>
            <a:r>
              <a:rPr lang="ro-RO" sz="4000" b="1" dirty="0" smtClean="0">
                <a:solidFill>
                  <a:srgbClr val="FFFF00"/>
                </a:solidFill>
              </a:rPr>
              <a:t/>
            </a:r>
            <a:br>
              <a:rPr lang="ro-RO" sz="4000" b="1" dirty="0" smtClean="0">
                <a:solidFill>
                  <a:srgbClr val="FFFF00"/>
                </a:solidFill>
              </a:rPr>
            </a:br>
            <a:r>
              <a:rPr lang="ro-RO" b="1" dirty="0" smtClean="0">
                <a:solidFill>
                  <a:srgbClr val="FFFF00"/>
                </a:solidFill>
              </a:rPr>
              <a:t>TE</a:t>
            </a:r>
            <a:r>
              <a:rPr lang="en-US" b="1" dirty="0" smtClean="0">
                <a:solidFill>
                  <a:srgbClr val="FFFF00"/>
                </a:solidFill>
              </a:rPr>
              <a:t>C</a:t>
            </a:r>
            <a:r>
              <a:rPr lang="ro-RO" b="1" dirty="0" smtClean="0">
                <a:solidFill>
                  <a:srgbClr val="FFFF00"/>
                </a:solidFill>
              </a:rPr>
              <a:t>HNOLOGICAL HIGHSCHOOL OF TOURISM CĂLIMĂNEȘTI</a:t>
            </a:r>
            <a:br>
              <a:rPr lang="ro-RO" b="1" dirty="0" smtClean="0">
                <a:solidFill>
                  <a:srgbClr val="FFFF00"/>
                </a:solidFill>
              </a:rPr>
            </a:br>
            <a:r>
              <a:rPr lang="ro-RO" b="1" dirty="0" smtClean="0">
                <a:solidFill>
                  <a:srgbClr val="FFFF00"/>
                </a:solidFill>
              </a:rPr>
              <a:t>VÂLCEA</a:t>
            </a:r>
            <a:r>
              <a:rPr lang="en-US" b="1" dirty="0" smtClean="0">
                <a:solidFill>
                  <a:srgbClr val="FFFF00"/>
                </a:solidFill>
              </a:rPr>
              <a:t>,</a:t>
            </a:r>
            <a:r>
              <a:rPr lang="ro-RO" b="1" dirty="0" smtClean="0">
                <a:solidFill>
                  <a:srgbClr val="FFFF00"/>
                </a:solidFill>
              </a:rPr>
              <a:t>ROMÂNIA</a:t>
            </a:r>
            <a:endParaRPr lang="en-US" b="1" dirty="0" smtClean="0">
              <a:solidFill>
                <a:srgbClr val="FFFF00"/>
              </a:solidFill>
            </a:endParaRPr>
          </a:p>
        </p:txBody>
      </p:sp>
      <p:sp>
        <p:nvSpPr>
          <p:cNvPr id="3075" name="Rectangle 3"/>
          <p:cNvSpPr>
            <a:spLocks noGrp="1" noChangeArrowheads="1"/>
          </p:cNvSpPr>
          <p:nvPr>
            <p:ph type="body" idx="1"/>
          </p:nvPr>
        </p:nvSpPr>
        <p:spPr>
          <a:xfrm>
            <a:off x="323850" y="3789363"/>
            <a:ext cx="8362950" cy="3671887"/>
          </a:xfrm>
        </p:spPr>
        <p:txBody>
          <a:bodyPr/>
          <a:lstStyle/>
          <a:p>
            <a:pPr eaLnBrk="1" hangingPunct="1">
              <a:buFontTx/>
              <a:buNone/>
              <a:defRPr/>
            </a:pPr>
            <a:r>
              <a:rPr lang="ro-RO" dirty="0" smtClean="0">
                <a:solidFill>
                  <a:srgbClr val="000042"/>
                </a:solidFill>
              </a:rPr>
              <a:t> </a:t>
            </a:r>
            <a:r>
              <a:rPr lang="en-US" dirty="0" smtClean="0">
                <a:solidFill>
                  <a:srgbClr val="000042"/>
                </a:solidFill>
              </a:rPr>
              <a:t>     </a:t>
            </a:r>
          </a:p>
          <a:p>
            <a:pPr eaLnBrk="1" hangingPunct="1">
              <a:buFontTx/>
              <a:buNone/>
              <a:defRPr/>
            </a:pPr>
            <a:r>
              <a:rPr lang="en-US" dirty="0" smtClean="0">
                <a:solidFill>
                  <a:srgbClr val="000042"/>
                </a:solidFill>
              </a:rPr>
              <a:t>     </a:t>
            </a:r>
          </a:p>
        </p:txBody>
      </p:sp>
    </p:spTree>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92100"/>
            <a:ext cx="8229600" cy="1708150"/>
          </a:xfrm>
        </p:spPr>
        <p:txBody>
          <a:bodyPr/>
          <a:lstStyle/>
          <a:p>
            <a:pPr algn="just" eaLnBrk="1" hangingPunct="1">
              <a:defRPr/>
            </a:pPr>
            <a:r>
              <a:rPr lang="ro-RO" sz="2800" b="1" dirty="0" smtClean="0"/>
              <a:t>	</a:t>
            </a:r>
            <a:br>
              <a:rPr lang="ro-RO" sz="2800" b="1" dirty="0" smtClean="0"/>
            </a:br>
            <a:r>
              <a:rPr lang="ro-RO" sz="2800" b="1" dirty="0"/>
              <a:t>	</a:t>
            </a:r>
            <a:r>
              <a:rPr lang="en-US" sz="3200" b="1" dirty="0" smtClean="0"/>
              <a:t>Over the years our school was rewarded for quality in education with</a:t>
            </a:r>
            <a:r>
              <a:rPr lang="ro-RO" sz="3200" b="1" dirty="0" smtClean="0"/>
              <a:t>:</a:t>
            </a:r>
            <a:endParaRPr lang="en-US" sz="3200" b="1" dirty="0" smtClean="0"/>
          </a:p>
        </p:txBody>
      </p:sp>
      <p:sp>
        <p:nvSpPr>
          <p:cNvPr id="63491" name="Rectangle 3"/>
          <p:cNvSpPr>
            <a:spLocks noGrp="1" noChangeArrowheads="1"/>
          </p:cNvSpPr>
          <p:nvPr>
            <p:ph type="body" idx="1"/>
          </p:nvPr>
        </p:nvSpPr>
        <p:spPr>
          <a:xfrm>
            <a:off x="457200" y="2636838"/>
            <a:ext cx="8229600" cy="2736850"/>
          </a:xfrm>
        </p:spPr>
        <p:txBody>
          <a:bodyPr/>
          <a:lstStyle/>
          <a:p>
            <a:pPr eaLnBrk="1" hangingPunct="1">
              <a:lnSpc>
                <a:spcPct val="90000"/>
              </a:lnSpc>
              <a:defRPr/>
            </a:pPr>
            <a:r>
              <a:rPr lang="en-US" dirty="0" smtClean="0"/>
              <a:t> </a:t>
            </a:r>
            <a:r>
              <a:rPr lang="ro-RO" b="1" dirty="0" smtClean="0"/>
              <a:t>Goldon Trophy in London</a:t>
            </a:r>
            <a:r>
              <a:rPr lang="en-US" dirty="0" smtClean="0"/>
              <a:t> </a:t>
            </a:r>
            <a:endParaRPr lang="ro-RO" dirty="0"/>
          </a:p>
          <a:p>
            <a:pPr eaLnBrk="1" hangingPunct="1">
              <a:lnSpc>
                <a:spcPct val="90000"/>
              </a:lnSpc>
              <a:defRPr/>
            </a:pPr>
            <a:r>
              <a:rPr lang="en-US" dirty="0" smtClean="0"/>
              <a:t> </a:t>
            </a:r>
            <a:r>
              <a:rPr lang="ro-RO" b="1" dirty="0" smtClean="0"/>
              <a:t>Platinum Trophy in</a:t>
            </a:r>
            <a:r>
              <a:rPr lang="en-US" b="1" dirty="0" smtClean="0"/>
              <a:t> New York </a:t>
            </a:r>
          </a:p>
          <a:p>
            <a:pPr eaLnBrk="1" hangingPunct="1">
              <a:lnSpc>
                <a:spcPct val="90000"/>
              </a:lnSpc>
              <a:defRPr/>
            </a:pPr>
            <a:r>
              <a:rPr lang="ro-RO" b="1" dirty="0" smtClean="0"/>
              <a:t> Diamond Trophy in</a:t>
            </a:r>
            <a:r>
              <a:rPr lang="en-US" b="1" dirty="0" smtClean="0"/>
              <a:t> Frankfurt </a:t>
            </a:r>
          </a:p>
          <a:p>
            <a:pPr eaLnBrk="1" hangingPunct="1">
              <a:lnSpc>
                <a:spcPct val="90000"/>
              </a:lnSpc>
              <a:defRPr/>
            </a:pPr>
            <a:r>
              <a:rPr lang="en-US" b="1" dirty="0" smtClean="0"/>
              <a:t> </a:t>
            </a:r>
            <a:r>
              <a:rPr lang="ro-RO" b="1" dirty="0" smtClean="0"/>
              <a:t>Diamond Trophy in </a:t>
            </a:r>
            <a:r>
              <a:rPr lang="en-US" b="1" dirty="0" smtClean="0"/>
              <a:t>Geneva </a:t>
            </a:r>
          </a:p>
        </p:txBody>
      </p:sp>
    </p:spTree>
  </p:cSld>
  <p:clrMapOvr>
    <a:masterClrMapping/>
  </p:clrMapOvr>
  <p:transition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sz="half" idx="1"/>
          </p:nvPr>
        </p:nvSpPr>
        <p:spPr>
          <a:xfrm>
            <a:off x="457200" y="333375"/>
            <a:ext cx="4038600" cy="5686425"/>
          </a:xfrm>
        </p:spPr>
        <p:txBody>
          <a:bodyPr/>
          <a:lstStyle/>
          <a:p>
            <a:pPr eaLnBrk="1" hangingPunct="1">
              <a:defRPr/>
            </a:pPr>
            <a:r>
              <a:rPr lang="ro-RO" sz="3600" b="1" dirty="0" smtClean="0"/>
              <a:t>Golden Trophy</a:t>
            </a:r>
          </a:p>
          <a:p>
            <a:pPr eaLnBrk="1" hangingPunct="1">
              <a:buFontTx/>
              <a:buNone/>
              <a:defRPr/>
            </a:pPr>
            <a:r>
              <a:rPr lang="ro-RO" b="1" dirty="0" smtClean="0"/>
              <a:t>		</a:t>
            </a:r>
            <a:endParaRPr lang="en-US" b="1" dirty="0" smtClean="0"/>
          </a:p>
        </p:txBody>
      </p:sp>
      <p:sp>
        <p:nvSpPr>
          <p:cNvPr id="64518" name="Rectangle 6"/>
          <p:cNvSpPr>
            <a:spLocks noGrp="1" noChangeArrowheads="1"/>
          </p:cNvSpPr>
          <p:nvPr>
            <p:ph sz="half" idx="2"/>
          </p:nvPr>
        </p:nvSpPr>
        <p:spPr>
          <a:xfrm>
            <a:off x="4648200" y="476250"/>
            <a:ext cx="4038600" cy="5543550"/>
          </a:xfrm>
        </p:spPr>
        <p:txBody>
          <a:bodyPr/>
          <a:lstStyle/>
          <a:p>
            <a:pPr eaLnBrk="1" hangingPunct="1">
              <a:defRPr/>
            </a:pPr>
            <a:r>
              <a:rPr lang="ro-RO" sz="3200" b="1" dirty="0" smtClean="0"/>
              <a:t>Platinum Trophy</a:t>
            </a:r>
            <a:endParaRPr lang="en-US" sz="3200" b="1" dirty="0" smtClean="0"/>
          </a:p>
          <a:p>
            <a:pPr eaLnBrk="1" hangingPunct="1">
              <a:buFontTx/>
              <a:buNone/>
              <a:defRPr/>
            </a:pPr>
            <a:r>
              <a:rPr lang="en-US" b="1" dirty="0" smtClean="0"/>
              <a:t>      </a:t>
            </a:r>
            <a:r>
              <a:rPr lang="ro-RO" b="1" dirty="0" smtClean="0"/>
              <a:t> </a:t>
            </a:r>
            <a:endParaRPr lang="en-US" b="1" dirty="0" smtClean="0"/>
          </a:p>
        </p:txBody>
      </p:sp>
      <p:pic>
        <p:nvPicPr>
          <p:cNvPr id="13316" name="Picture 10" descr="Picture 086"/>
          <p:cNvPicPr>
            <a:picLocks noGrp="1" noChangeAspect="1" noChangeArrowheads="1"/>
          </p:cNvPicPr>
          <p:nvPr>
            <p:ph type="title"/>
          </p:nvPr>
        </p:nvPicPr>
        <p:blipFill>
          <a:blip r:embed="rId2"/>
          <a:srcRect/>
          <a:stretch>
            <a:fillRect/>
          </a:stretch>
        </p:blipFill>
        <p:spPr>
          <a:xfrm>
            <a:off x="827088" y="1506538"/>
            <a:ext cx="3313112" cy="4443412"/>
          </a:xfrm>
          <a:noFill/>
        </p:spPr>
      </p:pic>
      <p:pic>
        <p:nvPicPr>
          <p:cNvPr id="44049" name="Picture 17" descr="Picture 088"/>
          <p:cNvPicPr>
            <a:picLocks noChangeAspect="1" noChangeArrowheads="1"/>
          </p:cNvPicPr>
          <p:nvPr/>
        </p:nvPicPr>
        <p:blipFill>
          <a:blip r:embed="rId3" cstate="email">
            <a:extLst>
              <a:ext uri="{28A0092B-C50C-407E-A947-70E740481C1C}"/>
            </a:extLst>
          </a:blip>
          <a:srcRect/>
          <a:stretch>
            <a:fillRect/>
          </a:stretch>
        </p:blipFill>
        <p:spPr bwMode="auto">
          <a:xfrm>
            <a:off x="5004048" y="1506797"/>
            <a:ext cx="3301752" cy="4443154"/>
          </a:xfrm>
          <a:prstGeom prst="rect">
            <a:avLst/>
          </a:prstGeom>
          <a:ln>
            <a:noFill/>
          </a:ln>
          <a:effectLst>
            <a:softEdge rad="112500"/>
          </a:effectLst>
          <a:extLst>
            <a:ext uri="{909E8E84-426E-40DD-AFC4-6F175D3DCCD1}"/>
            <a:ext uri="{91240B29-F687-4F45-9708-019B960494DF}"/>
          </a:extLst>
        </p:spPr>
      </p:pic>
    </p:spTree>
  </p:cSld>
  <p:clrMapOvr>
    <a:masterClrMapping/>
  </p:clrMapOvr>
  <p:transition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sz="half" idx="1"/>
          </p:nvPr>
        </p:nvSpPr>
        <p:spPr>
          <a:xfrm>
            <a:off x="457200" y="260350"/>
            <a:ext cx="4038600" cy="5759450"/>
          </a:xfrm>
        </p:spPr>
        <p:txBody>
          <a:bodyPr/>
          <a:lstStyle/>
          <a:p>
            <a:pPr eaLnBrk="1" hangingPunct="1">
              <a:defRPr/>
            </a:pPr>
            <a:r>
              <a:rPr lang="ro-RO" sz="3200" b="1" dirty="0" smtClean="0"/>
              <a:t>Diamond Trophy</a:t>
            </a:r>
            <a:endParaRPr lang="en-US" sz="3200" b="1" dirty="0" smtClean="0"/>
          </a:p>
        </p:txBody>
      </p:sp>
      <p:sp>
        <p:nvSpPr>
          <p:cNvPr id="66566" name="Rectangle 6"/>
          <p:cNvSpPr>
            <a:spLocks noGrp="1" noChangeArrowheads="1"/>
          </p:cNvSpPr>
          <p:nvPr>
            <p:ph sz="half" idx="2"/>
          </p:nvPr>
        </p:nvSpPr>
        <p:spPr>
          <a:xfrm>
            <a:off x="4648200" y="333375"/>
            <a:ext cx="4038600" cy="5686425"/>
          </a:xfrm>
        </p:spPr>
        <p:txBody>
          <a:bodyPr/>
          <a:lstStyle/>
          <a:p>
            <a:pPr eaLnBrk="1" hangingPunct="1">
              <a:defRPr/>
            </a:pPr>
            <a:r>
              <a:rPr lang="ro-RO" sz="3200" b="1" dirty="0" smtClean="0"/>
              <a:t>Diamond Trophy</a:t>
            </a:r>
            <a:endParaRPr lang="en-US" sz="3200" b="1" dirty="0" smtClean="0"/>
          </a:p>
        </p:txBody>
      </p:sp>
      <p:pic>
        <p:nvPicPr>
          <p:cNvPr id="44050" name="Picture 18" descr="Picture 087"/>
          <p:cNvPicPr>
            <a:picLocks noChangeAspect="1" noChangeArrowheads="1"/>
          </p:cNvPicPr>
          <p:nvPr/>
        </p:nvPicPr>
        <p:blipFill>
          <a:blip r:embed="rId2" cstate="email">
            <a:extLst>
              <a:ext uri="{28A0092B-C50C-407E-A947-70E740481C1C}"/>
            </a:extLst>
          </a:blip>
          <a:srcRect/>
          <a:stretch>
            <a:fillRect/>
          </a:stretch>
        </p:blipFill>
        <p:spPr bwMode="auto">
          <a:xfrm>
            <a:off x="900113" y="1628775"/>
            <a:ext cx="3167062" cy="4248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pic>
        <p:nvPicPr>
          <p:cNvPr id="66568" name="Picture 5" descr="award"/>
          <p:cNvPicPr>
            <a:picLocks noChangeAspect="1" noChangeArrowheads="1"/>
          </p:cNvPicPr>
          <p:nvPr/>
        </p:nvPicPr>
        <p:blipFill>
          <a:blip r:embed="rId3">
            <a:extLst>
              <a:ext uri="{28A0092B-C50C-407E-A947-70E740481C1C}"/>
            </a:extLst>
          </a:blip>
          <a:srcRect/>
          <a:stretch>
            <a:fillRect/>
          </a:stretch>
        </p:blipFill>
        <p:spPr bwMode="auto">
          <a:xfrm>
            <a:off x="5292725" y="1557338"/>
            <a:ext cx="3167063" cy="4319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Tree>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92100"/>
            <a:ext cx="8229600" cy="976313"/>
          </a:xfrm>
        </p:spPr>
        <p:txBody>
          <a:bodyPr/>
          <a:lstStyle/>
          <a:p>
            <a:pPr eaLnBrk="1" hangingPunct="1">
              <a:defRPr/>
            </a:pPr>
            <a:r>
              <a:rPr lang="ro-RO" b="1" dirty="0"/>
              <a:t>School </a:t>
            </a:r>
            <a:r>
              <a:rPr lang="ro-RO" b="1" dirty="0" smtClean="0"/>
              <a:t>activities:</a:t>
            </a:r>
            <a:endParaRPr lang="en-US" b="1" dirty="0"/>
          </a:p>
        </p:txBody>
      </p:sp>
      <p:pic>
        <p:nvPicPr>
          <p:cNvPr id="2" name="Picture 1"/>
          <p:cNvPicPr>
            <a:picLocks noChangeAspect="1"/>
          </p:cNvPicPr>
          <p:nvPr/>
        </p:nvPicPr>
        <p:blipFill>
          <a:blip r:embed="rId2" cstate="email">
            <a:extLst>
              <a:ext uri="{28A0092B-C50C-407E-A947-70E740481C1C}"/>
            </a:extLst>
          </a:blip>
          <a:stretch>
            <a:fillRect/>
          </a:stretch>
        </p:blipFill>
        <p:spPr>
          <a:xfrm>
            <a:off x="346094" y="1553766"/>
            <a:ext cx="3273828" cy="4365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email">
            <a:extLst>
              <a:ext uri="{28A0092B-C50C-407E-A947-70E740481C1C}"/>
            </a:extLst>
          </a:blip>
          <a:stretch>
            <a:fillRect/>
          </a:stretch>
        </p:blipFill>
        <p:spPr>
          <a:xfrm>
            <a:off x="4572000" y="618220"/>
            <a:ext cx="4157464" cy="3118098"/>
          </a:xfrm>
          <a:prstGeom prst="ellipse">
            <a:avLst/>
          </a:prstGeom>
          <a:ln>
            <a:noFill/>
          </a:ln>
          <a:effectLst>
            <a:softEdge rad="112500"/>
          </a:effectLst>
        </p:spPr>
      </p:pic>
      <p:pic>
        <p:nvPicPr>
          <p:cNvPr id="4" name="Picture 3"/>
          <p:cNvPicPr>
            <a:picLocks noChangeAspect="1"/>
          </p:cNvPicPr>
          <p:nvPr/>
        </p:nvPicPr>
        <p:blipFill>
          <a:blip r:embed="rId4" cstate="email">
            <a:extLst>
              <a:ext uri="{28A0092B-C50C-407E-A947-70E740481C1C}"/>
            </a:extLst>
          </a:blip>
          <a:stretch>
            <a:fillRect/>
          </a:stretch>
        </p:blipFill>
        <p:spPr>
          <a:xfrm>
            <a:off x="3923928" y="3284984"/>
            <a:ext cx="4464496" cy="33483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extLst>
          </a:blip>
          <a:stretch>
            <a:fillRect/>
          </a:stretch>
        </p:blipFill>
        <p:spPr>
          <a:xfrm>
            <a:off x="179512" y="0"/>
            <a:ext cx="4528277" cy="3396208"/>
          </a:xfrm>
          <a:prstGeom prst="ellipse">
            <a:avLst/>
          </a:prstGeom>
          <a:effectLst>
            <a:softEdge rad="112500"/>
          </a:effectLst>
        </p:spPr>
      </p:pic>
      <p:pic>
        <p:nvPicPr>
          <p:cNvPr id="5" name="Picture 4"/>
          <p:cNvPicPr>
            <a:picLocks noChangeAspect="1"/>
          </p:cNvPicPr>
          <p:nvPr/>
        </p:nvPicPr>
        <p:blipFill>
          <a:blip r:embed="rId3" cstate="email">
            <a:extLst>
              <a:ext uri="{28A0092B-C50C-407E-A947-70E740481C1C}"/>
            </a:extLst>
          </a:blip>
          <a:stretch>
            <a:fillRect/>
          </a:stretch>
        </p:blipFill>
        <p:spPr>
          <a:xfrm>
            <a:off x="3851920" y="2718906"/>
            <a:ext cx="5028051" cy="3771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email">
            <a:extLst>
              <a:ext uri="{28A0092B-C50C-407E-A947-70E740481C1C}"/>
            </a:extLst>
          </a:blip>
          <a:stretch>
            <a:fillRect/>
          </a:stretch>
        </p:blipFill>
        <p:spPr>
          <a:xfrm>
            <a:off x="-324544" y="3212976"/>
            <a:ext cx="4369291" cy="3276968"/>
          </a:xfrm>
          <a:prstGeom prst="rect">
            <a:avLst/>
          </a:prstGeom>
          <a:effectLst>
            <a:softEdge rad="635000"/>
          </a:effectLst>
        </p:spPr>
      </p:pic>
      <p:sp>
        <p:nvSpPr>
          <p:cNvPr id="16389" name="TextBox 6"/>
          <p:cNvSpPr txBox="1">
            <a:spLocks noChangeArrowheads="1"/>
          </p:cNvSpPr>
          <p:nvPr/>
        </p:nvSpPr>
        <p:spPr bwMode="auto">
          <a:xfrm>
            <a:off x="5000625" y="785813"/>
            <a:ext cx="4273550" cy="1384300"/>
          </a:xfrm>
          <a:prstGeom prst="rect">
            <a:avLst/>
          </a:prstGeom>
          <a:noFill/>
          <a:ln w="9525">
            <a:noFill/>
            <a:miter lim="800000"/>
            <a:headEnd/>
            <a:tailEnd/>
          </a:ln>
        </p:spPr>
        <p:txBody>
          <a:bodyPr>
            <a:spAutoFit/>
          </a:bodyPr>
          <a:lstStyle/>
          <a:p>
            <a:r>
              <a:rPr lang="en-US" sz="2800"/>
              <a:t>Be the best and you will succeed !</a:t>
            </a:r>
          </a:p>
          <a:p>
            <a:r>
              <a:rPr lang="en-US" sz="2800"/>
              <a:t>Quality is our main aim.</a:t>
            </a:r>
            <a:endParaRPr lang="ro-RO" sz="2800"/>
          </a:p>
        </p:txBody>
      </p:sp>
    </p:spTree>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extLst>
          </a:blip>
          <a:srcRect/>
          <a:stretch/>
        </p:blipFill>
        <p:spPr>
          <a:xfrm>
            <a:off x="3203848" y="14486"/>
            <a:ext cx="5796136" cy="4347102"/>
          </a:xfrm>
          <a:prstGeom prst="ellipse">
            <a:avLst/>
          </a:prstGeom>
          <a:ln>
            <a:noFill/>
          </a:ln>
          <a:effectLst>
            <a:softEdge rad="112500"/>
          </a:effectLst>
        </p:spPr>
      </p:pic>
      <p:pic>
        <p:nvPicPr>
          <p:cNvPr id="5" name="Picture 4"/>
          <p:cNvPicPr>
            <a:picLocks noChangeAspect="1"/>
          </p:cNvPicPr>
          <p:nvPr/>
        </p:nvPicPr>
        <p:blipFill>
          <a:blip r:embed="rId3" cstate="email">
            <a:extLst>
              <a:ext uri="{28A0092B-C50C-407E-A947-70E740481C1C}"/>
            </a:extLst>
          </a:blip>
          <a:stretch>
            <a:fillRect/>
          </a:stretch>
        </p:blipFill>
        <p:spPr>
          <a:xfrm>
            <a:off x="251520" y="3645024"/>
            <a:ext cx="3923928" cy="2942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2" name="TextBox 6"/>
          <p:cNvSpPr txBox="1">
            <a:spLocks noChangeArrowheads="1"/>
          </p:cNvSpPr>
          <p:nvPr/>
        </p:nvSpPr>
        <p:spPr bwMode="auto">
          <a:xfrm>
            <a:off x="571500" y="428625"/>
            <a:ext cx="3714750" cy="954088"/>
          </a:xfrm>
          <a:prstGeom prst="rect">
            <a:avLst/>
          </a:prstGeom>
          <a:noFill/>
          <a:ln w="9525">
            <a:noFill/>
            <a:miter lim="800000"/>
            <a:headEnd/>
            <a:tailEnd/>
          </a:ln>
        </p:spPr>
        <p:txBody>
          <a:bodyPr>
            <a:spAutoFit/>
          </a:bodyPr>
          <a:lstStyle/>
          <a:p>
            <a:r>
              <a:rPr lang="en-US" sz="2800"/>
              <a:t>School offer exhibition and our students </a:t>
            </a:r>
            <a:endParaRPr lang="ro-RO" sz="2800"/>
          </a:p>
        </p:txBody>
      </p:sp>
      <p:sp>
        <p:nvSpPr>
          <p:cNvPr id="17413" name="TextBox 7"/>
          <p:cNvSpPr txBox="1">
            <a:spLocks noChangeArrowheads="1"/>
          </p:cNvSpPr>
          <p:nvPr/>
        </p:nvSpPr>
        <p:spPr bwMode="auto">
          <a:xfrm>
            <a:off x="4714875" y="4786313"/>
            <a:ext cx="3141663" cy="523875"/>
          </a:xfrm>
          <a:prstGeom prst="rect">
            <a:avLst/>
          </a:prstGeom>
          <a:noFill/>
          <a:ln w="9525">
            <a:noFill/>
            <a:miter lim="800000"/>
            <a:headEnd/>
            <a:tailEnd/>
          </a:ln>
        </p:spPr>
        <p:txBody>
          <a:bodyPr wrap="none">
            <a:spAutoFit/>
          </a:bodyPr>
          <a:lstStyle/>
          <a:p>
            <a:r>
              <a:rPr lang="en-US" sz="2800"/>
              <a:t>Learning by doing </a:t>
            </a:r>
            <a:endParaRPr lang="ro-RO" sz="2800"/>
          </a:p>
        </p:txBody>
      </p:sp>
    </p:spTree>
  </p:cSld>
  <p:clrMapOvr>
    <a:masterClrMapping/>
  </p:clrMapOvr>
  <p:transition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extLst>
          </a:blip>
          <a:stretch>
            <a:fillRect/>
          </a:stretch>
        </p:blipFill>
        <p:spPr>
          <a:xfrm>
            <a:off x="251520" y="2420888"/>
            <a:ext cx="5597624" cy="4198218"/>
          </a:xfrm>
          <a:prstGeom prst="ellipse">
            <a:avLst/>
          </a:prstGeom>
          <a:ln>
            <a:noFill/>
          </a:ln>
          <a:effectLst>
            <a:softEdge rad="112500"/>
          </a:effectLst>
        </p:spPr>
      </p:pic>
      <p:pic>
        <p:nvPicPr>
          <p:cNvPr id="4" name="Picture 3"/>
          <p:cNvPicPr>
            <a:picLocks noChangeAspect="1"/>
          </p:cNvPicPr>
          <p:nvPr/>
        </p:nvPicPr>
        <p:blipFill>
          <a:blip r:embed="rId3" cstate="email">
            <a:extLst>
              <a:ext uri="{28A0092B-C50C-407E-A947-70E740481C1C}"/>
            </a:extLst>
          </a:blip>
          <a:stretch>
            <a:fillRect/>
          </a:stretch>
        </p:blipFill>
        <p:spPr>
          <a:xfrm>
            <a:off x="3851920" y="332656"/>
            <a:ext cx="5021560" cy="3766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436" name="TextBox 5"/>
          <p:cNvSpPr txBox="1">
            <a:spLocks noChangeArrowheads="1"/>
          </p:cNvSpPr>
          <p:nvPr/>
        </p:nvSpPr>
        <p:spPr bwMode="auto">
          <a:xfrm>
            <a:off x="500063" y="285750"/>
            <a:ext cx="3214687" cy="2246313"/>
          </a:xfrm>
          <a:prstGeom prst="rect">
            <a:avLst/>
          </a:prstGeom>
          <a:noFill/>
          <a:ln w="9525">
            <a:noFill/>
            <a:miter lim="800000"/>
            <a:headEnd/>
            <a:tailEnd/>
          </a:ln>
        </p:spPr>
        <p:txBody>
          <a:bodyPr>
            <a:spAutoFit/>
          </a:bodyPr>
          <a:lstStyle/>
          <a:p>
            <a:r>
              <a:rPr lang="en-US" sz="2800"/>
              <a:t>Extra activities –holidays,</a:t>
            </a:r>
          </a:p>
          <a:p>
            <a:r>
              <a:rPr lang="en-US" sz="2800"/>
              <a:t> music, </a:t>
            </a:r>
          </a:p>
          <a:p>
            <a:r>
              <a:rPr lang="en-US" sz="2800"/>
              <a:t>Art craft ,dance,</a:t>
            </a:r>
          </a:p>
          <a:p>
            <a:r>
              <a:rPr lang="en-US" sz="2800"/>
              <a:t>public speaking </a:t>
            </a:r>
            <a:endParaRPr lang="ro-RO" sz="2800"/>
          </a:p>
        </p:txBody>
      </p:sp>
      <p:sp>
        <p:nvSpPr>
          <p:cNvPr id="18437" name="TextBox 6"/>
          <p:cNvSpPr txBox="1">
            <a:spLocks noChangeArrowheads="1"/>
          </p:cNvSpPr>
          <p:nvPr/>
        </p:nvSpPr>
        <p:spPr bwMode="auto">
          <a:xfrm>
            <a:off x="6000750" y="4429125"/>
            <a:ext cx="3309938" cy="923925"/>
          </a:xfrm>
          <a:prstGeom prst="rect">
            <a:avLst/>
          </a:prstGeom>
          <a:noFill/>
          <a:ln w="9525">
            <a:noFill/>
            <a:miter lim="800000"/>
            <a:headEnd/>
            <a:tailEnd/>
          </a:ln>
        </p:spPr>
        <p:txBody>
          <a:bodyPr>
            <a:spAutoFit/>
          </a:bodyPr>
          <a:lstStyle/>
          <a:p>
            <a:r>
              <a:rPr lang="en-US"/>
              <a:t>Proud of our culture, </a:t>
            </a:r>
          </a:p>
          <a:p>
            <a:r>
              <a:rPr lang="en-US"/>
              <a:t>tradition, proudly wearing</a:t>
            </a:r>
          </a:p>
          <a:p>
            <a:r>
              <a:rPr lang="en-US"/>
              <a:t>Our national clothes.</a:t>
            </a:r>
            <a:endParaRPr lang="ro-RO"/>
          </a:p>
        </p:txBody>
      </p:sp>
    </p:spTree>
  </p:cSld>
  <p:clrMapOvr>
    <a:masterClrMapping/>
  </p:clrMapOvr>
  <p:transition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poze activitate calimanesti\IMG_6768.JPG"/>
          <p:cNvPicPr>
            <a:picLocks noChangeAspect="1" noChangeArrowheads="1"/>
          </p:cNvPicPr>
          <p:nvPr/>
        </p:nvPicPr>
        <p:blipFill>
          <a:blip r:embed="rId2" cstate="email">
            <a:extLst>
              <a:ext uri="{28A0092B-C50C-407E-A947-70E740481C1C}"/>
            </a:extLst>
          </a:blip>
          <a:srcRect/>
          <a:stretch>
            <a:fillRect/>
          </a:stretch>
        </p:blipFill>
        <p:spPr bwMode="auto">
          <a:xfrm>
            <a:off x="381001" y="188640"/>
            <a:ext cx="5919191"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Picture 2"/>
          <p:cNvPicPr>
            <a:picLocks noChangeAspect="1" noChangeArrowheads="1"/>
          </p:cNvPicPr>
          <p:nvPr/>
        </p:nvPicPr>
        <p:blipFill>
          <a:blip r:embed="rId3" cstate="email">
            <a:extLst>
              <a:ext uri="{28A0092B-C50C-407E-A947-70E740481C1C}"/>
            </a:extLst>
          </a:blip>
          <a:srcRect/>
          <a:stretch>
            <a:fillRect/>
          </a:stretch>
        </p:blipFill>
        <p:spPr bwMode="auto">
          <a:xfrm>
            <a:off x="3563888" y="2996952"/>
            <a:ext cx="5028635"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Tree>
  </p:cSld>
  <p:clrMapOvr>
    <a:masterClrMapping/>
  </p:clrMapOvr>
  <p:transition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Grati\Desktop\DIANA\poze decembrie\dada\IMG_20161216_120157.jpg"/>
          <p:cNvPicPr>
            <a:picLocks noChangeAspect="1" noChangeArrowheads="1"/>
          </p:cNvPicPr>
          <p:nvPr/>
        </p:nvPicPr>
        <p:blipFill>
          <a:blip r:embed="rId2" cstate="email">
            <a:extLst>
              <a:ext uri="{28A0092B-C50C-407E-A947-70E740481C1C}"/>
            </a:extLst>
          </a:blip>
          <a:srcRect/>
          <a:stretch>
            <a:fillRect/>
          </a:stretch>
        </p:blipFill>
        <p:spPr bwMode="auto">
          <a:xfrm>
            <a:off x="179388" y="188913"/>
            <a:ext cx="2849562" cy="4748212"/>
          </a:xfrm>
          <a:prstGeom prst="rect">
            <a:avLst/>
          </a:prstGeom>
          <a:ln>
            <a:noFill/>
          </a:ln>
          <a:effectLst>
            <a:softEdge rad="112500"/>
          </a:effectLst>
          <a:extLst>
            <a:ext uri="{909E8E84-426E-40DD-AFC4-6F175D3DCCD1}"/>
            <a:ext uri="{91240B29-F687-4F45-9708-019B960494DF}"/>
          </a:extLst>
        </p:spPr>
      </p:pic>
      <p:pic>
        <p:nvPicPr>
          <p:cNvPr id="18435" name="Picture 3" descr="C:\Users\Grati\Desktop\DIANA\poze decembrie\dada\IMG_20161216_120716.jpg"/>
          <p:cNvPicPr>
            <a:picLocks noChangeAspect="1" noChangeArrowheads="1"/>
          </p:cNvPicPr>
          <p:nvPr/>
        </p:nvPicPr>
        <p:blipFill>
          <a:blip r:embed="rId3" cstate="email">
            <a:extLst>
              <a:ext uri="{28A0092B-C50C-407E-A947-70E740481C1C}"/>
            </a:extLst>
          </a:blip>
          <a:srcRect/>
          <a:stretch>
            <a:fillRect/>
          </a:stretch>
        </p:blipFill>
        <p:spPr bwMode="auto">
          <a:xfrm>
            <a:off x="3214678" y="1643050"/>
            <a:ext cx="2776538" cy="4629150"/>
          </a:xfrm>
          <a:prstGeom prst="rect">
            <a:avLst/>
          </a:prstGeom>
          <a:ln>
            <a:noFill/>
          </a:ln>
          <a:effectLst>
            <a:softEdge rad="112500"/>
          </a:effectLst>
          <a:extLst>
            <a:ext uri="{909E8E84-426E-40DD-AFC4-6F175D3DCCD1}"/>
            <a:ext uri="{91240B29-F687-4F45-9708-019B960494DF}"/>
          </a:extLst>
        </p:spPr>
      </p:pic>
      <p:pic>
        <p:nvPicPr>
          <p:cNvPr id="18436" name="Picture 4" descr="C:\Users\Grati\Desktop\DIANA\poze decembrie\IMG_6777.JPG"/>
          <p:cNvPicPr>
            <a:picLocks noChangeAspect="1" noChangeArrowheads="1"/>
          </p:cNvPicPr>
          <p:nvPr/>
        </p:nvPicPr>
        <p:blipFill>
          <a:blip r:embed="rId4" cstate="email">
            <a:extLst>
              <a:ext uri="{28A0092B-C50C-407E-A947-70E740481C1C}"/>
            </a:extLst>
          </a:blip>
          <a:srcRect/>
          <a:stretch>
            <a:fillRect/>
          </a:stretch>
        </p:blipFill>
        <p:spPr bwMode="auto">
          <a:xfrm>
            <a:off x="6218238" y="1844824"/>
            <a:ext cx="2655888" cy="4437062"/>
          </a:xfrm>
          <a:prstGeom prst="rect">
            <a:avLst/>
          </a:prstGeom>
          <a:ln>
            <a:noFill/>
          </a:ln>
          <a:effectLst>
            <a:softEdge rad="112500"/>
          </a:effectLst>
          <a:extLst>
            <a:ext uri="{909E8E84-426E-40DD-AFC4-6F175D3DCCD1}"/>
            <a:ext uri="{91240B29-F687-4F45-9708-019B960494DF}"/>
          </a:extLst>
        </p:spPr>
      </p:pic>
      <p:sp>
        <p:nvSpPr>
          <p:cNvPr id="20485" name="TextBox 4"/>
          <p:cNvSpPr txBox="1">
            <a:spLocks noChangeArrowheads="1"/>
          </p:cNvSpPr>
          <p:nvPr/>
        </p:nvSpPr>
        <p:spPr bwMode="auto">
          <a:xfrm>
            <a:off x="3429000" y="285750"/>
            <a:ext cx="5370513" cy="1384300"/>
          </a:xfrm>
          <a:prstGeom prst="rect">
            <a:avLst/>
          </a:prstGeom>
          <a:noFill/>
          <a:ln w="9525">
            <a:noFill/>
            <a:miter lim="800000"/>
            <a:headEnd/>
            <a:tailEnd/>
          </a:ln>
        </p:spPr>
        <p:txBody>
          <a:bodyPr>
            <a:spAutoFit/>
          </a:bodyPr>
          <a:lstStyle/>
          <a:p>
            <a:r>
              <a:rPr lang="en-US" sz="2800"/>
              <a:t>Students and their work products – Special events </a:t>
            </a:r>
          </a:p>
          <a:p>
            <a:r>
              <a:rPr lang="en-US" sz="2800"/>
              <a:t>( cooking, decorating rooms ) </a:t>
            </a:r>
            <a:endParaRPr lang="ro-RO" sz="2800"/>
          </a:p>
        </p:txBody>
      </p:sp>
    </p:spTree>
  </p:cSld>
  <p:clrMapOvr>
    <a:masterClrMapping/>
  </p:clrMapOvr>
  <p:transition advClick="0"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grafia postată de Matei Mihaela."/>
          <p:cNvPicPr>
            <a:picLocks noChangeAspect="1" noChangeArrowheads="1"/>
          </p:cNvPicPr>
          <p:nvPr/>
        </p:nvPicPr>
        <p:blipFill>
          <a:blip r:embed="rId2" cstate="email">
            <a:extLst>
              <a:ext uri="{28A0092B-C50C-407E-A947-70E740481C1C}"/>
            </a:extLst>
          </a:blip>
          <a:srcRect/>
          <a:stretch>
            <a:fillRect/>
          </a:stretch>
        </p:blipFill>
        <p:spPr bwMode="auto">
          <a:xfrm>
            <a:off x="0" y="3498863"/>
            <a:ext cx="4572000" cy="3227973"/>
          </a:xfrm>
          <a:prstGeom prst="ellipse">
            <a:avLst/>
          </a:prstGeom>
          <a:ln>
            <a:noFill/>
          </a:ln>
          <a:effectLst>
            <a:softEdge rad="112500"/>
          </a:effectLst>
          <a:extLst>
            <a:ext uri="{909E8E84-426E-40DD-AFC4-6F175D3DCCD1}"/>
          </a:extLst>
        </p:spPr>
      </p:pic>
      <p:pic>
        <p:nvPicPr>
          <p:cNvPr id="3" name="Picture 4" descr="Fotografia postată de Matei Mihaela."/>
          <p:cNvPicPr>
            <a:picLocks noChangeAspect="1" noChangeArrowheads="1"/>
          </p:cNvPicPr>
          <p:nvPr/>
        </p:nvPicPr>
        <p:blipFill>
          <a:blip r:embed="rId3" cstate="email">
            <a:extLst>
              <a:ext uri="{28A0092B-C50C-407E-A947-70E740481C1C}"/>
            </a:extLst>
          </a:blip>
          <a:srcRect/>
          <a:stretch>
            <a:fillRect/>
          </a:stretch>
        </p:blipFill>
        <p:spPr bwMode="auto">
          <a:xfrm>
            <a:off x="4572000" y="3390620"/>
            <a:ext cx="4343400" cy="3227974"/>
          </a:xfrm>
          <a:prstGeom prst="ellipse">
            <a:avLst/>
          </a:prstGeom>
          <a:ln>
            <a:noFill/>
          </a:ln>
          <a:effectLst>
            <a:softEdge rad="112500"/>
          </a:effectLst>
          <a:extLst>
            <a:ext uri="{909E8E84-426E-40DD-AFC4-6F175D3DCCD1}"/>
          </a:extLst>
        </p:spPr>
      </p:pic>
      <p:pic>
        <p:nvPicPr>
          <p:cNvPr id="4" name="Picture 2"/>
          <p:cNvPicPr>
            <a:picLocks noChangeAspect="1" noChangeArrowheads="1"/>
          </p:cNvPicPr>
          <p:nvPr/>
        </p:nvPicPr>
        <p:blipFill>
          <a:blip r:embed="rId4" cstate="email">
            <a:extLst>
              <a:ext uri="{28A0092B-C50C-407E-A947-70E740481C1C}"/>
            </a:extLst>
          </a:blip>
          <a:srcRect/>
          <a:stretch>
            <a:fillRect/>
          </a:stretch>
        </p:blipFill>
        <p:spPr bwMode="auto">
          <a:xfrm>
            <a:off x="2587823" y="386078"/>
            <a:ext cx="416808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
        <p:nvSpPr>
          <p:cNvPr id="21509" name="TextBox 4"/>
          <p:cNvSpPr txBox="1">
            <a:spLocks noChangeArrowheads="1"/>
          </p:cNvSpPr>
          <p:nvPr/>
        </p:nvSpPr>
        <p:spPr bwMode="auto">
          <a:xfrm>
            <a:off x="214313" y="1571625"/>
            <a:ext cx="2357437" cy="2246313"/>
          </a:xfrm>
          <a:prstGeom prst="rect">
            <a:avLst/>
          </a:prstGeom>
          <a:noFill/>
          <a:ln w="9525">
            <a:noFill/>
            <a:miter lim="800000"/>
            <a:headEnd/>
            <a:tailEnd/>
          </a:ln>
        </p:spPr>
        <p:txBody>
          <a:bodyPr>
            <a:spAutoFit/>
          </a:bodyPr>
          <a:lstStyle/>
          <a:p>
            <a:r>
              <a:rPr lang="en-US" sz="2800"/>
              <a:t>Gastronomic </a:t>
            </a:r>
          </a:p>
          <a:p>
            <a:r>
              <a:rPr lang="en-US" sz="2800"/>
              <a:t>Laboratory- teachers and students  at work </a:t>
            </a:r>
            <a:endParaRPr lang="ro-RO" sz="2800"/>
          </a:p>
        </p:txBody>
      </p:sp>
    </p:spTree>
  </p:cSld>
  <p:clrMapOvr>
    <a:masterClrMapping/>
  </p:clrMapOvr>
  <p:transition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ro-RO" dirty="0"/>
          </a:p>
        </p:txBody>
      </p:sp>
      <p:sp>
        <p:nvSpPr>
          <p:cNvPr id="3" name="Content Placeholder 2"/>
          <p:cNvSpPr>
            <a:spLocks noGrp="1"/>
          </p:cNvSpPr>
          <p:nvPr>
            <p:ph idx="1"/>
          </p:nvPr>
        </p:nvSpPr>
        <p:spPr/>
        <p:txBody>
          <a:bodyPr/>
          <a:lstStyle/>
          <a:p>
            <a:pPr>
              <a:defRPr/>
            </a:pPr>
            <a:endParaRPr lang="ro-RO" dirty="0"/>
          </a:p>
        </p:txBody>
      </p:sp>
      <p:pic>
        <p:nvPicPr>
          <p:cNvPr id="4100" name="Picture 2" descr="C:\Users\Ionut\Desktop\LOCATION.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extLst>
          </a:blip>
          <a:stretch>
            <a:fillRect/>
          </a:stretch>
        </p:blipFill>
        <p:spPr>
          <a:xfrm>
            <a:off x="3267789" y="1628800"/>
            <a:ext cx="2831232" cy="3774975"/>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extLst>
          </a:blip>
          <a:stretch>
            <a:fillRect/>
          </a:stretch>
        </p:blipFill>
        <p:spPr>
          <a:xfrm>
            <a:off x="69931" y="191061"/>
            <a:ext cx="3184538" cy="4246051"/>
          </a:xfrm>
          <a:prstGeom prst="rect">
            <a:avLst/>
          </a:prstGeom>
          <a:ln>
            <a:noFill/>
          </a:ln>
          <a:effectLst>
            <a:softEdge rad="112500"/>
          </a:effectLst>
        </p:spPr>
      </p:pic>
      <p:pic>
        <p:nvPicPr>
          <p:cNvPr id="5" name="Picture 4"/>
          <p:cNvPicPr>
            <a:picLocks noChangeAspect="1"/>
          </p:cNvPicPr>
          <p:nvPr/>
        </p:nvPicPr>
        <p:blipFill>
          <a:blip r:embed="rId4" cstate="email">
            <a:extLst>
              <a:ext uri="{28A0092B-C50C-407E-A947-70E740481C1C}"/>
            </a:extLst>
          </a:blip>
          <a:stretch>
            <a:fillRect/>
          </a:stretch>
        </p:blipFill>
        <p:spPr>
          <a:xfrm>
            <a:off x="6112341" y="2636912"/>
            <a:ext cx="2843808" cy="4028544"/>
          </a:xfrm>
          <a:prstGeom prst="rect">
            <a:avLst/>
          </a:prstGeom>
          <a:ln>
            <a:noFill/>
          </a:ln>
          <a:effectLst>
            <a:softEdge rad="112500"/>
          </a:effectLst>
        </p:spPr>
      </p:pic>
      <p:sp>
        <p:nvSpPr>
          <p:cNvPr id="22533" name="TextBox 5"/>
          <p:cNvSpPr txBox="1">
            <a:spLocks noChangeArrowheads="1"/>
          </p:cNvSpPr>
          <p:nvPr/>
        </p:nvSpPr>
        <p:spPr bwMode="auto">
          <a:xfrm>
            <a:off x="5357813" y="642938"/>
            <a:ext cx="3384550" cy="523875"/>
          </a:xfrm>
          <a:prstGeom prst="rect">
            <a:avLst/>
          </a:prstGeom>
          <a:noFill/>
          <a:ln w="9525">
            <a:noFill/>
            <a:miter lim="800000"/>
            <a:headEnd/>
            <a:tailEnd/>
          </a:ln>
        </p:spPr>
        <p:txBody>
          <a:bodyPr wrap="none">
            <a:spAutoFit/>
          </a:bodyPr>
          <a:lstStyle/>
          <a:p>
            <a:r>
              <a:rPr lang="en-US" sz="2800"/>
              <a:t>Art craft workshops </a:t>
            </a:r>
            <a:endParaRPr lang="ro-RO" sz="2800"/>
          </a:p>
        </p:txBody>
      </p:sp>
      <p:sp>
        <p:nvSpPr>
          <p:cNvPr id="22534" name="TextBox 6"/>
          <p:cNvSpPr txBox="1">
            <a:spLocks noChangeArrowheads="1"/>
          </p:cNvSpPr>
          <p:nvPr/>
        </p:nvSpPr>
        <p:spPr bwMode="auto">
          <a:xfrm>
            <a:off x="714375" y="5214938"/>
            <a:ext cx="4219575" cy="954087"/>
          </a:xfrm>
          <a:prstGeom prst="rect">
            <a:avLst/>
          </a:prstGeom>
          <a:noFill/>
          <a:ln w="9525">
            <a:noFill/>
            <a:miter lim="800000"/>
            <a:headEnd/>
            <a:tailEnd/>
          </a:ln>
        </p:spPr>
        <p:txBody>
          <a:bodyPr wrap="none">
            <a:spAutoFit/>
          </a:bodyPr>
          <a:lstStyle/>
          <a:p>
            <a:r>
              <a:rPr lang="en-US" sz="2800"/>
              <a:t>Creativity, imagination,</a:t>
            </a:r>
          </a:p>
          <a:p>
            <a:r>
              <a:rPr lang="en-US" sz="2800"/>
              <a:t>Cooperation , team work </a:t>
            </a:r>
            <a:endParaRPr lang="ro-RO" sz="2800"/>
          </a:p>
        </p:txBody>
      </p:sp>
    </p:spTree>
  </p:cSld>
  <p:clrMapOvr>
    <a:masterClrMapping/>
  </p:clrMapOvr>
  <p:transition advClick="0"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extLst>
          </a:blip>
          <a:stretch>
            <a:fillRect/>
          </a:stretch>
        </p:blipFill>
        <p:spPr>
          <a:xfrm>
            <a:off x="5703590" y="260648"/>
            <a:ext cx="3186354" cy="4248472"/>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extLst>
          </a:blip>
          <a:stretch>
            <a:fillRect/>
          </a:stretch>
        </p:blipFill>
        <p:spPr>
          <a:xfrm>
            <a:off x="12948" y="2275427"/>
            <a:ext cx="5567164" cy="4175373"/>
          </a:xfrm>
          <a:prstGeom prst="rect">
            <a:avLst/>
          </a:prstGeom>
          <a:ln>
            <a:noFill/>
          </a:ln>
          <a:effectLst>
            <a:softEdge rad="112500"/>
          </a:effectLst>
        </p:spPr>
      </p:pic>
      <p:sp>
        <p:nvSpPr>
          <p:cNvPr id="23556" name="TextBox 3"/>
          <p:cNvSpPr txBox="1">
            <a:spLocks noChangeArrowheads="1"/>
          </p:cNvSpPr>
          <p:nvPr/>
        </p:nvSpPr>
        <p:spPr bwMode="auto">
          <a:xfrm>
            <a:off x="714375" y="357188"/>
            <a:ext cx="3330575" cy="954087"/>
          </a:xfrm>
          <a:prstGeom prst="rect">
            <a:avLst/>
          </a:prstGeom>
          <a:noFill/>
          <a:ln w="9525">
            <a:noFill/>
            <a:miter lim="800000"/>
            <a:headEnd/>
            <a:tailEnd/>
          </a:ln>
        </p:spPr>
        <p:txBody>
          <a:bodyPr wrap="none">
            <a:spAutoFit/>
          </a:bodyPr>
          <a:lstStyle/>
          <a:p>
            <a:r>
              <a:rPr lang="en-US" sz="2800"/>
              <a:t>Valentines Day and </a:t>
            </a:r>
          </a:p>
          <a:p>
            <a:r>
              <a:rPr lang="en-US" sz="2800"/>
              <a:t>Poetry workshop  </a:t>
            </a:r>
            <a:endParaRPr lang="ro-RO" sz="2800"/>
          </a:p>
        </p:txBody>
      </p:sp>
      <p:sp>
        <p:nvSpPr>
          <p:cNvPr id="23557" name="TextBox 4"/>
          <p:cNvSpPr txBox="1">
            <a:spLocks noChangeArrowheads="1"/>
          </p:cNvSpPr>
          <p:nvPr/>
        </p:nvSpPr>
        <p:spPr bwMode="auto">
          <a:xfrm>
            <a:off x="5857875" y="5357813"/>
            <a:ext cx="3727450" cy="523875"/>
          </a:xfrm>
          <a:prstGeom prst="rect">
            <a:avLst/>
          </a:prstGeom>
          <a:noFill/>
          <a:ln w="9525">
            <a:noFill/>
            <a:miter lim="800000"/>
            <a:headEnd/>
            <a:tailEnd/>
          </a:ln>
        </p:spPr>
        <p:txBody>
          <a:bodyPr>
            <a:spAutoFit/>
          </a:bodyPr>
          <a:lstStyle/>
          <a:p>
            <a:r>
              <a:rPr lang="en-US" sz="2800"/>
              <a:t>Teenagers and love </a:t>
            </a:r>
            <a:endParaRPr lang="ro-RO" sz="2800"/>
          </a:p>
        </p:txBody>
      </p:sp>
    </p:spTree>
  </p:cSld>
  <p:clrMapOvr>
    <a:masterClrMapping/>
  </p:clrMapOvr>
  <p:transition advClick="0"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14" y="1071546"/>
            <a:ext cx="7500957" cy="2862322"/>
          </a:xfrm>
          <a:prstGeom prst="rect">
            <a:avLst/>
          </a:prstGeom>
          <a:noFill/>
        </p:spPr>
        <p:txBody>
          <a:bodyPr wrap="square" rtlCol="0">
            <a:spAutoFit/>
          </a:bodyPr>
          <a:lstStyle/>
          <a:p>
            <a:r>
              <a:rPr lang="en-US" sz="4800" dirty="0" smtClean="0">
                <a:solidFill>
                  <a:srgbClr val="FF0000"/>
                </a:solidFill>
              </a:rPr>
              <a:t>WELCOME  TO OUR  </a:t>
            </a:r>
          </a:p>
          <a:p>
            <a:endParaRPr lang="en-US" sz="4800" dirty="0" smtClean="0">
              <a:solidFill>
                <a:srgbClr val="FF0000"/>
              </a:solidFill>
            </a:endParaRPr>
          </a:p>
          <a:p>
            <a:r>
              <a:rPr lang="en-US" sz="4800" dirty="0" smtClean="0">
                <a:solidFill>
                  <a:srgbClr val="FF0000"/>
                </a:solidFill>
              </a:rPr>
              <a:t>COUNTRY!</a:t>
            </a:r>
            <a:endParaRPr lang="en-US" dirty="0" smtClean="0"/>
          </a:p>
          <a:p>
            <a:endParaRPr lang="en-US" dirty="0" smtClean="0"/>
          </a:p>
          <a:p>
            <a:r>
              <a:rPr lang="en-US" dirty="0" smtClean="0"/>
              <a:t> </a:t>
            </a:r>
            <a:endParaRPr lang="ro-RO" dirty="0"/>
          </a:p>
        </p:txBody>
      </p:sp>
    </p:spTree>
  </p:cSld>
  <p:clrMapOvr>
    <a:masterClrMapping/>
  </p:clrMapOvr>
  <p:transition advClick="0" advTm="2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ro-RO" dirty="0"/>
          </a:p>
        </p:txBody>
      </p:sp>
      <p:sp>
        <p:nvSpPr>
          <p:cNvPr id="3" name="Content Placeholder 2"/>
          <p:cNvSpPr>
            <a:spLocks noGrp="1"/>
          </p:cNvSpPr>
          <p:nvPr>
            <p:ph idx="1"/>
          </p:nvPr>
        </p:nvSpPr>
        <p:spPr/>
        <p:txBody>
          <a:bodyPr/>
          <a:lstStyle/>
          <a:p>
            <a:pPr>
              <a:defRPr/>
            </a:pPr>
            <a:endParaRPr lang="ro-RO"/>
          </a:p>
        </p:txBody>
      </p:sp>
      <p:pic>
        <p:nvPicPr>
          <p:cNvPr id="5124" name="Picture 2" descr="C:\Users\Ionut\Desktop\FLAG.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ro-RO" dirty="0"/>
          </a:p>
        </p:txBody>
      </p:sp>
      <p:sp>
        <p:nvSpPr>
          <p:cNvPr id="3" name="Content Placeholder 2"/>
          <p:cNvSpPr>
            <a:spLocks noGrp="1"/>
          </p:cNvSpPr>
          <p:nvPr>
            <p:ph idx="1"/>
          </p:nvPr>
        </p:nvSpPr>
        <p:spPr/>
        <p:txBody>
          <a:bodyPr/>
          <a:lstStyle/>
          <a:p>
            <a:pPr>
              <a:defRPr/>
            </a:pPr>
            <a:endParaRPr lang="ro-RO"/>
          </a:p>
        </p:txBody>
      </p:sp>
      <p:pic>
        <p:nvPicPr>
          <p:cNvPr id="6148" name="Picture 2" descr="C:\Users\Ionut\Desktop\LANGUAG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115888"/>
            <a:ext cx="8640763" cy="3097212"/>
          </a:xfrm>
        </p:spPr>
        <p:txBody>
          <a:bodyPr/>
          <a:lstStyle/>
          <a:p>
            <a:pPr algn="just" eaLnBrk="1" hangingPunct="1">
              <a:defRPr/>
            </a:pPr>
            <a:r>
              <a:rPr lang="en-US" sz="2400" b="1" dirty="0" err="1" smtClean="0">
                <a:effectLst/>
              </a:rPr>
              <a:t>Călimănești</a:t>
            </a:r>
            <a:r>
              <a:rPr lang="en-US" sz="2400" dirty="0" smtClean="0">
                <a:effectLst/>
              </a:rPr>
              <a:t>, often known as </a:t>
            </a:r>
            <a:r>
              <a:rPr lang="en-US" sz="2400" b="1" dirty="0" err="1" smtClean="0">
                <a:effectLst/>
              </a:rPr>
              <a:t>Călimănești-Căciulata</a:t>
            </a:r>
            <a:r>
              <a:rPr lang="en-US" sz="2400" dirty="0" smtClean="0">
                <a:effectLst/>
              </a:rPr>
              <a:t>, is a town in </a:t>
            </a:r>
            <a:r>
              <a:rPr lang="en-US" sz="2400" dirty="0" err="1" smtClean="0">
                <a:effectLst/>
                <a:hlinkClick r:id="rId2" tooltip="Vâlcea County"/>
              </a:rPr>
              <a:t>Vâlcea</a:t>
            </a:r>
            <a:r>
              <a:rPr lang="en-US" sz="2400" dirty="0" smtClean="0">
                <a:effectLst/>
                <a:hlinkClick r:id="rId2" tooltip="Vâlcea County"/>
              </a:rPr>
              <a:t> County</a:t>
            </a:r>
            <a:r>
              <a:rPr lang="en-US" sz="2400" dirty="0" smtClean="0">
                <a:effectLst/>
              </a:rPr>
              <a:t>, southern </a:t>
            </a:r>
            <a:r>
              <a:rPr lang="en-US" sz="2400" dirty="0" smtClean="0">
                <a:effectLst/>
                <a:hlinkClick r:id="rId3" tooltip="Romania"/>
              </a:rPr>
              <a:t>Romania</a:t>
            </a:r>
            <a:r>
              <a:rPr lang="en-US" sz="2400" dirty="0" smtClean="0">
                <a:effectLst/>
              </a:rPr>
              <a:t>. It is situated in the </a:t>
            </a:r>
            <a:r>
              <a:rPr lang="en-US" sz="2400" dirty="0" smtClean="0">
                <a:effectLst/>
                <a:hlinkClick r:id="rId4" tooltip="Historical regions of Romania"/>
              </a:rPr>
              <a:t>historical region</a:t>
            </a:r>
            <a:r>
              <a:rPr lang="en-US" sz="2400" dirty="0" smtClean="0">
                <a:effectLst/>
              </a:rPr>
              <a:t> of </a:t>
            </a:r>
            <a:r>
              <a:rPr lang="en-US" sz="2400" dirty="0" err="1" smtClean="0">
                <a:effectLst/>
                <a:hlinkClick r:id="rId5" tooltip="Oltenia"/>
              </a:rPr>
              <a:t>Oltenia</a:t>
            </a:r>
            <a:r>
              <a:rPr lang="en-US" sz="2400" dirty="0" smtClean="0">
                <a:effectLst/>
              </a:rPr>
              <a:t> and the northern part of the county, on the traditional route connecting the region to </a:t>
            </a:r>
            <a:r>
              <a:rPr lang="en-US" sz="2400" dirty="0" smtClean="0">
                <a:effectLst/>
                <a:hlinkClick r:id="rId6" tooltip="Transylvania"/>
              </a:rPr>
              <a:t>Transylvania</a:t>
            </a:r>
            <a:r>
              <a:rPr lang="en-US" sz="2400" dirty="0" smtClean="0">
                <a:effectLst/>
              </a:rPr>
              <a:t>, and at the southern end of the </a:t>
            </a:r>
            <a:r>
              <a:rPr lang="en-US" sz="2400" dirty="0" err="1" smtClean="0">
                <a:effectLst/>
                <a:hlinkClick r:id="rId7" tooltip="Olt River"/>
              </a:rPr>
              <a:t>Olt</a:t>
            </a:r>
            <a:r>
              <a:rPr lang="en-US" sz="2400" dirty="0" smtClean="0">
                <a:effectLst/>
                <a:hlinkClick r:id="rId7" tooltip="Olt River"/>
              </a:rPr>
              <a:t> River</a:t>
            </a:r>
            <a:r>
              <a:rPr lang="en-US" sz="2400" dirty="0" smtClean="0">
                <a:effectLst/>
              </a:rPr>
              <a:t> valley crossing the </a:t>
            </a:r>
            <a:r>
              <a:rPr lang="en-US" sz="2400" dirty="0" smtClean="0">
                <a:effectLst/>
                <a:hlinkClick r:id="rId8" tooltip="Southern Carpathians"/>
              </a:rPr>
              <a:t>Southern Carpathians</a:t>
            </a:r>
            <a:r>
              <a:rPr lang="en-US" sz="2400" dirty="0" smtClean="0">
                <a:effectLst/>
              </a:rPr>
              <a:t>.</a:t>
            </a:r>
            <a:endParaRPr lang="en-US" sz="2400" dirty="0" smtClean="0"/>
          </a:p>
        </p:txBody>
      </p:sp>
      <p:pic>
        <p:nvPicPr>
          <p:cNvPr id="7" name="Picture 6"/>
          <p:cNvPicPr>
            <a:picLocks noChangeAspect="1"/>
          </p:cNvPicPr>
          <p:nvPr/>
        </p:nvPicPr>
        <p:blipFill>
          <a:blip r:embed="rId9"/>
          <a:stretch>
            <a:fillRect/>
          </a:stretch>
        </p:blipFill>
        <p:spPr>
          <a:xfrm>
            <a:off x="4632649" y="3429000"/>
            <a:ext cx="3941510" cy="2952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10"/>
          <a:stretch>
            <a:fillRect/>
          </a:stretch>
        </p:blipFill>
        <p:spPr>
          <a:xfrm>
            <a:off x="436958" y="3212976"/>
            <a:ext cx="3894978" cy="3024336"/>
          </a:xfrm>
          <a:prstGeom prst="ellipse">
            <a:avLst/>
          </a:prstGeom>
          <a:ln>
            <a:noFill/>
          </a:ln>
          <a:effectLst>
            <a:softEdge rad="112500"/>
          </a:effectLst>
        </p:spPr>
      </p:pic>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5" name="Picture 9" descr="Biserica Mănăstirii Cozia"/>
          <p:cNvPicPr>
            <a:picLocks noChangeAspect="1" noChangeArrowheads="1"/>
          </p:cNvPicPr>
          <p:nvPr/>
        </p:nvPicPr>
        <p:blipFill>
          <a:blip r:embed="rId2">
            <a:extLst>
              <a:ext uri="{28A0092B-C50C-407E-A947-70E740481C1C}"/>
            </a:extLst>
          </a:blip>
          <a:srcRect/>
          <a:stretch>
            <a:fillRect/>
          </a:stretch>
        </p:blipFill>
        <p:spPr bwMode="auto">
          <a:xfrm>
            <a:off x="421432" y="1196975"/>
            <a:ext cx="3959225" cy="2663825"/>
          </a:xfrm>
          <a:prstGeom prst="rect">
            <a:avLst/>
          </a:prstGeom>
          <a:ln>
            <a:noFill/>
          </a:ln>
          <a:effectLst>
            <a:softEdge rad="112500"/>
          </a:effectLst>
          <a:extLst>
            <a:ext uri="{909E8E84-426E-40DD-AFC4-6F175D3DCCD1}"/>
            <a:ext uri="{91240B29-F687-4F45-9708-019B960494DF}"/>
          </a:extLst>
        </p:spPr>
      </p:pic>
      <p:sp>
        <p:nvSpPr>
          <p:cNvPr id="75778" name="Rectangle 2"/>
          <p:cNvSpPr>
            <a:spLocks noGrp="1" noChangeArrowheads="1"/>
          </p:cNvSpPr>
          <p:nvPr>
            <p:ph type="title" sz="quarter"/>
          </p:nvPr>
        </p:nvSpPr>
        <p:spPr>
          <a:xfrm>
            <a:off x="457200" y="292100"/>
            <a:ext cx="8229600" cy="904875"/>
          </a:xfrm>
        </p:spPr>
        <p:txBody>
          <a:bodyPr/>
          <a:lstStyle/>
          <a:p>
            <a:pPr algn="ctr" eaLnBrk="1" hangingPunct="1">
              <a:defRPr/>
            </a:pPr>
            <a:r>
              <a:rPr lang="ro-RO" sz="3600" b="1" dirty="0" smtClean="0">
                <a:solidFill>
                  <a:srgbClr val="FF0000"/>
                </a:solidFill>
              </a:rPr>
              <a:t>Local sights</a:t>
            </a:r>
            <a:endParaRPr lang="en-US" sz="3600" b="1" dirty="0" smtClean="0">
              <a:solidFill>
                <a:srgbClr val="FF0000"/>
              </a:solidFill>
            </a:endParaRPr>
          </a:p>
        </p:txBody>
      </p:sp>
      <p:sp>
        <p:nvSpPr>
          <p:cNvPr id="75780" name="Rectangle 4"/>
          <p:cNvSpPr>
            <a:spLocks noGrp="1" noChangeArrowheads="1"/>
          </p:cNvSpPr>
          <p:nvPr>
            <p:ph sz="quarter" idx="1"/>
          </p:nvPr>
        </p:nvSpPr>
        <p:spPr>
          <a:xfrm>
            <a:off x="457200" y="1412875"/>
            <a:ext cx="4038600" cy="2473325"/>
          </a:xfrm>
        </p:spPr>
        <p:txBody>
          <a:bodyPr/>
          <a:lstStyle/>
          <a:p>
            <a:pPr eaLnBrk="1" hangingPunct="1">
              <a:buFontTx/>
              <a:buNone/>
              <a:defRPr/>
            </a:pPr>
            <a:r>
              <a:rPr lang="ro-RO" sz="2400" b="1" dirty="0" smtClean="0">
                <a:solidFill>
                  <a:srgbClr val="000000"/>
                </a:solidFill>
                <a:effectLst>
                  <a:outerShdw blurRad="38100" dist="38100" dir="2700000" algn="tl">
                    <a:srgbClr val="FFFFFF"/>
                  </a:outerShdw>
                </a:effectLst>
                <a:latin typeface="Times New Roman" pitchFamily="18" charset="0"/>
              </a:rPr>
              <a:t>Monastery Cozia</a:t>
            </a:r>
            <a:endParaRPr lang="en-US" sz="2400" b="1" dirty="0" smtClean="0">
              <a:solidFill>
                <a:srgbClr val="000000"/>
              </a:solidFill>
              <a:effectLst>
                <a:outerShdw blurRad="38100" dist="38100" dir="2700000" algn="tl">
                  <a:srgbClr val="FFFFFF"/>
                </a:outerShdw>
              </a:effectLst>
              <a:latin typeface="Times New Roman" pitchFamily="18" charset="0"/>
            </a:endParaRPr>
          </a:p>
        </p:txBody>
      </p:sp>
      <p:sp>
        <p:nvSpPr>
          <p:cNvPr id="75781" name="Rectangle 5"/>
          <p:cNvSpPr>
            <a:spLocks noGrp="1" noChangeArrowheads="1"/>
          </p:cNvSpPr>
          <p:nvPr>
            <p:ph sz="quarter" idx="2"/>
          </p:nvPr>
        </p:nvSpPr>
        <p:spPr>
          <a:xfrm>
            <a:off x="4648200" y="1412875"/>
            <a:ext cx="4038600" cy="2473325"/>
          </a:xfrm>
        </p:spPr>
        <p:txBody>
          <a:bodyPr/>
          <a:lstStyle/>
          <a:p>
            <a:pPr eaLnBrk="1" hangingPunct="1">
              <a:defRPr/>
            </a:pPr>
            <a:endParaRPr lang="ro-RO" sz="2400" smtClean="0"/>
          </a:p>
        </p:txBody>
      </p:sp>
      <p:sp>
        <p:nvSpPr>
          <p:cNvPr id="75782" name="Rectangle 6"/>
          <p:cNvSpPr>
            <a:spLocks noGrp="1" noChangeArrowheads="1"/>
          </p:cNvSpPr>
          <p:nvPr>
            <p:ph sz="quarter" idx="3"/>
          </p:nvPr>
        </p:nvSpPr>
        <p:spPr>
          <a:xfrm>
            <a:off x="457200" y="4038600"/>
            <a:ext cx="4038600" cy="2559050"/>
          </a:xfrm>
        </p:spPr>
        <p:txBody>
          <a:bodyPr/>
          <a:lstStyle/>
          <a:p>
            <a:pPr eaLnBrk="1" hangingPunct="1">
              <a:defRPr/>
            </a:pPr>
            <a:endParaRPr lang="ro-RO" sz="2400" smtClean="0"/>
          </a:p>
        </p:txBody>
      </p:sp>
      <p:sp>
        <p:nvSpPr>
          <p:cNvPr id="75783" name="Rectangle 7"/>
          <p:cNvSpPr>
            <a:spLocks noGrp="1" noChangeArrowheads="1"/>
          </p:cNvSpPr>
          <p:nvPr>
            <p:ph sz="quarter" idx="4"/>
          </p:nvPr>
        </p:nvSpPr>
        <p:spPr>
          <a:xfrm>
            <a:off x="4648200" y="4038600"/>
            <a:ext cx="4038600" cy="2559050"/>
          </a:xfrm>
        </p:spPr>
        <p:txBody>
          <a:bodyPr/>
          <a:lstStyle/>
          <a:p>
            <a:pPr eaLnBrk="1" hangingPunct="1">
              <a:defRPr/>
            </a:pPr>
            <a:endParaRPr lang="ro-RO" sz="2400" smtClean="0"/>
          </a:p>
        </p:txBody>
      </p:sp>
      <p:pic>
        <p:nvPicPr>
          <p:cNvPr id="75789" name="Picture 13" descr="Muzeul_Satului"/>
          <p:cNvPicPr>
            <a:picLocks noChangeAspect="1" noChangeArrowheads="1"/>
          </p:cNvPicPr>
          <p:nvPr/>
        </p:nvPicPr>
        <p:blipFill>
          <a:blip r:embed="rId3" cstate="email">
            <a:extLst>
              <a:ext uri="{28A0092B-C50C-407E-A947-70E740481C1C}"/>
            </a:extLst>
          </a:blip>
          <a:srcRect/>
          <a:stretch>
            <a:fillRect/>
          </a:stretch>
        </p:blipFill>
        <p:spPr bwMode="auto">
          <a:xfrm>
            <a:off x="468313" y="4005263"/>
            <a:ext cx="3959225" cy="2693987"/>
          </a:xfrm>
          <a:prstGeom prst="rect">
            <a:avLst/>
          </a:prstGeom>
          <a:ln>
            <a:noFill/>
          </a:ln>
          <a:effectLst>
            <a:softEdge rad="112500"/>
          </a:effectLst>
          <a:extLst>
            <a:ext uri="{909E8E84-426E-40DD-AFC4-6F175D3DCCD1}"/>
            <a:ext uri="{91240B29-F687-4F45-9708-019B960494DF}"/>
          </a:extLst>
        </p:spPr>
      </p:pic>
      <p:pic>
        <p:nvPicPr>
          <p:cNvPr id="75791" name="Picture 15" descr="cocos15"/>
          <p:cNvPicPr>
            <a:picLocks noChangeAspect="1" noChangeArrowheads="1"/>
          </p:cNvPicPr>
          <p:nvPr/>
        </p:nvPicPr>
        <p:blipFill>
          <a:blip r:embed="rId4" cstate="email">
            <a:extLst>
              <a:ext uri="{28A0092B-C50C-407E-A947-70E740481C1C}"/>
            </a:extLst>
          </a:blip>
          <a:srcRect/>
          <a:stretch>
            <a:fillRect/>
          </a:stretch>
        </p:blipFill>
        <p:spPr bwMode="auto">
          <a:xfrm>
            <a:off x="4716463" y="4005263"/>
            <a:ext cx="3911600" cy="2628900"/>
          </a:xfrm>
          <a:prstGeom prst="rect">
            <a:avLst/>
          </a:prstGeom>
          <a:ln>
            <a:noFill/>
          </a:ln>
          <a:effectLst>
            <a:softEdge rad="112500"/>
          </a:effectLst>
          <a:extLst>
            <a:ext uri="{909E8E84-426E-40DD-AFC4-6F175D3DCCD1}"/>
            <a:ext uri="{91240B29-F687-4F45-9708-019B960494DF}"/>
          </a:extLst>
        </p:spPr>
      </p:pic>
      <p:pic>
        <p:nvPicPr>
          <p:cNvPr id="75787" name="Picture 11" descr="8996_stanisoara-stanisoara-(49)"/>
          <p:cNvPicPr>
            <a:picLocks noChangeAspect="1" noChangeArrowheads="1"/>
          </p:cNvPicPr>
          <p:nvPr/>
        </p:nvPicPr>
        <p:blipFill>
          <a:blip r:embed="rId5">
            <a:extLst>
              <a:ext uri="{28A0092B-C50C-407E-A947-70E740481C1C}"/>
            </a:extLst>
          </a:blip>
          <a:srcRect/>
          <a:stretch>
            <a:fillRect/>
          </a:stretch>
        </p:blipFill>
        <p:spPr bwMode="auto">
          <a:xfrm>
            <a:off x="4716463" y="1196975"/>
            <a:ext cx="3887787" cy="2663825"/>
          </a:xfrm>
          <a:prstGeom prst="rect">
            <a:avLst/>
          </a:prstGeom>
          <a:ln>
            <a:noFill/>
          </a:ln>
          <a:effectLst>
            <a:softEdge rad="112500"/>
          </a:effectLst>
          <a:extLst>
            <a:ext uri="{909E8E84-426E-40DD-AFC4-6F175D3DCCD1}"/>
            <a:ext uri="{91240B29-F687-4F45-9708-019B960494DF}"/>
          </a:extLst>
        </p:spPr>
      </p:pic>
      <p:sp>
        <p:nvSpPr>
          <p:cNvPr id="8203" name="Text Box 22"/>
          <p:cNvSpPr txBox="1">
            <a:spLocks noChangeArrowheads="1"/>
          </p:cNvSpPr>
          <p:nvPr/>
        </p:nvSpPr>
        <p:spPr bwMode="auto">
          <a:xfrm>
            <a:off x="4911725" y="1217613"/>
            <a:ext cx="3082925" cy="461962"/>
          </a:xfrm>
          <a:prstGeom prst="rect">
            <a:avLst/>
          </a:prstGeom>
          <a:noFill/>
          <a:ln w="9525">
            <a:noFill/>
            <a:miter lim="800000"/>
            <a:headEnd/>
            <a:tailEnd/>
          </a:ln>
        </p:spPr>
        <p:txBody>
          <a:bodyPr wrap="none">
            <a:spAutoFit/>
          </a:bodyPr>
          <a:lstStyle/>
          <a:p>
            <a:pPr eaLnBrk="1" hangingPunct="1"/>
            <a:r>
              <a:rPr lang="ro-RO" altLang="ro-RO" sz="2400" b="1">
                <a:solidFill>
                  <a:srgbClr val="000000"/>
                </a:solidFill>
                <a:latin typeface="Times New Roman" pitchFamily="18" charset="0"/>
              </a:rPr>
              <a:t>Monastery Stânişoara</a:t>
            </a:r>
            <a:endParaRPr lang="en-US" altLang="ro-RO" sz="2400" b="1">
              <a:solidFill>
                <a:srgbClr val="000000"/>
              </a:solidFill>
              <a:latin typeface="Times New Roman" pitchFamily="18" charset="0"/>
            </a:endParaRPr>
          </a:p>
        </p:txBody>
      </p:sp>
      <p:sp>
        <p:nvSpPr>
          <p:cNvPr id="8204" name="Text Box 23"/>
          <p:cNvSpPr txBox="1">
            <a:spLocks noChangeArrowheads="1"/>
          </p:cNvSpPr>
          <p:nvPr/>
        </p:nvSpPr>
        <p:spPr bwMode="auto">
          <a:xfrm>
            <a:off x="663575" y="4217988"/>
            <a:ext cx="2989263" cy="400050"/>
          </a:xfrm>
          <a:prstGeom prst="rect">
            <a:avLst/>
          </a:prstGeom>
          <a:noFill/>
          <a:ln w="9525">
            <a:noFill/>
            <a:miter lim="800000"/>
            <a:headEnd/>
            <a:tailEnd/>
          </a:ln>
        </p:spPr>
        <p:txBody>
          <a:bodyPr wrap="none">
            <a:spAutoFit/>
          </a:bodyPr>
          <a:lstStyle/>
          <a:p>
            <a:pPr eaLnBrk="1" hangingPunct="1"/>
            <a:r>
              <a:rPr lang="ro-RO" altLang="ro-RO" sz="2000" b="1">
                <a:solidFill>
                  <a:srgbClr val="000000"/>
                </a:solidFill>
                <a:latin typeface="Times New Roman" pitchFamily="18" charset="0"/>
              </a:rPr>
              <a:t>Village Museum Bujoreni</a:t>
            </a:r>
            <a:endParaRPr lang="en-US" altLang="ro-RO" sz="2000" b="1">
              <a:solidFill>
                <a:srgbClr val="000000"/>
              </a:solidFill>
              <a:latin typeface="Times New Roman" pitchFamily="18" charset="0"/>
            </a:endParaRPr>
          </a:p>
        </p:txBody>
      </p:sp>
      <p:sp>
        <p:nvSpPr>
          <p:cNvPr id="8205" name="Text Box 24"/>
          <p:cNvSpPr txBox="1">
            <a:spLocks noChangeArrowheads="1"/>
          </p:cNvSpPr>
          <p:nvPr/>
        </p:nvSpPr>
        <p:spPr bwMode="auto">
          <a:xfrm>
            <a:off x="4716463" y="6092825"/>
            <a:ext cx="1781175" cy="400050"/>
          </a:xfrm>
          <a:prstGeom prst="rect">
            <a:avLst/>
          </a:prstGeom>
          <a:noFill/>
          <a:ln w="9525">
            <a:noFill/>
            <a:miter lim="800000"/>
            <a:headEnd/>
            <a:tailEnd/>
          </a:ln>
        </p:spPr>
        <p:txBody>
          <a:bodyPr wrap="none">
            <a:spAutoFit/>
          </a:bodyPr>
          <a:lstStyle/>
          <a:p>
            <a:pPr eaLnBrk="1" hangingPunct="1"/>
            <a:r>
              <a:rPr lang="ro-RO" altLang="ro-RO" sz="2000" b="1">
                <a:solidFill>
                  <a:srgbClr val="000000"/>
                </a:solidFill>
                <a:latin typeface="Times New Roman" pitchFamily="18" charset="0"/>
              </a:rPr>
              <a:t>Horezu Potery</a:t>
            </a:r>
            <a:endParaRPr lang="en-US" altLang="ro-RO" sz="2000" b="1">
              <a:solidFill>
                <a:srgbClr val="000000"/>
              </a:solidFill>
              <a:latin typeface="Times New Roman" pitchFamily="18" charset="0"/>
            </a:endParaRPr>
          </a:p>
        </p:txBody>
      </p:sp>
    </p:spTree>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descr="bigMainPageImage"/>
          <p:cNvPicPr>
            <a:picLocks noChangeAspect="1" noChangeArrowheads="1"/>
          </p:cNvPicPr>
          <p:nvPr/>
        </p:nvPicPr>
        <p:blipFill>
          <a:blip r:embed="rId2">
            <a:extLst>
              <a:ext uri="{28A0092B-C50C-407E-A947-70E740481C1C}"/>
            </a:extLst>
          </a:blip>
          <a:srcRect/>
          <a:stretch>
            <a:fillRect/>
          </a:stretch>
        </p:blipFill>
        <p:spPr bwMode="auto">
          <a:xfrm rot="21045024">
            <a:off x="104261" y="723622"/>
            <a:ext cx="4053657" cy="2723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pic>
        <p:nvPicPr>
          <p:cNvPr id="24581" name="Picture 7" descr="image-2011-08-11-9764690-56-salina-ocnele-mari"/>
          <p:cNvPicPr>
            <a:picLocks noChangeAspect="1" noChangeArrowheads="1"/>
          </p:cNvPicPr>
          <p:nvPr/>
        </p:nvPicPr>
        <p:blipFill>
          <a:blip r:embed="rId3" cstate="email">
            <a:extLst>
              <a:ext uri="{28A0092B-C50C-407E-A947-70E740481C1C}"/>
            </a:extLst>
          </a:blip>
          <a:srcRect/>
          <a:stretch>
            <a:fillRect/>
          </a:stretch>
        </p:blipFill>
        <p:spPr bwMode="auto">
          <a:xfrm rot="743106">
            <a:off x="4609171" y="655019"/>
            <a:ext cx="4298455" cy="2991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pic>
        <p:nvPicPr>
          <p:cNvPr id="24582" name="Picture 9" descr="ANd9GcTJAOFtOfRSRVKlExLm7KDGp2o69M4x7wu7Y98Kcsvxem8cLeP7UncvXRKT"/>
          <p:cNvPicPr>
            <a:picLocks noChangeAspect="1" noChangeArrowheads="1"/>
          </p:cNvPicPr>
          <p:nvPr/>
        </p:nvPicPr>
        <p:blipFill>
          <a:blip r:embed="rId4">
            <a:extLst>
              <a:ext uri="{28A0092B-C50C-407E-A947-70E740481C1C}"/>
            </a:extLst>
          </a:blip>
          <a:srcRect/>
          <a:stretch>
            <a:fillRect/>
          </a:stretch>
        </p:blipFill>
        <p:spPr bwMode="auto">
          <a:xfrm>
            <a:off x="1971398" y="3659256"/>
            <a:ext cx="4437746" cy="2866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 uri="{91240B29-F687-4F45-9708-019B960494DF}"/>
          </a:extLst>
        </p:spPr>
      </p:pic>
      <p:sp>
        <p:nvSpPr>
          <p:cNvPr id="9221" name="Text Box 10"/>
          <p:cNvSpPr txBox="1">
            <a:spLocks noChangeArrowheads="1"/>
          </p:cNvSpPr>
          <p:nvPr/>
        </p:nvSpPr>
        <p:spPr bwMode="auto">
          <a:xfrm>
            <a:off x="735013" y="2147888"/>
            <a:ext cx="184150" cy="366712"/>
          </a:xfrm>
          <a:prstGeom prst="rect">
            <a:avLst/>
          </a:prstGeom>
          <a:noFill/>
          <a:ln w="9525">
            <a:noFill/>
            <a:miter lim="800000"/>
            <a:headEnd/>
            <a:tailEnd/>
          </a:ln>
        </p:spPr>
        <p:txBody>
          <a:bodyPr wrap="none">
            <a:spAutoFit/>
          </a:bodyPr>
          <a:lstStyle/>
          <a:p>
            <a:pPr eaLnBrk="1" hangingPunct="1"/>
            <a:endParaRPr lang="ro-RO" altLang="ro-RO"/>
          </a:p>
        </p:txBody>
      </p:sp>
      <p:sp>
        <p:nvSpPr>
          <p:cNvPr id="9222" name="Text Box 11"/>
          <p:cNvSpPr txBox="1">
            <a:spLocks noChangeArrowheads="1"/>
          </p:cNvSpPr>
          <p:nvPr/>
        </p:nvSpPr>
        <p:spPr bwMode="auto">
          <a:xfrm>
            <a:off x="395288" y="1412875"/>
            <a:ext cx="1420812" cy="369888"/>
          </a:xfrm>
          <a:prstGeom prst="rect">
            <a:avLst/>
          </a:prstGeom>
          <a:noFill/>
          <a:ln w="9525">
            <a:noFill/>
            <a:miter lim="800000"/>
            <a:headEnd/>
            <a:tailEnd/>
          </a:ln>
        </p:spPr>
        <p:txBody>
          <a:bodyPr wrap="none">
            <a:spAutoFit/>
          </a:bodyPr>
          <a:lstStyle/>
          <a:p>
            <a:pPr eaLnBrk="1" hangingPunct="1"/>
            <a:r>
              <a:rPr lang="ro-RO" altLang="ro-RO" b="1">
                <a:solidFill>
                  <a:srgbClr val="000000"/>
                </a:solidFill>
              </a:rPr>
              <a:t> Vidra</a:t>
            </a:r>
            <a:r>
              <a:rPr lang="en-US" altLang="ro-RO" b="1">
                <a:solidFill>
                  <a:srgbClr val="000000"/>
                </a:solidFill>
              </a:rPr>
              <a:t>’ Spa</a:t>
            </a:r>
          </a:p>
        </p:txBody>
      </p:sp>
      <p:sp>
        <p:nvSpPr>
          <p:cNvPr id="9223" name="Text Box 12"/>
          <p:cNvSpPr txBox="1">
            <a:spLocks noChangeArrowheads="1"/>
          </p:cNvSpPr>
          <p:nvPr/>
        </p:nvSpPr>
        <p:spPr bwMode="auto">
          <a:xfrm>
            <a:off x="6648450" y="2997200"/>
            <a:ext cx="2519363" cy="646113"/>
          </a:xfrm>
          <a:prstGeom prst="rect">
            <a:avLst/>
          </a:prstGeom>
          <a:noFill/>
          <a:ln w="9525">
            <a:noFill/>
            <a:miter lim="800000"/>
            <a:headEnd/>
            <a:tailEnd/>
          </a:ln>
        </p:spPr>
        <p:txBody>
          <a:bodyPr>
            <a:spAutoFit/>
          </a:bodyPr>
          <a:lstStyle/>
          <a:p>
            <a:pPr eaLnBrk="1" hangingPunct="1"/>
            <a:r>
              <a:rPr lang="ro-RO" altLang="ro-RO" b="1">
                <a:solidFill>
                  <a:srgbClr val="000000"/>
                </a:solidFill>
              </a:rPr>
              <a:t>Ocnele Mari</a:t>
            </a:r>
            <a:endParaRPr lang="en-US" altLang="ro-RO" b="1">
              <a:solidFill>
                <a:srgbClr val="000000"/>
              </a:solidFill>
            </a:endParaRPr>
          </a:p>
          <a:p>
            <a:pPr eaLnBrk="1" hangingPunct="1"/>
            <a:r>
              <a:rPr lang="en-US" altLang="ro-RO" b="1">
                <a:solidFill>
                  <a:srgbClr val="000000"/>
                </a:solidFill>
              </a:rPr>
              <a:t> Salt mine</a:t>
            </a:r>
          </a:p>
        </p:txBody>
      </p:sp>
      <p:sp>
        <p:nvSpPr>
          <p:cNvPr id="9224" name="Text Box 13"/>
          <p:cNvSpPr txBox="1">
            <a:spLocks noChangeArrowheads="1"/>
          </p:cNvSpPr>
          <p:nvPr/>
        </p:nvSpPr>
        <p:spPr bwMode="auto">
          <a:xfrm>
            <a:off x="3178175" y="4116388"/>
            <a:ext cx="2155825" cy="368300"/>
          </a:xfrm>
          <a:prstGeom prst="rect">
            <a:avLst/>
          </a:prstGeom>
          <a:noFill/>
          <a:ln w="9525">
            <a:noFill/>
            <a:miter lim="800000"/>
            <a:headEnd/>
            <a:tailEnd/>
          </a:ln>
        </p:spPr>
        <p:txBody>
          <a:bodyPr wrap="none">
            <a:spAutoFit/>
          </a:bodyPr>
          <a:lstStyle/>
          <a:p>
            <a:pPr eaLnBrk="1" hangingPunct="1"/>
            <a:r>
              <a:rPr lang="en-US" altLang="ro-RO" b="1">
                <a:solidFill>
                  <a:srgbClr val="000000"/>
                </a:solidFill>
              </a:rPr>
              <a:t>Monastery</a:t>
            </a:r>
            <a:r>
              <a:rPr lang="ro-RO" altLang="ro-RO" b="1">
                <a:solidFill>
                  <a:srgbClr val="000000"/>
                </a:solidFill>
              </a:rPr>
              <a:t> Turnu</a:t>
            </a:r>
            <a:endParaRPr lang="en-US" altLang="ro-RO" b="1">
              <a:solidFill>
                <a:srgbClr val="000000"/>
              </a:solidFill>
            </a:endParaRPr>
          </a:p>
        </p:txBody>
      </p:sp>
    </p:spTree>
  </p:cSld>
  <p:clrMapOvr>
    <a:masterClrMapping/>
  </p:clrMapOvr>
  <p:transition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Technological High School of Tourism –</a:t>
            </a:r>
            <a:r>
              <a:rPr lang="en-US" dirty="0" err="1" smtClean="0"/>
              <a:t>Calimanesti,Valcea</a:t>
            </a:r>
            <a:endParaRPr lang="ro-RO" dirty="0"/>
          </a:p>
        </p:txBody>
      </p:sp>
      <p:pic>
        <p:nvPicPr>
          <p:cNvPr id="10243" name="Picture 2" descr="C:\Users\Ionut\Desktop\ERASMUS PROIECTE\SIGLA LTT.jpg"/>
          <p:cNvPicPr>
            <a:picLocks noGrp="1" noChangeAspect="1" noChangeArrowheads="1"/>
          </p:cNvPicPr>
          <p:nvPr>
            <p:ph idx="1"/>
          </p:nvPr>
        </p:nvPicPr>
        <p:blipFill>
          <a:blip r:embed="rId2"/>
          <a:srcRect/>
          <a:stretch>
            <a:fillRect/>
          </a:stretch>
        </p:blipFill>
        <p:spPr>
          <a:xfrm>
            <a:off x="1857375" y="1905000"/>
            <a:ext cx="4857750" cy="4114800"/>
          </a:xfrm>
          <a:noFill/>
        </p:spPr>
      </p:pic>
    </p:spTree>
  </p:cSld>
  <p:clrMapOvr>
    <a:masterClrMapping/>
  </p:clrMapOvr>
  <p:transition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95288" y="115888"/>
            <a:ext cx="8877300" cy="6049962"/>
          </a:xfrm>
        </p:spPr>
        <p:txBody>
          <a:bodyPr/>
          <a:lstStyle/>
          <a:p>
            <a:pPr eaLnBrk="1" hangingPunct="1">
              <a:lnSpc>
                <a:spcPct val="80000"/>
              </a:lnSpc>
              <a:defRPr/>
            </a:pPr>
            <a:r>
              <a:rPr lang="en-US" sz="2400" b="1" dirty="0" smtClean="0">
                <a:solidFill>
                  <a:srgbClr val="FFFF00"/>
                </a:solidFill>
              </a:rPr>
              <a:t>Our school offers:</a:t>
            </a:r>
          </a:p>
          <a:p>
            <a:pPr eaLnBrk="1" hangingPunct="1">
              <a:lnSpc>
                <a:spcPct val="80000"/>
              </a:lnSpc>
              <a:buFontTx/>
              <a:buChar char="-"/>
              <a:defRPr/>
            </a:pPr>
            <a:r>
              <a:rPr lang="en-US" sz="2400" b="1" dirty="0" smtClean="0">
                <a:solidFill>
                  <a:srgbClr val="FFFF00"/>
                </a:solidFill>
              </a:rPr>
              <a:t>High school classes: Accounting and Tourism</a:t>
            </a:r>
          </a:p>
          <a:p>
            <a:pPr eaLnBrk="1" hangingPunct="1">
              <a:lnSpc>
                <a:spcPct val="80000"/>
              </a:lnSpc>
              <a:buFontTx/>
              <a:buChar char="-"/>
              <a:defRPr/>
            </a:pPr>
            <a:r>
              <a:rPr lang="en-US" sz="2400" b="1" dirty="0" smtClean="0">
                <a:solidFill>
                  <a:srgbClr val="FFFF00"/>
                </a:solidFill>
              </a:rPr>
              <a:t>Vocational classes: Cooks and Waiters</a:t>
            </a:r>
          </a:p>
          <a:p>
            <a:pPr eaLnBrk="1" hangingPunct="1">
              <a:lnSpc>
                <a:spcPct val="80000"/>
              </a:lnSpc>
              <a:buFontTx/>
              <a:buChar char="-"/>
              <a:defRPr/>
            </a:pPr>
            <a:r>
              <a:rPr lang="en-US" sz="2400" b="1" dirty="0" smtClean="0">
                <a:solidFill>
                  <a:srgbClr val="FFFF00"/>
                </a:solidFill>
              </a:rPr>
              <a:t>Post </a:t>
            </a:r>
            <a:r>
              <a:rPr lang="en-US" sz="2400" b="1" dirty="0" err="1" smtClean="0">
                <a:solidFill>
                  <a:srgbClr val="FFFF00"/>
                </a:solidFill>
              </a:rPr>
              <a:t>Highshool</a:t>
            </a:r>
            <a:r>
              <a:rPr lang="en-US" sz="2400" b="1" dirty="0" smtClean="0">
                <a:solidFill>
                  <a:srgbClr val="FFFF00"/>
                </a:solidFill>
              </a:rPr>
              <a:t> classes: Tourism</a:t>
            </a:r>
          </a:p>
          <a:p>
            <a:pPr eaLnBrk="1" hangingPunct="1">
              <a:lnSpc>
                <a:spcPct val="80000"/>
              </a:lnSpc>
              <a:defRPr/>
            </a:pPr>
            <a:r>
              <a:rPr lang="en-US" sz="2400" b="1" dirty="0" smtClean="0"/>
              <a:t>Ad</a:t>
            </a:r>
            <a:r>
              <a:rPr lang="ro-RO" sz="2400" b="1" dirty="0" smtClean="0"/>
              <a:t>d</a:t>
            </a:r>
            <a:r>
              <a:rPr lang="en-US" sz="2400" b="1" dirty="0" smtClean="0"/>
              <a:t>res</a:t>
            </a:r>
            <a:r>
              <a:rPr lang="ro-RO" sz="2400" b="1" dirty="0" smtClean="0"/>
              <a:t>s</a:t>
            </a:r>
            <a:r>
              <a:rPr lang="en-US" sz="2400" b="1" dirty="0" smtClean="0"/>
              <a:t>:  </a:t>
            </a:r>
            <a:r>
              <a:rPr lang="en-US" sz="2400" b="1" dirty="0" err="1" smtClean="0"/>
              <a:t>Str.Calea</a:t>
            </a:r>
            <a:r>
              <a:rPr lang="en-US" sz="2400" b="1" dirty="0" smtClean="0"/>
              <a:t> </a:t>
            </a:r>
            <a:r>
              <a:rPr lang="en-US" sz="2400" b="1" dirty="0" err="1" smtClean="0"/>
              <a:t>lui</a:t>
            </a:r>
            <a:r>
              <a:rPr lang="en-US" sz="2400" b="1" dirty="0" smtClean="0"/>
              <a:t> </a:t>
            </a:r>
            <a:r>
              <a:rPr lang="en-US" sz="2400" b="1" dirty="0" err="1" smtClean="0"/>
              <a:t>Traian</a:t>
            </a:r>
            <a:r>
              <a:rPr lang="en-US" sz="2400" b="1" dirty="0" smtClean="0"/>
              <a:t>  nr.278</a:t>
            </a:r>
          </a:p>
          <a:p>
            <a:pPr eaLnBrk="1" hangingPunct="1">
              <a:lnSpc>
                <a:spcPct val="80000"/>
              </a:lnSpc>
              <a:buFontTx/>
              <a:buNone/>
              <a:defRPr/>
            </a:pPr>
            <a:r>
              <a:rPr lang="en-US" sz="2400" b="1" dirty="0" smtClean="0"/>
              <a:t>                   </a:t>
            </a:r>
            <a:r>
              <a:rPr lang="en-US" sz="2400" b="1" dirty="0" err="1" smtClean="0"/>
              <a:t>Călimăneşti-Vâlcea</a:t>
            </a:r>
            <a:endParaRPr lang="en-US" sz="2400" b="1" dirty="0" smtClean="0"/>
          </a:p>
          <a:p>
            <a:pPr eaLnBrk="1" hangingPunct="1">
              <a:lnSpc>
                <a:spcPct val="80000"/>
              </a:lnSpc>
              <a:buFontTx/>
              <a:buNone/>
              <a:defRPr/>
            </a:pPr>
            <a:r>
              <a:rPr lang="en-US" sz="2400" b="1" dirty="0" smtClean="0"/>
              <a:t>    Tel: 0250-750-182</a:t>
            </a:r>
          </a:p>
          <a:p>
            <a:pPr eaLnBrk="1" hangingPunct="1">
              <a:lnSpc>
                <a:spcPct val="80000"/>
              </a:lnSpc>
              <a:buFontTx/>
              <a:buNone/>
              <a:defRPr/>
            </a:pPr>
            <a:r>
              <a:rPr lang="en-US" sz="2400" b="1" dirty="0" smtClean="0"/>
              <a:t>    Fax: 0250-750-182</a:t>
            </a:r>
          </a:p>
          <a:p>
            <a:pPr eaLnBrk="1" hangingPunct="1">
              <a:lnSpc>
                <a:spcPct val="80000"/>
              </a:lnSpc>
              <a:buFontTx/>
              <a:buNone/>
              <a:defRPr/>
            </a:pPr>
            <a:r>
              <a:rPr lang="en-US" sz="2400" b="1" dirty="0" smtClean="0"/>
              <a:t>    E-mail: </a:t>
            </a:r>
            <a:r>
              <a:rPr lang="en-US" sz="2400" b="1" dirty="0" smtClean="0">
                <a:hlinkClick r:id="rId2"/>
              </a:rPr>
              <a:t>liceulcalimanesti@yahoo.com</a:t>
            </a:r>
            <a:endParaRPr lang="ro-RO" sz="2400" b="1" dirty="0" smtClean="0"/>
          </a:p>
          <a:p>
            <a:pPr eaLnBrk="1" hangingPunct="1">
              <a:lnSpc>
                <a:spcPct val="80000"/>
              </a:lnSpc>
              <a:buFontTx/>
              <a:buNone/>
              <a:defRPr/>
            </a:pPr>
            <a:r>
              <a:rPr lang="ro-RO" sz="2400" b="1" dirty="0" smtClean="0"/>
              <a:t>	website: </a:t>
            </a:r>
            <a:r>
              <a:rPr lang="ro-RO" sz="2400" b="1" dirty="0" err="1" smtClean="0"/>
              <a:t>www.economiccalimanesti.ro</a:t>
            </a:r>
            <a:endParaRPr lang="en-US" sz="2400" b="1" dirty="0" smtClean="0"/>
          </a:p>
        </p:txBody>
      </p:sp>
      <p:pic>
        <p:nvPicPr>
          <p:cNvPr id="2" name="Picture 1"/>
          <p:cNvPicPr>
            <a:picLocks noChangeAspect="1"/>
          </p:cNvPicPr>
          <p:nvPr/>
        </p:nvPicPr>
        <p:blipFill>
          <a:blip r:embed="rId3"/>
          <a:stretch>
            <a:fillRect/>
          </a:stretch>
        </p:blipFill>
        <p:spPr>
          <a:xfrm>
            <a:off x="2143108" y="3905672"/>
            <a:ext cx="6454033" cy="29523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advTm="20000"/>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747</TotalTime>
  <Words>176</Words>
  <Application>Microsoft Office PowerPoint</Application>
  <PresentationFormat>On-screen Show (4:3)</PresentationFormat>
  <Paragraphs>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Ocean</vt:lpstr>
      <vt:lpstr>    TECHNOLOGICAL HIGHSCHOOL OF TOURISM CĂLIMĂNEȘTI VÂLCEA,ROMÂNIA</vt:lpstr>
      <vt:lpstr>Slide 2</vt:lpstr>
      <vt:lpstr>Slide 3</vt:lpstr>
      <vt:lpstr>Slide 4</vt:lpstr>
      <vt:lpstr>Călimănești, often known as Călimănești-Căciulata, is a town in Vâlcea County, southern Romania. It is situated in the historical region of Oltenia and the northern part of the county, on the traditional route connecting the region to Transylvania, and at the southern end of the Olt River valley crossing the Southern Carpathians.</vt:lpstr>
      <vt:lpstr>Local sights</vt:lpstr>
      <vt:lpstr>Slide 7</vt:lpstr>
      <vt:lpstr>Technological High School of Tourism –Calimanesti,Valcea</vt:lpstr>
      <vt:lpstr>Slide 9</vt:lpstr>
      <vt:lpstr>   Over the years our school was rewarded for quality in education with:</vt:lpstr>
      <vt:lpstr>Slide 11</vt:lpstr>
      <vt:lpstr>Slide 12</vt:lpstr>
      <vt:lpstr>School activities:</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Danyyyy</dc:title>
  <dc:creator>Microsoft</dc:creator>
  <cp:lastModifiedBy>Ionut</cp:lastModifiedBy>
  <cp:revision>82</cp:revision>
  <dcterms:created xsi:type="dcterms:W3CDTF">2012-01-04T12:40:35Z</dcterms:created>
  <dcterms:modified xsi:type="dcterms:W3CDTF">2020-11-16T19:38:37Z</dcterms:modified>
</cp:coreProperties>
</file>