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5" r:id="rId1"/>
  </p:sldMasterIdLst>
  <p:sldIdLst>
    <p:sldId id="256" r:id="rId2"/>
    <p:sldId id="265" r:id="rId3"/>
    <p:sldId id="257" r:id="rId4"/>
    <p:sldId id="261" r:id="rId5"/>
    <p:sldId id="258" r:id="rId6"/>
    <p:sldId id="259" r:id="rId7"/>
    <p:sldId id="260" r:id="rId8"/>
    <p:sldId id="263" r:id="rId9"/>
    <p:sldId id="262" r:id="rId10"/>
    <p:sldId id="266" r:id="rId11"/>
    <p:sldId id="264" r:id="rId12"/>
  </p:sldIdLst>
  <p:sldSz cx="12192000" cy="6858000"/>
  <p:notesSz cx="6858000" cy="9144000"/>
  <p:defaultTextStyle>
    <a:defPPr>
      <a:defRPr lang="lv-LV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581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Virsraksta slai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lv-LV" smtClean="0"/>
              <a:t>Rediģēt šablona virsraksta stilu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lv-LV" smtClean="0"/>
              <a:t>Noklikšķiniet, lai rediģētu šablona apakšvirsraksta stilu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B54AB-AB2F-4968-941E-3ACE8C2782CA}" type="datetimeFigureOut">
              <a:rPr lang="lv-LV" smtClean="0"/>
              <a:t>31.03.2022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7B2F6-B0F4-4673-BB31-92F81432FBCA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1722715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āmas attēls ar paraks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lv-LV" smtClean="0"/>
              <a:t>Rediģēt šablona virsraksta stilu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lv-LV" smtClean="0"/>
              <a:t>Noklikšķiniet uz ikonas, lai pievienotu attēlu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v-LV" smtClean="0"/>
              <a:t>Rediģēt šablona teksta stilus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B54AB-AB2F-4968-941E-3ACE8C2782CA}" type="datetimeFigureOut">
              <a:rPr lang="lv-LV" smtClean="0"/>
              <a:t>31.03.2022</a:t>
            </a:fld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7B2F6-B0F4-4673-BB31-92F81432FBCA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0655472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irsraksts un para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lv-LV" smtClean="0"/>
              <a:t>Rediģēt šablona virsraksta stilu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v-LV" smtClean="0"/>
              <a:t>Rediģēt šablona teksta stilus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B54AB-AB2F-4968-941E-3ACE8C2782CA}" type="datetimeFigureOut">
              <a:rPr lang="lv-LV" smtClean="0"/>
              <a:t>31.03.2022</a:t>
            </a:fld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7B2F6-B0F4-4673-BB31-92F81432FBCA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8516180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āts ar paraks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lv-LV" smtClean="0"/>
              <a:t>Rediģēt šablona virsraksta stilu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v-LV" smtClean="0"/>
              <a:t>Rediģēt šablona teksta stilus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v-LV" smtClean="0"/>
              <a:t>Rediģēt šablona teksta stilus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B54AB-AB2F-4968-941E-3ACE8C2782CA}" type="datetimeFigureOut">
              <a:rPr lang="lv-LV" smtClean="0"/>
              <a:t>31.03.2022</a:t>
            </a:fld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7B2F6-B0F4-4673-BB31-92F81432FBCA}" type="slidenum">
              <a:rPr lang="lv-LV" smtClean="0"/>
              <a:t>‹#›</a:t>
            </a:fld>
            <a:endParaRPr lang="lv-LV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069837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izītkar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lv-LV" smtClean="0"/>
              <a:t>Rediģēt šablona virsraksta stilu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v-LV" smtClean="0"/>
              <a:t>Rediģēt šablona teksta stilus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B54AB-AB2F-4968-941E-3ACE8C2782CA}" type="datetimeFigureOut">
              <a:rPr lang="lv-LV" smtClean="0"/>
              <a:t>31.03.2022</a:t>
            </a:fld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7B2F6-B0F4-4673-BB31-92F81432FBCA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2125184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on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lv-LV" smtClean="0"/>
              <a:t>Rediģēt šablona virsraksta stilu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v-LV" smtClean="0"/>
              <a:t>Rediģēt šablona teksta stilus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v-LV" smtClean="0"/>
              <a:t>Rediģēt šablona teksta stilus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v-LV" smtClean="0"/>
              <a:t>Rediģēt šablona teksta stilus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v-LV" smtClean="0"/>
              <a:t>Rediģēt šablona teksta stilus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v-LV" smtClean="0"/>
              <a:t>Rediģēt šablona teksta stilus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v-LV" smtClean="0"/>
              <a:t>Rediģēt šablona teksta stilus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B54AB-AB2F-4968-941E-3ACE8C2782CA}" type="datetimeFigureOut">
              <a:rPr lang="lv-LV" smtClean="0"/>
              <a:t>31.03.2022</a:t>
            </a:fld>
            <a:endParaRPr lang="lv-LV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7B2F6-B0F4-4673-BB31-92F81432FBCA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8464661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attēlu kolon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lv-LV" smtClean="0"/>
              <a:t>Rediģēt šablona virsraksta stilu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v-LV" smtClean="0"/>
              <a:t>Rediģēt šablona teksta stilus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lv-LV" smtClean="0"/>
              <a:t>Noklikšķiniet uz ikonas, lai pievienotu attēlu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v-LV" smtClean="0"/>
              <a:t>Rediģēt šablona teksta stilus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v-LV" smtClean="0"/>
              <a:t>Rediģēt šablona teksta stilus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lv-LV" smtClean="0"/>
              <a:t>Noklikšķiniet uz ikonas, lai pievienotu attēlu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v-LV" smtClean="0"/>
              <a:t>Rediģēt šablona teksta stilus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v-LV" smtClean="0"/>
              <a:t>Rediģēt šablona teksta stilus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lv-LV" smtClean="0"/>
              <a:t>Noklikšķiniet uz ikonas, lai pievienotu attēlu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v-LV" smtClean="0"/>
              <a:t>Rediģēt šablona teksta stilus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B54AB-AB2F-4968-941E-3ACE8C2782CA}" type="datetimeFigureOut">
              <a:rPr lang="lv-LV" smtClean="0"/>
              <a:t>31.03.2022</a:t>
            </a:fld>
            <a:endParaRPr lang="lv-LV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7B2F6-B0F4-4673-BB31-92F81432FBCA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4726938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Virsraksts un vertikāls te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smtClean="0"/>
              <a:t>Rediģēt šablona virsraksta stilu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lv-LV" smtClean="0"/>
              <a:t>Rediģēt šablona teksta stilus</a:t>
            </a:r>
          </a:p>
          <a:p>
            <a:pPr lvl="1"/>
            <a:r>
              <a:rPr lang="lv-LV" smtClean="0"/>
              <a:t>Otrais līmenis</a:t>
            </a:r>
          </a:p>
          <a:p>
            <a:pPr lvl="2"/>
            <a:r>
              <a:rPr lang="lv-LV" smtClean="0"/>
              <a:t>Trešais līmenis</a:t>
            </a:r>
          </a:p>
          <a:p>
            <a:pPr lvl="3"/>
            <a:r>
              <a:rPr lang="lv-LV" smtClean="0"/>
              <a:t>Ceturtais līmenis</a:t>
            </a:r>
          </a:p>
          <a:p>
            <a:pPr lvl="4"/>
            <a:r>
              <a:rPr lang="lv-LV" smtClean="0"/>
              <a:t>Piektais līmenis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B54AB-AB2F-4968-941E-3ACE8C2782CA}" type="datetimeFigureOut">
              <a:rPr lang="lv-LV" smtClean="0"/>
              <a:t>31.03.2022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7B2F6-B0F4-4673-BB31-92F81432FBCA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50501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āls virsraksts un te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lv-LV" smtClean="0"/>
              <a:t>Rediģēt šablona virsraksta stilu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lv-LV" smtClean="0"/>
              <a:t>Rediģēt šablona teksta stilus</a:t>
            </a:r>
          </a:p>
          <a:p>
            <a:pPr lvl="1"/>
            <a:r>
              <a:rPr lang="lv-LV" smtClean="0"/>
              <a:t>Otrais līmenis</a:t>
            </a:r>
          </a:p>
          <a:p>
            <a:pPr lvl="2"/>
            <a:r>
              <a:rPr lang="lv-LV" smtClean="0"/>
              <a:t>Trešais līmenis</a:t>
            </a:r>
          </a:p>
          <a:p>
            <a:pPr lvl="3"/>
            <a:r>
              <a:rPr lang="lv-LV" smtClean="0"/>
              <a:t>Ceturtais līmenis</a:t>
            </a:r>
          </a:p>
          <a:p>
            <a:pPr lvl="4"/>
            <a:r>
              <a:rPr lang="lv-LV" smtClean="0"/>
              <a:t>Piektais līmenis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B54AB-AB2F-4968-941E-3ACE8C2782CA}" type="datetimeFigureOut">
              <a:rPr lang="lv-LV" smtClean="0"/>
              <a:t>31.03.2022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7B2F6-B0F4-4673-BB31-92F81432FBCA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8370062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Virsraksts un satu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smtClean="0"/>
              <a:t>Rediģēt šablona virsraksta stilu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lv-LV" smtClean="0"/>
              <a:t>Rediģēt šablona teksta stilus</a:t>
            </a:r>
          </a:p>
          <a:p>
            <a:pPr lvl="1"/>
            <a:r>
              <a:rPr lang="lv-LV" smtClean="0"/>
              <a:t>Otrais līmenis</a:t>
            </a:r>
          </a:p>
          <a:p>
            <a:pPr lvl="2"/>
            <a:r>
              <a:rPr lang="lv-LV" smtClean="0"/>
              <a:t>Trešais līmenis</a:t>
            </a:r>
          </a:p>
          <a:p>
            <a:pPr lvl="3"/>
            <a:r>
              <a:rPr lang="lv-LV" smtClean="0"/>
              <a:t>Ceturtais līmenis</a:t>
            </a:r>
          </a:p>
          <a:p>
            <a:pPr lvl="4"/>
            <a:r>
              <a:rPr lang="lv-LV" smtClean="0"/>
              <a:t>Piektais līmenis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B54AB-AB2F-4968-941E-3ACE8C2782CA}" type="datetimeFigureOut">
              <a:rPr lang="lv-LV" smtClean="0"/>
              <a:t>31.03.2022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7B2F6-B0F4-4673-BB31-92F81432FBCA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499586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adaļas galve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lv-LV" smtClean="0"/>
              <a:t>Rediģēt šablona virsraksta stilu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v-LV" smtClean="0"/>
              <a:t>Rediģēt šablona teksta stilus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B54AB-AB2F-4968-941E-3ACE8C2782CA}" type="datetimeFigureOut">
              <a:rPr lang="lv-LV" smtClean="0"/>
              <a:t>31.03.2022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7B2F6-B0F4-4673-BB31-92F81432FBCA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6105537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ivi satura blok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lv-LV" smtClean="0"/>
              <a:t>Rediģēt šablona virsraksta stilu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lv-LV" smtClean="0"/>
              <a:t>Rediģēt šablona teksta stilus</a:t>
            </a:r>
          </a:p>
          <a:p>
            <a:pPr lvl="1"/>
            <a:r>
              <a:rPr lang="lv-LV" smtClean="0"/>
              <a:t>Otrais līmenis</a:t>
            </a:r>
          </a:p>
          <a:p>
            <a:pPr lvl="2"/>
            <a:r>
              <a:rPr lang="lv-LV" smtClean="0"/>
              <a:t>Trešais līmenis</a:t>
            </a:r>
          </a:p>
          <a:p>
            <a:pPr lvl="3"/>
            <a:r>
              <a:rPr lang="lv-LV" smtClean="0"/>
              <a:t>Ceturtais līmenis</a:t>
            </a:r>
          </a:p>
          <a:p>
            <a:pPr lvl="4"/>
            <a:r>
              <a:rPr lang="lv-LV" smtClean="0"/>
              <a:t>Piektais līmenis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lv-LV" smtClean="0"/>
              <a:t>Rediģēt šablona teksta stilus</a:t>
            </a:r>
          </a:p>
          <a:p>
            <a:pPr lvl="1"/>
            <a:r>
              <a:rPr lang="lv-LV" smtClean="0"/>
              <a:t>Otrais līmenis</a:t>
            </a:r>
          </a:p>
          <a:p>
            <a:pPr lvl="2"/>
            <a:r>
              <a:rPr lang="lv-LV" smtClean="0"/>
              <a:t>Trešais līmenis</a:t>
            </a:r>
          </a:p>
          <a:p>
            <a:pPr lvl="3"/>
            <a:r>
              <a:rPr lang="lv-LV" smtClean="0"/>
              <a:t>Ceturtais līmenis</a:t>
            </a:r>
          </a:p>
          <a:p>
            <a:pPr lvl="4"/>
            <a:r>
              <a:rPr lang="lv-LV" smtClean="0"/>
              <a:t>Piektais līmenis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B54AB-AB2F-4968-941E-3ACE8C2782CA}" type="datetimeFigureOut">
              <a:rPr lang="lv-LV" smtClean="0"/>
              <a:t>31.03.2022</a:t>
            </a:fld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7B2F6-B0F4-4673-BB31-92F81432FBCA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0417228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līdzināju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lv-LV" smtClean="0"/>
              <a:t>Rediģēt šablona virsraksta stilu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v-LV" smtClean="0"/>
              <a:t>Rediģēt šablona teksta stilus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lv-LV" smtClean="0"/>
              <a:t>Rediģēt šablona teksta stilus</a:t>
            </a:r>
          </a:p>
          <a:p>
            <a:pPr lvl="1"/>
            <a:r>
              <a:rPr lang="lv-LV" smtClean="0"/>
              <a:t>Otrais līmenis</a:t>
            </a:r>
          </a:p>
          <a:p>
            <a:pPr lvl="2"/>
            <a:r>
              <a:rPr lang="lv-LV" smtClean="0"/>
              <a:t>Trešais līmenis</a:t>
            </a:r>
          </a:p>
          <a:p>
            <a:pPr lvl="3"/>
            <a:r>
              <a:rPr lang="lv-LV" smtClean="0"/>
              <a:t>Ceturtais līmenis</a:t>
            </a:r>
          </a:p>
          <a:p>
            <a:pPr lvl="4"/>
            <a:r>
              <a:rPr lang="lv-LV" smtClean="0"/>
              <a:t>Piektais līmenis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v-LV" smtClean="0"/>
              <a:t>Rediģēt šablona teksta stilus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lv-LV" smtClean="0"/>
              <a:t>Rediģēt šablona teksta stilus</a:t>
            </a:r>
          </a:p>
          <a:p>
            <a:pPr lvl="1"/>
            <a:r>
              <a:rPr lang="lv-LV" smtClean="0"/>
              <a:t>Otrais līmenis</a:t>
            </a:r>
          </a:p>
          <a:p>
            <a:pPr lvl="2"/>
            <a:r>
              <a:rPr lang="lv-LV" smtClean="0"/>
              <a:t>Trešais līmenis</a:t>
            </a:r>
          </a:p>
          <a:p>
            <a:pPr lvl="3"/>
            <a:r>
              <a:rPr lang="lv-LV" smtClean="0"/>
              <a:t>Ceturtais līmenis</a:t>
            </a:r>
          </a:p>
          <a:p>
            <a:pPr lvl="4"/>
            <a:r>
              <a:rPr lang="lv-LV" smtClean="0"/>
              <a:t>Piektais līmenis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B54AB-AB2F-4968-941E-3ACE8C2782CA}" type="datetimeFigureOut">
              <a:rPr lang="lv-LV" smtClean="0"/>
              <a:t>31.03.2022</a:t>
            </a:fld>
            <a:endParaRPr lang="lv-LV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7B2F6-B0F4-4673-BB31-92F81432FBCA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2752443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ai virsra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smtClean="0"/>
              <a:t>Rediģēt šablona virsraksta stilu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B54AB-AB2F-4968-941E-3ACE8C2782CA}" type="datetimeFigureOut">
              <a:rPr lang="lv-LV" smtClean="0"/>
              <a:t>31.03.2022</a:t>
            </a:fld>
            <a:endParaRPr lang="lv-LV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7B2F6-B0F4-4673-BB31-92F81432FBCA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1398071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k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B54AB-AB2F-4968-941E-3ACE8C2782CA}" type="datetimeFigureOut">
              <a:rPr lang="lv-LV" smtClean="0"/>
              <a:t>31.03.2022</a:t>
            </a:fld>
            <a:endParaRPr lang="lv-LV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7B2F6-B0F4-4673-BB31-92F81432FBCA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8254826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turs ar paraks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lv-LV" smtClean="0"/>
              <a:t>Rediģēt šablona virsraksta stilu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lv-LV" smtClean="0"/>
              <a:t>Rediģēt šablona teksta stilus</a:t>
            </a:r>
          </a:p>
          <a:p>
            <a:pPr lvl="1"/>
            <a:r>
              <a:rPr lang="lv-LV" smtClean="0"/>
              <a:t>Otrais līmenis</a:t>
            </a:r>
          </a:p>
          <a:p>
            <a:pPr lvl="2"/>
            <a:r>
              <a:rPr lang="lv-LV" smtClean="0"/>
              <a:t>Trešais līmenis</a:t>
            </a:r>
          </a:p>
          <a:p>
            <a:pPr lvl="3"/>
            <a:r>
              <a:rPr lang="lv-LV" smtClean="0"/>
              <a:t>Ceturtais līmenis</a:t>
            </a:r>
          </a:p>
          <a:p>
            <a:pPr lvl="4"/>
            <a:r>
              <a:rPr lang="lv-LV" smtClean="0"/>
              <a:t>Piektais līmenis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v-LV" smtClean="0"/>
              <a:t>Rediģēt šablona teksta stilus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B54AB-AB2F-4968-941E-3ACE8C2782CA}" type="datetimeFigureOut">
              <a:rPr lang="lv-LV" smtClean="0"/>
              <a:t>31.03.2022</a:t>
            </a:fld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7B2F6-B0F4-4673-BB31-92F81432FBCA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1696579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ttēls ar paraks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lv-LV" smtClean="0"/>
              <a:t>Rediģēt šablona virsraksta stilu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lv-LV" smtClean="0"/>
              <a:t>Noklikšķiniet uz ikonas, lai pievienotu attēlu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v-LV" smtClean="0"/>
              <a:t>Rediģēt šablona teksta stilus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B54AB-AB2F-4968-941E-3ACE8C2782CA}" type="datetimeFigureOut">
              <a:rPr lang="lv-LV" smtClean="0"/>
              <a:t>31.03.2022</a:t>
            </a:fld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7B2F6-B0F4-4673-BB31-92F81432FBCA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8166900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lv-LV" smtClean="0"/>
              <a:t>Rediģēt šablona virsraksta stilu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v-LV" smtClean="0"/>
              <a:t>Rediģēt šablona teksta stilus</a:t>
            </a:r>
          </a:p>
          <a:p>
            <a:pPr lvl="1"/>
            <a:r>
              <a:rPr lang="lv-LV" smtClean="0"/>
              <a:t>Otrais līmenis</a:t>
            </a:r>
          </a:p>
          <a:p>
            <a:pPr lvl="2"/>
            <a:r>
              <a:rPr lang="lv-LV" smtClean="0"/>
              <a:t>Trešais līmenis</a:t>
            </a:r>
          </a:p>
          <a:p>
            <a:pPr lvl="3"/>
            <a:r>
              <a:rPr lang="lv-LV" smtClean="0"/>
              <a:t>Ceturtais līmenis</a:t>
            </a:r>
          </a:p>
          <a:p>
            <a:pPr lvl="4"/>
            <a:r>
              <a:rPr lang="lv-LV" smtClean="0"/>
              <a:t>Piektais līmenis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E5B54AB-AB2F-4968-941E-3ACE8C2782CA}" type="datetimeFigureOut">
              <a:rPr lang="lv-LV" smtClean="0"/>
              <a:t>31.03.2022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1C47B2F6-B0F4-4673-BB31-92F81432FBCA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5389356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  <p:sldLayoutId id="2147483767" r:id="rId12"/>
    <p:sldLayoutId id="2147483768" r:id="rId13"/>
    <p:sldLayoutId id="2147483769" r:id="rId14"/>
    <p:sldLayoutId id="2147483770" r:id="rId15"/>
    <p:sldLayoutId id="2147483771" r:id="rId16"/>
    <p:sldLayoutId id="2147483772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sz="5400" dirty="0"/>
              <a:t>Identifying the hidden persuaders in advertising</a:t>
            </a:r>
            <a:endParaRPr lang="lv-LV" sz="5400" dirty="0"/>
          </a:p>
        </p:txBody>
      </p:sp>
      <p:sp>
        <p:nvSpPr>
          <p:cNvPr id="3" name="Apakšvirsraksts 2"/>
          <p:cNvSpPr>
            <a:spLocks noGrp="1"/>
          </p:cNvSpPr>
          <p:nvPr>
            <p:ph type="subTitle" idx="1"/>
          </p:nvPr>
        </p:nvSpPr>
        <p:spPr>
          <a:xfrm>
            <a:off x="2848292" y="4114800"/>
            <a:ext cx="8689976" cy="1371599"/>
          </a:xfrm>
        </p:spPr>
        <p:txBody>
          <a:bodyPr/>
          <a:lstStyle/>
          <a:p>
            <a:pPr algn="r"/>
            <a:r>
              <a:rPr lang="lv-LV" sz="2800" dirty="0" err="1" smtClean="0"/>
              <a:t>Erasmus</a:t>
            </a:r>
            <a:r>
              <a:rPr lang="lv-LV" sz="2800" dirty="0" smtClean="0"/>
              <a:t> + K229 </a:t>
            </a:r>
            <a:r>
              <a:rPr lang="lv-LV" sz="2800" dirty="0" err="1" smtClean="0"/>
              <a:t>project</a:t>
            </a:r>
            <a:r>
              <a:rPr lang="lv-LV" sz="2800" dirty="0" smtClean="0"/>
              <a:t> «Health to </a:t>
            </a:r>
            <a:r>
              <a:rPr lang="lv-LV" sz="2800" dirty="0" err="1" smtClean="0"/>
              <a:t>meet</a:t>
            </a:r>
            <a:r>
              <a:rPr lang="lv-LV" sz="2800" dirty="0" smtClean="0"/>
              <a:t> </a:t>
            </a:r>
            <a:r>
              <a:rPr lang="lv-LV" sz="2800" dirty="0" err="1" smtClean="0"/>
              <a:t>you</a:t>
            </a:r>
            <a:r>
              <a:rPr lang="lv-LV" sz="2800" dirty="0" smtClean="0"/>
              <a:t>»</a:t>
            </a:r>
          </a:p>
          <a:p>
            <a:pPr algn="r"/>
            <a:r>
              <a:rPr lang="lv-LV" sz="2800" dirty="0" smtClean="0"/>
              <a:t>Nīkrāces pamatskola</a:t>
            </a:r>
          </a:p>
          <a:p>
            <a:endParaRPr lang="lv-LV" dirty="0"/>
          </a:p>
        </p:txBody>
      </p:sp>
      <p:pic>
        <p:nvPicPr>
          <p:cNvPr id="4" name="Attēls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8234" y="173736"/>
            <a:ext cx="1444868" cy="1435607"/>
          </a:xfrm>
          <a:prstGeom prst="rect">
            <a:avLst/>
          </a:prstGeom>
        </p:spPr>
      </p:pic>
      <p:pic>
        <p:nvPicPr>
          <p:cNvPr id="5" name="Attēls 4" descr="C:\Users\Lietotajs\Documents\Erasmus+\bildes\nīkrāces pamatskola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4948" y="260604"/>
            <a:ext cx="1368332" cy="126187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Attēls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79098" y="487799"/>
            <a:ext cx="3323780" cy="979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943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800" b="1" dirty="0" smtClean="0"/>
              <a:t>conclusion</a:t>
            </a:r>
            <a:endParaRPr lang="en-GB" sz="4800" b="1" dirty="0"/>
          </a:p>
        </p:txBody>
      </p:sp>
      <p:sp>
        <p:nvSpPr>
          <p:cNvPr id="3" name="Satura vietturis 2"/>
          <p:cNvSpPr>
            <a:spLocks noGrp="1"/>
          </p:cNvSpPr>
          <p:nvPr>
            <p:ph sz="quarter" idx="13"/>
          </p:nvPr>
        </p:nvSpPr>
        <p:spPr/>
        <p:txBody>
          <a:bodyPr>
            <a:noAutofit/>
          </a:bodyPr>
          <a:lstStyle/>
          <a:p>
            <a:r>
              <a:rPr lang="en-US" sz="2400" b="1" dirty="0">
                <a:solidFill>
                  <a:srgbClr val="000000"/>
                </a:solidFill>
              </a:rPr>
              <a:t>Advertising works by using different psychological techniques to change the way people think and feel about a product. </a:t>
            </a:r>
            <a:endParaRPr lang="lv-LV" sz="2400" b="1" dirty="0" smtClean="0">
              <a:solidFill>
                <a:srgbClr val="000000"/>
              </a:solidFill>
            </a:endParaRPr>
          </a:p>
          <a:p>
            <a:r>
              <a:rPr lang="en-US" sz="2400" b="1" dirty="0" smtClean="0">
                <a:solidFill>
                  <a:srgbClr val="000000"/>
                </a:solidFill>
              </a:rPr>
              <a:t>These </a:t>
            </a:r>
            <a:r>
              <a:rPr lang="en-US" sz="2400" b="1" dirty="0">
                <a:solidFill>
                  <a:srgbClr val="000000"/>
                </a:solidFill>
              </a:rPr>
              <a:t>techniques take advantage of certain desires, fears, or needs that people might have in order to make them buy the product.</a:t>
            </a:r>
            <a:endParaRPr lang="en-US" sz="2400" dirty="0"/>
          </a:p>
          <a:p>
            <a:r>
              <a:rPr lang="en-US" sz="2400" b="1" dirty="0">
                <a:solidFill>
                  <a:srgbClr val="000000"/>
                </a:solidFill>
              </a:rPr>
              <a:t>It also uses different forms of influence </a:t>
            </a:r>
            <a:r>
              <a:rPr lang="en-US" sz="2400" b="1" dirty="0" smtClean="0">
                <a:solidFill>
                  <a:srgbClr val="000000"/>
                </a:solidFill>
              </a:rPr>
              <a:t>(authority</a:t>
            </a:r>
            <a:r>
              <a:rPr lang="en-US" sz="2400" b="1" dirty="0">
                <a:solidFill>
                  <a:srgbClr val="000000"/>
                </a:solidFill>
              </a:rPr>
              <a:t>, group consensus, reciprocation, social proof, testimonials) to make people more open to persuasion.</a:t>
            </a:r>
            <a:endParaRPr lang="en-US" sz="2400" dirty="0"/>
          </a:p>
          <a:p>
            <a:endParaRPr lang="lv-LV" sz="2400" dirty="0"/>
          </a:p>
        </p:txBody>
      </p:sp>
    </p:spTree>
    <p:extLst>
      <p:ext uri="{BB962C8B-B14F-4D97-AF65-F5344CB8AC3E}">
        <p14:creationId xmlns:p14="http://schemas.microsoft.com/office/powerpoint/2010/main" val="2804744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822335" y="2401597"/>
            <a:ext cx="10364451" cy="1596177"/>
          </a:xfrm>
        </p:spPr>
        <p:txBody>
          <a:bodyPr>
            <a:normAutofit/>
          </a:bodyPr>
          <a:lstStyle/>
          <a:p>
            <a:r>
              <a:rPr lang="en-GB" sz="4800" b="1" dirty="0" smtClean="0"/>
              <a:t>Thank you for your attention</a:t>
            </a:r>
            <a:r>
              <a:rPr lang="lv-LV" sz="4800" b="1" dirty="0" smtClean="0"/>
              <a:t>!</a:t>
            </a:r>
            <a:endParaRPr lang="lv-LV" sz="4800" b="1" dirty="0"/>
          </a:p>
        </p:txBody>
      </p:sp>
    </p:spTree>
    <p:extLst>
      <p:ext uri="{BB962C8B-B14F-4D97-AF65-F5344CB8AC3E}">
        <p14:creationId xmlns:p14="http://schemas.microsoft.com/office/powerpoint/2010/main" val="34220071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v-LV" sz="4000" dirty="0" err="1" smtClean="0"/>
              <a:t>The</a:t>
            </a:r>
            <a:r>
              <a:rPr lang="lv-LV" sz="4000" dirty="0" smtClean="0"/>
              <a:t> </a:t>
            </a:r>
            <a:r>
              <a:rPr lang="lv-LV" sz="4000" dirty="0" err="1" smtClean="0"/>
              <a:t>hidden</a:t>
            </a:r>
            <a:r>
              <a:rPr lang="lv-LV" sz="4000" dirty="0" smtClean="0"/>
              <a:t> </a:t>
            </a:r>
            <a:r>
              <a:rPr lang="lv-LV" sz="4000" dirty="0" err="1" smtClean="0"/>
              <a:t>persuaders</a:t>
            </a:r>
            <a:endParaRPr lang="lv-LV" sz="4000" dirty="0"/>
          </a:p>
        </p:txBody>
      </p:sp>
      <p:sp>
        <p:nvSpPr>
          <p:cNvPr id="3" name="Satura vietturis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sz="2400" b="1" dirty="0"/>
              <a:t>A message that is subconscious to advertise </a:t>
            </a:r>
            <a:r>
              <a:rPr lang="en-US" sz="2400" b="1" dirty="0" smtClean="0"/>
              <a:t>a </a:t>
            </a:r>
            <a:r>
              <a:rPr lang="en-US" sz="2400" b="1" dirty="0"/>
              <a:t>product and reach the audience </a:t>
            </a:r>
            <a:r>
              <a:rPr lang="en-US" sz="2400" b="1" dirty="0" smtClean="0"/>
              <a:t>without </a:t>
            </a:r>
            <a:r>
              <a:rPr lang="en-US" sz="2400" b="1" dirty="0"/>
              <a:t>them being </a:t>
            </a:r>
            <a:r>
              <a:rPr lang="en-US" sz="2400" b="1" dirty="0" smtClean="0"/>
              <a:t>aware</a:t>
            </a:r>
            <a:r>
              <a:rPr lang="en-US" sz="2400" dirty="0" smtClean="0"/>
              <a:t>.</a:t>
            </a:r>
            <a:endParaRPr lang="lv-LV" sz="2400" dirty="0" smtClean="0"/>
          </a:p>
          <a:p>
            <a:r>
              <a:rPr lang="en-GB" sz="2400" b="1" dirty="0" smtClean="0"/>
              <a:t>Advertisers often use visual language</a:t>
            </a:r>
            <a:r>
              <a:rPr lang="lv-LV" sz="2400" b="1" dirty="0" smtClean="0"/>
              <a:t> </a:t>
            </a:r>
            <a:r>
              <a:rPr lang="lv-LV" sz="2400" b="1" dirty="0" err="1" smtClean="0"/>
              <a:t>or</a:t>
            </a:r>
            <a:r>
              <a:rPr lang="en-GB" sz="2400" b="1" dirty="0" smtClean="0"/>
              <a:t> human instincts to symbolically represent feelings and desires on an unconscious level</a:t>
            </a:r>
            <a:r>
              <a:rPr lang="en-GB" b="1" dirty="0" smtClean="0"/>
              <a:t>.</a:t>
            </a:r>
          </a:p>
          <a:p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42851078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895487" y="332735"/>
            <a:ext cx="10364451" cy="1596177"/>
          </a:xfrm>
        </p:spPr>
        <p:txBody>
          <a:bodyPr>
            <a:normAutofit/>
          </a:bodyPr>
          <a:lstStyle/>
          <a:p>
            <a:r>
              <a:rPr lang="en-GB" sz="4800" b="1" dirty="0" smtClean="0"/>
              <a:t>Pressure</a:t>
            </a:r>
            <a:endParaRPr lang="en-GB" sz="4800" b="1" dirty="0"/>
          </a:p>
        </p:txBody>
      </p:sp>
      <p:pic>
        <p:nvPicPr>
          <p:cNvPr id="4" name="Satura vietturis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r="1176" b="6624"/>
          <a:stretch/>
        </p:blipFill>
        <p:spPr>
          <a:xfrm>
            <a:off x="6986017" y="1928912"/>
            <a:ext cx="4610176" cy="4356073"/>
          </a:xfrm>
          <a:prstGeom prst="rect">
            <a:avLst/>
          </a:prstGeom>
        </p:spPr>
      </p:pic>
      <p:pic>
        <p:nvPicPr>
          <p:cNvPr id="5" name="Attēls 4"/>
          <p:cNvPicPr>
            <a:picLocks noChangeAspect="1"/>
          </p:cNvPicPr>
          <p:nvPr/>
        </p:nvPicPr>
        <p:blipFill rotWithShape="1">
          <a:blip r:embed="rId3"/>
          <a:srcRect l="7952" r="7063"/>
          <a:stretch/>
        </p:blipFill>
        <p:spPr>
          <a:xfrm>
            <a:off x="733594" y="2069211"/>
            <a:ext cx="5934456" cy="3929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0092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lv-LV" sz="4800" b="1" dirty="0" err="1" smtClean="0"/>
              <a:t>Bandwagon</a:t>
            </a:r>
            <a:endParaRPr lang="lv-LV" sz="4800" b="1" dirty="0"/>
          </a:p>
        </p:txBody>
      </p:sp>
      <p:pic>
        <p:nvPicPr>
          <p:cNvPr id="4" name="Satura vietturis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t="11630" b="15240"/>
          <a:stretch/>
        </p:blipFill>
        <p:spPr>
          <a:xfrm>
            <a:off x="4845961" y="360633"/>
            <a:ext cx="3080593" cy="3182112"/>
          </a:xfrm>
          <a:prstGeom prst="rect">
            <a:avLst/>
          </a:prstGeom>
        </p:spPr>
      </p:pic>
      <p:pic>
        <p:nvPicPr>
          <p:cNvPr id="5" name="Attēls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7641" y="3711934"/>
            <a:ext cx="4342138" cy="2896172"/>
          </a:xfrm>
          <a:prstGeom prst="rect">
            <a:avLst/>
          </a:prstGeom>
        </p:spPr>
      </p:pic>
      <p:pic>
        <p:nvPicPr>
          <p:cNvPr id="6" name="Attēls 5"/>
          <p:cNvPicPr>
            <a:picLocks noChangeAspect="1"/>
          </p:cNvPicPr>
          <p:nvPr/>
        </p:nvPicPr>
        <p:blipFill rotWithShape="1">
          <a:blip r:embed="rId4"/>
          <a:srcRect l="35094" r="2636"/>
          <a:stretch/>
        </p:blipFill>
        <p:spPr>
          <a:xfrm>
            <a:off x="8109027" y="139006"/>
            <a:ext cx="3730752" cy="3276600"/>
          </a:xfrm>
          <a:prstGeom prst="rect">
            <a:avLst/>
          </a:prstGeom>
        </p:spPr>
      </p:pic>
      <p:pic>
        <p:nvPicPr>
          <p:cNvPr id="8" name="Attēls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04288" y="3661750"/>
            <a:ext cx="4902581" cy="2946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20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916866" y="197893"/>
            <a:ext cx="10364451" cy="1596177"/>
          </a:xfrm>
        </p:spPr>
        <p:txBody>
          <a:bodyPr>
            <a:normAutofit/>
          </a:bodyPr>
          <a:lstStyle/>
          <a:p>
            <a:r>
              <a:rPr lang="en-GB" sz="4800" b="1" dirty="0" smtClean="0"/>
              <a:t>Testimonial / endorsement</a:t>
            </a:r>
            <a:endParaRPr lang="en-GB" sz="4800" b="1" dirty="0"/>
          </a:p>
        </p:txBody>
      </p:sp>
      <p:pic>
        <p:nvPicPr>
          <p:cNvPr id="4" name="Satura vietturis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r="3805"/>
          <a:stretch/>
        </p:blipFill>
        <p:spPr>
          <a:xfrm>
            <a:off x="490446" y="1690688"/>
            <a:ext cx="6507514" cy="4084961"/>
          </a:xfrm>
          <a:prstGeom prst="rect">
            <a:avLst/>
          </a:prstGeom>
        </p:spPr>
      </p:pic>
      <p:pic>
        <p:nvPicPr>
          <p:cNvPr id="5" name="Attēls 4"/>
          <p:cNvPicPr>
            <a:picLocks noChangeAspect="1"/>
          </p:cNvPicPr>
          <p:nvPr/>
        </p:nvPicPr>
        <p:blipFill rotWithShape="1">
          <a:blip r:embed="rId3"/>
          <a:srcRect r="36062" b="511"/>
          <a:stretch/>
        </p:blipFill>
        <p:spPr>
          <a:xfrm>
            <a:off x="7110669" y="1619199"/>
            <a:ext cx="4170648" cy="4156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4811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GB" sz="4800" b="1" dirty="0" smtClean="0"/>
              <a:t>Emotional appeal</a:t>
            </a:r>
            <a:endParaRPr lang="en-GB" sz="4800" b="1" dirty="0"/>
          </a:p>
        </p:txBody>
      </p:sp>
      <p:pic>
        <p:nvPicPr>
          <p:cNvPr id="4" name="Satura vietturis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369437" y="2110708"/>
            <a:ext cx="5572125" cy="3540284"/>
          </a:xfrm>
          <a:prstGeom prst="rect">
            <a:avLst/>
          </a:prstGeom>
        </p:spPr>
      </p:pic>
      <p:pic>
        <p:nvPicPr>
          <p:cNvPr id="5" name="Attēls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7365" y="758390"/>
            <a:ext cx="4105058" cy="3023955"/>
          </a:xfrm>
          <a:prstGeom prst="rect">
            <a:avLst/>
          </a:prstGeom>
        </p:spPr>
      </p:pic>
      <p:pic>
        <p:nvPicPr>
          <p:cNvPr id="6" name="Attēls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1562" y="3854803"/>
            <a:ext cx="6095806" cy="2839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4979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lv-LV" sz="4800" b="1" dirty="0" err="1" smtClean="0"/>
              <a:t>Weasel</a:t>
            </a:r>
            <a:r>
              <a:rPr lang="lv-LV" sz="4800" b="1" dirty="0" smtClean="0"/>
              <a:t> </a:t>
            </a:r>
            <a:r>
              <a:rPr lang="lv-LV" sz="4800" b="1" dirty="0" err="1" smtClean="0"/>
              <a:t>words</a:t>
            </a:r>
            <a:r>
              <a:rPr lang="lv-LV" sz="4800" b="1" dirty="0" smtClean="0"/>
              <a:t> </a:t>
            </a:r>
            <a:endParaRPr lang="lv-LV" sz="4800" b="1" dirty="0"/>
          </a:p>
        </p:txBody>
      </p:sp>
      <p:pic>
        <p:nvPicPr>
          <p:cNvPr id="4" name="Satura vietturis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r="19245"/>
          <a:stretch/>
        </p:blipFill>
        <p:spPr>
          <a:xfrm>
            <a:off x="370739" y="3150436"/>
            <a:ext cx="6961818" cy="3192431"/>
          </a:xfrm>
          <a:prstGeom prst="rect">
            <a:avLst/>
          </a:prstGeom>
        </p:spPr>
      </p:pic>
      <p:pic>
        <p:nvPicPr>
          <p:cNvPr id="5" name="Attēls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6984" y="321215"/>
            <a:ext cx="4249009" cy="2702370"/>
          </a:xfrm>
          <a:prstGeom prst="rect">
            <a:avLst/>
          </a:prstGeom>
        </p:spPr>
      </p:pic>
      <p:pic>
        <p:nvPicPr>
          <p:cNvPr id="6" name="Attēls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74971" y="3150436"/>
            <a:ext cx="3838999" cy="3192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4264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291983" y="530351"/>
            <a:ext cx="10364451" cy="1596177"/>
          </a:xfrm>
        </p:spPr>
        <p:txBody>
          <a:bodyPr>
            <a:normAutofit/>
          </a:bodyPr>
          <a:lstStyle/>
          <a:p>
            <a:pPr algn="l"/>
            <a:r>
              <a:rPr lang="lv-LV" sz="4800" b="1" dirty="0" smtClean="0"/>
              <a:t>Humor </a:t>
            </a:r>
            <a:endParaRPr lang="lv-LV" sz="4800" b="1" dirty="0"/>
          </a:p>
        </p:txBody>
      </p:sp>
      <p:pic>
        <p:nvPicPr>
          <p:cNvPr id="4" name="Satura vietturis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t="50796"/>
          <a:stretch/>
        </p:blipFill>
        <p:spPr>
          <a:xfrm>
            <a:off x="5847194" y="530351"/>
            <a:ext cx="2683078" cy="2640349"/>
          </a:xfrm>
          <a:prstGeom prst="rect">
            <a:avLst/>
          </a:prstGeom>
        </p:spPr>
      </p:pic>
      <p:pic>
        <p:nvPicPr>
          <p:cNvPr id="5" name="Attēls 4"/>
          <p:cNvPicPr>
            <a:picLocks noChangeAspect="1"/>
          </p:cNvPicPr>
          <p:nvPr/>
        </p:nvPicPr>
        <p:blipFill rotWithShape="1">
          <a:blip r:embed="rId3"/>
          <a:srcRect r="3672"/>
          <a:stretch/>
        </p:blipFill>
        <p:spPr>
          <a:xfrm>
            <a:off x="3895653" y="3269453"/>
            <a:ext cx="4634619" cy="3337749"/>
          </a:xfrm>
          <a:prstGeom prst="rect">
            <a:avLst/>
          </a:prstGeom>
        </p:spPr>
      </p:pic>
      <p:pic>
        <p:nvPicPr>
          <p:cNvPr id="6" name="Attēls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192" y="3269453"/>
            <a:ext cx="3809348" cy="3337749"/>
          </a:xfrm>
          <a:prstGeom prst="rect">
            <a:avLst/>
          </a:prstGeom>
        </p:spPr>
      </p:pic>
      <p:pic>
        <p:nvPicPr>
          <p:cNvPr id="7" name="Attēls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23266" y="807926"/>
            <a:ext cx="3262769" cy="5613922"/>
          </a:xfrm>
          <a:prstGeom prst="rect">
            <a:avLst/>
          </a:prstGeom>
        </p:spPr>
      </p:pic>
      <p:pic>
        <p:nvPicPr>
          <p:cNvPr id="3" name="Attēls 2"/>
          <p:cNvPicPr>
            <a:picLocks noChangeAspect="1"/>
          </p:cNvPicPr>
          <p:nvPr/>
        </p:nvPicPr>
        <p:blipFill rotWithShape="1">
          <a:blip r:embed="rId6"/>
          <a:srcRect b="49489"/>
          <a:stretch/>
        </p:blipFill>
        <p:spPr>
          <a:xfrm>
            <a:off x="3158625" y="530351"/>
            <a:ext cx="2688569" cy="267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7903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419999" y="185316"/>
            <a:ext cx="10364451" cy="1596177"/>
          </a:xfrm>
        </p:spPr>
        <p:txBody>
          <a:bodyPr>
            <a:normAutofit/>
          </a:bodyPr>
          <a:lstStyle/>
          <a:p>
            <a:pPr algn="l"/>
            <a:r>
              <a:rPr lang="lv-LV" sz="4800" b="1" dirty="0" smtClean="0"/>
              <a:t>Association</a:t>
            </a:r>
            <a:endParaRPr lang="lv-LV" sz="4800" b="1" dirty="0"/>
          </a:p>
        </p:txBody>
      </p:sp>
      <p:pic>
        <p:nvPicPr>
          <p:cNvPr id="6" name="Satura vietturis 5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5127881" y="1708341"/>
            <a:ext cx="3437343" cy="4527232"/>
          </a:xfrm>
          <a:prstGeom prst="rect">
            <a:avLst/>
          </a:prstGeom>
        </p:spPr>
      </p:pic>
      <p:pic>
        <p:nvPicPr>
          <p:cNvPr id="7" name="Attēls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4128" y="365124"/>
            <a:ext cx="3374669" cy="4728083"/>
          </a:xfrm>
          <a:prstGeom prst="rect">
            <a:avLst/>
          </a:prstGeom>
        </p:spPr>
      </p:pic>
      <p:pic>
        <p:nvPicPr>
          <p:cNvPr id="8" name="Attēls 7"/>
          <p:cNvPicPr>
            <a:picLocks noChangeAspect="1"/>
          </p:cNvPicPr>
          <p:nvPr/>
        </p:nvPicPr>
        <p:blipFill rotWithShape="1">
          <a:blip r:embed="rId4"/>
          <a:srcRect t="16933" r="-1667" b="14533"/>
          <a:stretch/>
        </p:blipFill>
        <p:spPr>
          <a:xfrm>
            <a:off x="400777" y="3885565"/>
            <a:ext cx="4648200" cy="2350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494750"/>
      </p:ext>
    </p:extLst>
  </p:cSld>
  <p:clrMapOvr>
    <a:masterClrMapping/>
  </p:clrMapOvr>
</p:sld>
</file>

<file path=ppt/theme/theme1.xml><?xml version="1.0" encoding="utf-8"?>
<a:theme xmlns:a="http://schemas.openxmlformats.org/drawingml/2006/main" name="Pilīte">
  <a:themeElements>
    <a:clrScheme name="Pilīte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Pilīte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līte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TM04033925[[fn=Pilīte]]</Template>
  <TotalTime>205</TotalTime>
  <Words>148</Words>
  <Application>Microsoft Office PowerPoint</Application>
  <PresentationFormat>Platekrāna</PresentationFormat>
  <Paragraphs>18</Paragraphs>
  <Slides>11</Slides>
  <Notes>0</Notes>
  <HiddenSlides>0</HiddenSlides>
  <MMClips>0</MMClips>
  <ScaleCrop>false</ScaleCrop>
  <HeadingPairs>
    <vt:vector size="6" baseType="variant">
      <vt:variant>
        <vt:lpstr>Lietotie fonti</vt:lpstr>
      </vt:variant>
      <vt:variant>
        <vt:i4>2</vt:i4>
      </vt:variant>
      <vt:variant>
        <vt:lpstr>Dizains</vt:lpstr>
      </vt:variant>
      <vt:variant>
        <vt:i4>1</vt:i4>
      </vt:variant>
      <vt:variant>
        <vt:lpstr>Slaidu virsraksti</vt:lpstr>
      </vt:variant>
      <vt:variant>
        <vt:i4>11</vt:i4>
      </vt:variant>
    </vt:vector>
  </HeadingPairs>
  <TitlesOfParts>
    <vt:vector size="14" baseType="lpstr">
      <vt:lpstr>Arial</vt:lpstr>
      <vt:lpstr>Tw Cen MT</vt:lpstr>
      <vt:lpstr>Pilīte</vt:lpstr>
      <vt:lpstr>Identifying the hidden persuaders in advertising</vt:lpstr>
      <vt:lpstr>The hidden persuaders</vt:lpstr>
      <vt:lpstr>Pressure</vt:lpstr>
      <vt:lpstr>Bandwagon</vt:lpstr>
      <vt:lpstr>Testimonial / endorsement</vt:lpstr>
      <vt:lpstr>Emotional appeal</vt:lpstr>
      <vt:lpstr>Weasel words </vt:lpstr>
      <vt:lpstr>Humor </vt:lpstr>
      <vt:lpstr>Association</vt:lpstr>
      <vt:lpstr>conclusion</vt:lpstr>
      <vt:lpstr>Thank you for your attention!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prezentācija</dc:title>
  <dc:creator>Nikrace2</dc:creator>
  <cp:lastModifiedBy>Nikrace2</cp:lastModifiedBy>
  <cp:revision>19</cp:revision>
  <dcterms:created xsi:type="dcterms:W3CDTF">2022-03-30T03:11:42Z</dcterms:created>
  <dcterms:modified xsi:type="dcterms:W3CDTF">2022-03-31T14:21:00Z</dcterms:modified>
</cp:coreProperties>
</file>