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59" r:id="rId4"/>
    <p:sldId id="261" r:id="rId5"/>
    <p:sldId id="262" r:id="rId6"/>
    <p:sldId id="264" r:id="rId7"/>
    <p:sldId id="260" r:id="rId8"/>
    <p:sldId id="266" r:id="rId9"/>
    <p:sldId id="267" r:id="rId10"/>
    <p:sldId id="265" r:id="rId11"/>
    <p:sldId id="269" r:id="rId12"/>
    <p:sldId id="268"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65"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380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9F4F44-0E00-4A21-A749-898BCF72F7E9}" type="datetimeFigureOut">
              <a:rPr lang="it-IT" smtClean="0"/>
              <a:pPr/>
              <a:t>09/12/2019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B562A5-B411-4A2F-823B-87892EE2F29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F4F44-0E00-4A21-A749-898BCF72F7E9}" type="datetimeFigureOut">
              <a:rPr lang="it-IT" smtClean="0"/>
              <a:pPr/>
              <a:t>09/12/2019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562A5-B411-4A2F-823B-87892EE2F29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images-na.ssl-images-amazon.com/images/I/81XcBWvxOGL._SX466_.jpg&amp;imgrefurl=https://www.amazon.it/PRESEPE-SUGHERO-MACINE-RUSCELLO-L53XP55XH65/dp/B075F6WTMK&amp;docid=bykdm1XXBQkjbM&amp;tbnid=HLFNmtfZ3KtbWM:&amp;vet=10ahUKEwiQrYnimajmAhXOKVAKHXL5CB8QMwiIAigJMAk..i&amp;w=466&amp;h=580&amp;bih=625&amp;biw=1366&amp;q=presepe&amp;ved=0ahUKEwiQrYnimajmAhXOKVAKHXL5CB8QMwiIAigJMAk&amp;iact=mrc&amp;uact=8" TargetMode="External"/><Relationship Id="rId7" Type="http://schemas.openxmlformats.org/officeDocument/2006/relationships/image" Target="../media/image1.jpeg"/><Relationship Id="rId2" Type="http://schemas.openxmlformats.org/officeDocument/2006/relationships/hyperlink" Target="https://www.google.com/imgres?imgurl=https://www.viaggiesorrisi.com/wp-content/uploads/2017/12/presepe-delle-marche-jesi-40.jpg&amp;imgrefurl=https://www.viaggiesorrisi.com/meraviglioso-presepe-delle-marche-jesi/&amp;docid=C052PifvXmIF_M&amp;tbnid=i9fkL-NDYmvv0M:&amp;vet=10ahUKEwiQrYnimajmAhXOKVAKHXL5CB8QMwiNAigNMA0..i&amp;w=641&amp;h=500&amp;bih=625&amp;biw=1366&amp;q=presepe&amp;ved=0ahUKEwiQrYnimajmAhXOKVAKHXL5CB8QMwiNAigNMA0&amp;iact=mrc&amp;uact=8" TargetMode="External"/><Relationship Id="rId1" Type="http://schemas.openxmlformats.org/officeDocument/2006/relationships/slideLayout" Target="../slideLayouts/slideLayout2.xml"/><Relationship Id="rId6" Type="http://schemas.openxmlformats.org/officeDocument/2006/relationships/hyperlink" Target="https://www.google.com/imgres?imgurl=https://cdn.manomano.com/scenario-paesaggio-grotta-presepe-legno-sughero-fontana-mulino-luci-presepio-statue-personaggi-soggetti-P-2152314-13102741_1.jpg&amp;imgrefurl=https://www.manomano.it/p/scenario-paesaggio-grotta-presepe-legno-sughero-fontana-mulino-luci-presepio-statue-personaggi-soggetti-12782603&amp;docid=KM8gAwNYI3wp6M&amp;tbnid=-oS0krRGpUleGM:&amp;vet=10ahUKEwiQrYnimajmAhXOKVAKHXL5CB8QMwiLAigMMAw..i&amp;w=470&amp;h=470&amp;bih=625&amp;biw=1366&amp;q=presepe&amp;ved=0ahUKEwiQrYnimajmAhXOKVAKHXL5CB8QMwiLAigMMAw&amp;iact=mrc&amp;uact=8" TargetMode="External"/><Relationship Id="rId5" Type="http://schemas.openxmlformats.org/officeDocument/2006/relationships/hyperlink" Target="https://www.google.com/imgres?imgurl=https://www.adriatico24ore.it/wp-content/uploads/2018/11/presepe-comune-san-benedetto.jpg&amp;imgrefurl=https://www.adriatico24ore.it/inaugurata-la-mostra-di-presepi-artistici-in-sala-consiliare/&amp;docid=Hs3D780DCTQYFM&amp;tbnid=D5lfbEmDCu8SmM:&amp;vet=10ahUKEwiQrYnimajmAhXOKVAKHXL5CB8QMwiKAigLMAs..i&amp;w=900&amp;h=580&amp;bih=625&amp;biw=1366&amp;q=presepe&amp;ved=0ahUKEwiQrYnimajmAhXOKVAKHXL5CB8QMwiKAigLMAs&amp;iact=mrc&amp;uact=8" TargetMode="External"/><Relationship Id="rId4" Type="http://schemas.openxmlformats.org/officeDocument/2006/relationships/hyperlink" Target="https://www.google.com/imgres?imgurl=https://www.facciamoilpresepe.it/wp-content/uploads/2013/07/presepe-Catalano1994-04-600x330.jpg&amp;imgrefurl=https://www.facciamoilpresepe.it/presepe-napoletano-colto-e-popolare/&amp;docid=RfHi3b88kziKKM&amp;tbnid=PAREjyWiEYxNpM:&amp;vet=10ahUKEwiQrYnimajmAhXOKVAKHXL5CB8QMwiJAigKMAo..i&amp;w=600&amp;h=330&amp;bih=625&amp;biw=1366&amp;q=presepe&amp;ved=0ahUKEwiQrYnimajmAhXOKVAKHXL5CB8QMwiJAigKMAo&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7797552" cy="1143000"/>
          </a:xfrm>
        </p:spPr>
        <p:txBody>
          <a:bodyPr/>
          <a:lstStyle/>
          <a:p>
            <a:r>
              <a:rPr lang="it-IT" b="1" dirty="0" smtClean="0">
                <a:solidFill>
                  <a:srgbClr val="FF0000"/>
                </a:solidFill>
              </a:rPr>
              <a:t>CHRISTMAS  IN  ITALY</a:t>
            </a:r>
            <a:endParaRPr lang="it-IT" b="1" dirty="0">
              <a:solidFill>
                <a:srgbClr val="FF0000"/>
              </a:solidFill>
            </a:endParaRPr>
          </a:p>
        </p:txBody>
      </p:sp>
      <p:sp>
        <p:nvSpPr>
          <p:cNvPr id="11273" name="Rectangle 9"/>
          <p:cNvSpPr>
            <a:spLocks noChangeArrowheads="1"/>
          </p:cNvSpPr>
          <p:nvPr/>
        </p:nvSpPr>
        <p:spPr bwMode="auto">
          <a:xfrm>
            <a:off x="0" y="0"/>
            <a:ext cx="1600200" cy="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b="0" i="0" u="none" strike="noStrike" cap="none" normalizeH="0" baseline="0" smtClean="0">
                <a:ln>
                  <a:noFill/>
                </a:ln>
                <a:solidFill>
                  <a:srgbClr val="660099"/>
                </a:solidFill>
                <a:effectLst/>
                <a:latin typeface="Arial" pitchFamily="34" charset="0"/>
                <a:cs typeface="Arial" pitchFamily="34" charset="0"/>
                <a:hlinkClick r:id="rId2"/>
              </a:rPr>
              <a:t/>
            </a:r>
            <a:br>
              <a:rPr kumimoji="0" lang="it-IT" b="0" i="0" u="none" strike="noStrike" cap="none" normalizeH="0" baseline="0" smtClean="0">
                <a:ln>
                  <a:noFill/>
                </a:ln>
                <a:solidFill>
                  <a:srgbClr val="660099"/>
                </a:solidFill>
                <a:effectLst/>
                <a:latin typeface="Arial" pitchFamily="34" charset="0"/>
                <a:cs typeface="Arial" pitchFamily="34" charset="0"/>
                <a:hlinkClick r:id="rId2"/>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AutoShape 2" descr="Risultati immagini per presepe">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8" name="AutoShape 4" descr="Risultati immagini per presepe">
            <a:hlinkClick r:id="rId4"/>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70" name="AutoShape 6" descr="Risultati immagini per presepe">
            <a:hlinkClick r:id="rId5"/>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72" name="AutoShape 8" descr="Risultati immagini per presepe">
            <a:hlinkClick r:id="rId6"/>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74" name="Picture 10" descr="C:\Users\Asus\Desktop\download.jpg"/>
          <p:cNvPicPr>
            <a:picLocks noGrp="1" noChangeAspect="1" noChangeArrowheads="1"/>
          </p:cNvPicPr>
          <p:nvPr>
            <p:ph idx="1"/>
          </p:nvPr>
        </p:nvPicPr>
        <p:blipFill>
          <a:blip r:embed="rId7" cstate="print"/>
          <a:srcRect/>
          <a:stretch>
            <a:fillRect/>
          </a:stretch>
        </p:blipFill>
        <p:spPr bwMode="auto">
          <a:xfrm>
            <a:off x="1403649" y="1124744"/>
            <a:ext cx="6408712" cy="5472608"/>
          </a:xfrm>
          <a:prstGeom prst="rect">
            <a:avLst/>
          </a:prstGeom>
          <a:noFill/>
        </p:spPr>
      </p:pic>
      <p:sp>
        <p:nvSpPr>
          <p:cNvPr id="9" name="CasellaDiTesto 8"/>
          <p:cNvSpPr txBox="1"/>
          <p:nvPr/>
        </p:nvSpPr>
        <p:spPr>
          <a:xfrm>
            <a:off x="323528" y="476672"/>
            <a:ext cx="648072" cy="369332"/>
          </a:xfrm>
          <a:prstGeom prst="rect">
            <a:avLst/>
          </a:prstGeom>
          <a:noFill/>
        </p:spPr>
        <p:txBody>
          <a:bodyPr wrap="square" rtlCol="0">
            <a:spAutoFit/>
          </a:bodyPr>
          <a:lstStyle/>
          <a:p>
            <a:r>
              <a:rPr lang="it-IT" dirty="0" smtClean="0"/>
              <a:t>P.14</a:t>
            </a:r>
            <a:endParaRPr lang="it-IT" dirty="0"/>
          </a:p>
        </p:txBody>
      </p:sp>
      <p:sp>
        <p:nvSpPr>
          <p:cNvPr id="11" name="CasellaDiTesto 10"/>
          <p:cNvSpPr txBox="1"/>
          <p:nvPr/>
        </p:nvSpPr>
        <p:spPr>
          <a:xfrm>
            <a:off x="2339752" y="5949280"/>
            <a:ext cx="4608512" cy="369332"/>
          </a:xfrm>
          <a:prstGeom prst="rect">
            <a:avLst/>
          </a:prstGeom>
          <a:noFill/>
        </p:spPr>
        <p:txBody>
          <a:bodyPr wrap="square" rtlCol="0">
            <a:spAutoFit/>
          </a:bodyPr>
          <a:lstStyle/>
          <a:p>
            <a:r>
              <a:rPr lang="it-IT" dirty="0" smtClean="0"/>
              <a:t>HOW WE CELEBRATE CHRISTMAS – ITALY</a:t>
            </a:r>
            <a:endParaRPr lang="it-IT"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77072"/>
            <a:ext cx="8229600" cy="2049091"/>
          </a:xfrm>
        </p:spPr>
        <p:txBody>
          <a:bodyPr>
            <a:normAutofit/>
          </a:bodyPr>
          <a:lstStyle/>
          <a:p>
            <a:r>
              <a:rPr lang="en-US" sz="1600" dirty="0" smtClean="0"/>
              <a:t>Celebrations are not over yet! New Year’s Eve (31</a:t>
            </a:r>
            <a:r>
              <a:rPr lang="en-US" sz="1600" baseline="30000" dirty="0" smtClean="0"/>
              <a:t>st</a:t>
            </a:r>
            <a:r>
              <a:rPr lang="en-US" sz="1600" dirty="0" smtClean="0"/>
              <a:t> December) and 1st January are important, too. Families meet again round the table and enjoy food. </a:t>
            </a:r>
            <a:endParaRPr lang="it-IT" sz="1600" dirty="0" smtClean="0"/>
          </a:p>
          <a:p>
            <a:r>
              <a:rPr lang="en-US" sz="1600" dirty="0" smtClean="0"/>
              <a:t>On Epiphany day (6</a:t>
            </a:r>
            <a:r>
              <a:rPr lang="en-US" sz="1600" baseline="30000" dirty="0" smtClean="0"/>
              <a:t>Th</a:t>
            </a:r>
            <a:r>
              <a:rPr lang="en-US" sz="1600" dirty="0" smtClean="0"/>
              <a:t> January) children wait for “la </a:t>
            </a:r>
            <a:r>
              <a:rPr lang="en-US" sz="1600" dirty="0" err="1" smtClean="0"/>
              <a:t>Befana</a:t>
            </a:r>
            <a:r>
              <a:rPr lang="en-US" sz="1600" dirty="0" smtClean="0"/>
              <a:t>” who, according to Italian folklore, is an old witch-like woman who arrives on a broomstick, comes down the chimney and fills kids’ stockings with sweets, chocolate, or a lump of coal for those who have been naughty.</a:t>
            </a:r>
            <a:endParaRPr lang="it-IT" sz="1600" dirty="0" smtClean="0"/>
          </a:p>
          <a:p>
            <a:r>
              <a:rPr lang="en-US" sz="1600" dirty="0" smtClean="0"/>
              <a:t>The holidays mean eating a lot and enjoy the family warmth.</a:t>
            </a:r>
            <a:endParaRPr lang="it-IT" sz="1600" dirty="0"/>
          </a:p>
        </p:txBody>
      </p:sp>
      <p:pic>
        <p:nvPicPr>
          <p:cNvPr id="2050" name="Picture 2" descr="C:\Users\Asus\Desktop\BEFANAN.jpeg"/>
          <p:cNvPicPr>
            <a:picLocks noChangeAspect="1" noChangeArrowheads="1"/>
          </p:cNvPicPr>
          <p:nvPr/>
        </p:nvPicPr>
        <p:blipFill>
          <a:blip r:embed="rId2" cstate="print"/>
          <a:srcRect/>
          <a:stretch>
            <a:fillRect/>
          </a:stretch>
        </p:blipFill>
        <p:spPr bwMode="auto">
          <a:xfrm>
            <a:off x="251520" y="404664"/>
            <a:ext cx="4286250" cy="3312368"/>
          </a:xfrm>
          <a:prstGeom prst="rect">
            <a:avLst/>
          </a:prstGeom>
          <a:noFill/>
        </p:spPr>
      </p:pic>
      <p:pic>
        <p:nvPicPr>
          <p:cNvPr id="2051" name="Picture 3" descr="C:\Users\Asus\Desktop\CAPODANNNO.jpg"/>
          <p:cNvPicPr>
            <a:picLocks noChangeAspect="1" noChangeArrowheads="1"/>
          </p:cNvPicPr>
          <p:nvPr/>
        </p:nvPicPr>
        <p:blipFill>
          <a:blip r:embed="rId3" cstate="print"/>
          <a:srcRect/>
          <a:stretch>
            <a:fillRect/>
          </a:stretch>
        </p:blipFill>
        <p:spPr bwMode="auto">
          <a:xfrm>
            <a:off x="5076056" y="404664"/>
            <a:ext cx="3744416" cy="3312368"/>
          </a:xfrm>
          <a:prstGeom prst="rect">
            <a:avLst/>
          </a:prstGeom>
          <a:noFill/>
        </p:spPr>
      </p:pic>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sus\Desktop\gehresrgashsjhs.jpg"/>
          <p:cNvPicPr>
            <a:picLocks noGrp="1" noChangeAspect="1" noChangeArrowheads="1"/>
          </p:cNvPicPr>
          <p:nvPr>
            <p:ph idx="1"/>
          </p:nvPr>
        </p:nvPicPr>
        <p:blipFill>
          <a:blip r:embed="rId2" cstate="print"/>
          <a:srcRect/>
          <a:stretch>
            <a:fillRect/>
          </a:stretch>
        </p:blipFill>
        <p:spPr bwMode="auto">
          <a:xfrm>
            <a:off x="4572000" y="2060848"/>
            <a:ext cx="4572000" cy="4392488"/>
          </a:xfrm>
          <a:prstGeom prst="rect">
            <a:avLst/>
          </a:prstGeom>
          <a:noFill/>
        </p:spPr>
      </p:pic>
      <p:pic>
        <p:nvPicPr>
          <p:cNvPr id="24579" name="Picture 3"/>
          <p:cNvPicPr>
            <a:picLocks noChangeAspect="1" noChangeArrowheads="1"/>
          </p:cNvPicPr>
          <p:nvPr/>
        </p:nvPicPr>
        <p:blipFill>
          <a:blip r:embed="rId3" cstate="print"/>
          <a:srcRect/>
          <a:stretch>
            <a:fillRect/>
          </a:stretch>
        </p:blipFill>
        <p:spPr bwMode="auto">
          <a:xfrm>
            <a:off x="-3348880" y="-10468544"/>
            <a:ext cx="3871431" cy="32400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556792" y="-9892480"/>
            <a:ext cx="3871431" cy="3240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2060848"/>
            <a:ext cx="4067944" cy="4392488"/>
          </a:xfrm>
          <a:prstGeom prst="rect">
            <a:avLst/>
          </a:prstGeom>
          <a:noFill/>
          <a:ln w="9525">
            <a:noFill/>
            <a:miter lim="800000"/>
            <a:headEnd/>
            <a:tailEnd/>
          </a:ln>
        </p:spPr>
      </p:pic>
      <p:sp>
        <p:nvSpPr>
          <p:cNvPr id="8" name="CasellaDiTesto 7"/>
          <p:cNvSpPr txBox="1"/>
          <p:nvPr/>
        </p:nvSpPr>
        <p:spPr>
          <a:xfrm>
            <a:off x="1187624" y="404664"/>
            <a:ext cx="6480720" cy="707886"/>
          </a:xfrm>
          <a:prstGeom prst="rect">
            <a:avLst/>
          </a:prstGeom>
          <a:noFill/>
        </p:spPr>
        <p:txBody>
          <a:bodyPr wrap="square" rtlCol="0">
            <a:spAutoFit/>
          </a:bodyPr>
          <a:lstStyle/>
          <a:p>
            <a:r>
              <a:rPr lang="it-IT" sz="4000" dirty="0" smtClean="0">
                <a:solidFill>
                  <a:srgbClr val="FF0000"/>
                </a:solidFill>
              </a:rPr>
              <a:t> CHRISTMAS  AT OUR  </a:t>
            </a:r>
            <a:r>
              <a:rPr lang="it-IT" sz="4000" dirty="0" smtClean="0">
                <a:solidFill>
                  <a:srgbClr val="FF0000"/>
                </a:solidFill>
              </a:rPr>
              <a:t>SCHOOL</a:t>
            </a: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ctrTitle"/>
          </p:nvPr>
        </p:nvSpPr>
        <p:spPr>
          <a:xfrm>
            <a:off x="685800" y="2924944"/>
            <a:ext cx="7772400" cy="1080120"/>
          </a:xfrm>
        </p:spPr>
        <p:txBody>
          <a:bodyPr/>
          <a:lstStyle/>
          <a:p>
            <a:r>
              <a:rPr lang="it-IT" dirty="0" smtClean="0">
                <a:solidFill>
                  <a:schemeClr val="bg1"/>
                </a:solidFill>
              </a:rPr>
              <a:t>AND HAPPY NEW  YEAR</a:t>
            </a:r>
            <a:endParaRPr lang="it-IT" dirty="0">
              <a:solidFill>
                <a:schemeClr val="bg1"/>
              </a:solidFill>
            </a:endParaRPr>
          </a:p>
        </p:txBody>
      </p:sp>
      <p:sp>
        <p:nvSpPr>
          <p:cNvPr id="3" name="Sottotitolo 2"/>
          <p:cNvSpPr>
            <a:spLocks noGrp="1"/>
          </p:cNvSpPr>
          <p:nvPr>
            <p:ph type="subTitle" idx="1"/>
          </p:nvPr>
        </p:nvSpPr>
        <p:spPr/>
        <p:txBody>
          <a:bodyPr/>
          <a:lstStyle/>
          <a:p>
            <a:r>
              <a:rPr lang="it-IT" sz="2400" dirty="0" smtClean="0">
                <a:solidFill>
                  <a:schemeClr val="bg1"/>
                </a:solidFill>
              </a:rPr>
              <a:t>SCUOLA SECONDARIA </a:t>
            </a:r>
            <a:r>
              <a:rPr lang="it-IT" sz="2400" dirty="0" err="1" smtClean="0">
                <a:solidFill>
                  <a:schemeClr val="bg1"/>
                </a:solidFill>
              </a:rPr>
              <a:t>DI</a:t>
            </a:r>
            <a:r>
              <a:rPr lang="it-IT" sz="2400" dirty="0" smtClean="0">
                <a:solidFill>
                  <a:schemeClr val="bg1"/>
                </a:solidFill>
              </a:rPr>
              <a:t> PRIMO GRADO GIOVANNI BOVIO FOGGIA – ITALY</a:t>
            </a:r>
          </a:p>
          <a:p>
            <a:r>
              <a:rPr lang="it-IT" sz="2000" smtClean="0">
                <a:solidFill>
                  <a:schemeClr val="bg1"/>
                </a:solidFill>
              </a:rPr>
              <a:t>REALIZED BY CLASS 2 E </a:t>
            </a:r>
            <a:endParaRPr lang="it-IT" sz="2000" dirty="0" smtClean="0">
              <a:solidFill>
                <a:schemeClr val="bg1"/>
              </a:solidFill>
            </a:endParaRPr>
          </a:p>
        </p:txBody>
      </p:sp>
      <p:sp>
        <p:nvSpPr>
          <p:cNvPr id="4" name="Sottotitolo 2"/>
          <p:cNvSpPr txBox="1">
            <a:spLocks/>
          </p:cNvSpPr>
          <p:nvPr/>
        </p:nvSpPr>
        <p:spPr>
          <a:xfrm>
            <a:off x="1547664" y="51054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latin typeface="Comic Sans MS" pitchFamily="66" charset="0"/>
              </a:rPr>
              <a:t>CHRISTMAS TIME</a:t>
            </a:r>
            <a:endParaRPr lang="it-IT" sz="2000" dirty="0">
              <a:latin typeface="Comic Sans MS" pitchFamily="66" charset="0"/>
            </a:endParaRPr>
          </a:p>
        </p:txBody>
      </p:sp>
      <p:sp>
        <p:nvSpPr>
          <p:cNvPr id="3" name="Segnaposto contenuto 2"/>
          <p:cNvSpPr>
            <a:spLocks noGrp="1"/>
          </p:cNvSpPr>
          <p:nvPr>
            <p:ph idx="1"/>
          </p:nvPr>
        </p:nvSpPr>
        <p:spPr/>
        <p:txBody>
          <a:bodyPr>
            <a:normAutofit fontScale="70000" lnSpcReduction="20000"/>
          </a:bodyPr>
          <a:lstStyle/>
          <a:p>
            <a:pPr>
              <a:buNone/>
            </a:pPr>
            <a:endParaRPr lang="it-IT" dirty="0" smtClean="0"/>
          </a:p>
          <a:p>
            <a:r>
              <a:rPr lang="en-US" dirty="0" smtClean="0"/>
              <a:t>The Christmas celebrations in Italy last for nearly a full month from December 8</a:t>
            </a:r>
            <a:r>
              <a:rPr lang="en-US" baseline="30000" dirty="0" smtClean="0"/>
              <a:t>th</a:t>
            </a:r>
            <a:r>
              <a:rPr lang="en-US" dirty="0" smtClean="0"/>
              <a:t> to January 6</a:t>
            </a:r>
            <a:r>
              <a:rPr lang="en-US" baseline="30000" dirty="0" smtClean="0"/>
              <a:t>th</a:t>
            </a:r>
            <a:r>
              <a:rPr lang="en-US" dirty="0" smtClean="0"/>
              <a:t>. It begins with the Feast of the Immaculate Conception, which is a national holiday. To mark the occasion the Christmas decorations are put up, including the tree and the very important nativity crib. The festivities then continue all of the way through until January 6</a:t>
            </a:r>
            <a:r>
              <a:rPr lang="en-US" baseline="30000" dirty="0" smtClean="0"/>
              <a:t>th</a:t>
            </a:r>
            <a:r>
              <a:rPr lang="en-US" dirty="0" smtClean="0"/>
              <a:t>, the feast day of Epiphany. It is a month for religious devotion and spending time with family. One of the most important decorations at Christmas is the nativity scene. These cribs, “ </a:t>
            </a:r>
            <a:r>
              <a:rPr lang="en-US" dirty="0" err="1" smtClean="0"/>
              <a:t>presepe</a:t>
            </a:r>
            <a:r>
              <a:rPr lang="en-US" dirty="0" smtClean="0"/>
              <a:t>” in Italian, depict the stable scene within the story of the birth of baby Jesus. They are enjoyed all month round in churches, city squares and home - but importantly the baby Jesus is not settled into his place until Christmas Day. </a:t>
            </a:r>
            <a:endParaRPr lang="it-IT" dirty="0"/>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NA.jpg"/>
          <p:cNvPicPr>
            <a:picLocks noGrp="1" noChangeAspect="1"/>
          </p:cNvPicPr>
          <p:nvPr>
            <p:ph idx="1"/>
          </p:nvPr>
        </p:nvPicPr>
        <p:blipFill>
          <a:blip r:embed="rId2" cstate="print"/>
          <a:stretch>
            <a:fillRect/>
          </a:stretch>
        </p:blipFill>
        <p:spPr>
          <a:xfrm>
            <a:off x="755576" y="1124744"/>
            <a:ext cx="7848872" cy="475252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-CHRISTMAS IN FOGGIA-</a:t>
            </a:r>
            <a:endParaRPr lang="it-IT" b="1" dirty="0">
              <a:solidFill>
                <a:srgbClr val="FF0000"/>
              </a:solidFill>
            </a:endParaRPr>
          </a:p>
        </p:txBody>
      </p:sp>
      <p:pic>
        <p:nvPicPr>
          <p:cNvPr id="4" name="Segnaposto contenuto 3" descr="EHI BROSKYYYYYY.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YYEE.jpg"/>
          <p:cNvPicPr>
            <a:picLocks noGrp="1" noChangeAspect="1"/>
          </p:cNvPicPr>
          <p:nvPr>
            <p:ph sz="half" idx="2"/>
          </p:nvPr>
        </p:nvPicPr>
        <p:blipFill>
          <a:blip r:embed="rId2" cstate="print"/>
          <a:stretch>
            <a:fillRect/>
          </a:stretch>
        </p:blipFill>
        <p:spPr>
          <a:xfrm>
            <a:off x="4714876" y="357166"/>
            <a:ext cx="4038600" cy="4214842"/>
          </a:xfrm>
        </p:spPr>
      </p:pic>
      <p:pic>
        <p:nvPicPr>
          <p:cNvPr id="7" name="Segnaposto contenuto 6" descr="TWERK.jpg"/>
          <p:cNvPicPr>
            <a:picLocks noGrp="1" noChangeAspect="1"/>
          </p:cNvPicPr>
          <p:nvPr>
            <p:ph sz="half" idx="1"/>
          </p:nvPr>
        </p:nvPicPr>
        <p:blipFill>
          <a:blip r:embed="rId3" cstate="print"/>
          <a:stretch>
            <a:fillRect/>
          </a:stretch>
        </p:blipFill>
        <p:spPr>
          <a:xfrm>
            <a:off x="323528" y="332656"/>
            <a:ext cx="4038600" cy="4214842"/>
          </a:xfr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a:bodyPr>
          <a:lstStyle/>
          <a:p>
            <a:pPr>
              <a:buNone/>
            </a:pPr>
            <a:r>
              <a:rPr lang="en-US" sz="1600" dirty="0" smtClean="0">
                <a:latin typeface="Comic Sans MS" pitchFamily="66" charset="0"/>
              </a:rPr>
              <a:t>      On Christmas Eve families have a light lunch. At lunch time, people fry and eat “</a:t>
            </a:r>
            <a:r>
              <a:rPr lang="en-US" sz="1600" dirty="0" err="1" smtClean="0">
                <a:latin typeface="Comic Sans MS" pitchFamily="66" charset="0"/>
              </a:rPr>
              <a:t>pettole</a:t>
            </a:r>
            <a:r>
              <a:rPr lang="en-US" sz="1600" dirty="0" smtClean="0">
                <a:latin typeface="Comic Sans MS" pitchFamily="66" charset="0"/>
              </a:rPr>
              <a:t>” and enjoy shopping. Then families meet for dinner at about 5.00 p.m. and have lots of courses from starters to dessert. Our dinner is based fish and vegetables: eel, cod fish, salmon, broccoli, green salad and so on. For dessert we have “</a:t>
            </a:r>
            <a:r>
              <a:rPr lang="en-US" sz="1600" dirty="0" err="1" smtClean="0">
                <a:latin typeface="Comic Sans MS" pitchFamily="66" charset="0"/>
              </a:rPr>
              <a:t>torrone</a:t>
            </a:r>
            <a:r>
              <a:rPr lang="en-US" sz="1600" dirty="0" smtClean="0">
                <a:latin typeface="Comic Sans MS" pitchFamily="66" charset="0"/>
              </a:rPr>
              <a:t>”, “</a:t>
            </a:r>
            <a:r>
              <a:rPr lang="en-US" sz="1600" dirty="0" err="1" smtClean="0">
                <a:latin typeface="Comic Sans MS" pitchFamily="66" charset="0"/>
              </a:rPr>
              <a:t>panettone</a:t>
            </a:r>
            <a:r>
              <a:rPr lang="en-US" sz="1600" dirty="0" smtClean="0">
                <a:latin typeface="Comic Sans MS" pitchFamily="66" charset="0"/>
              </a:rPr>
              <a:t>”, “</a:t>
            </a:r>
            <a:r>
              <a:rPr lang="en-US" sz="1600" dirty="0" err="1" smtClean="0">
                <a:latin typeface="Comic Sans MS" pitchFamily="66" charset="0"/>
              </a:rPr>
              <a:t>pandoro</a:t>
            </a:r>
            <a:r>
              <a:rPr lang="en-US" sz="1600" dirty="0" smtClean="0">
                <a:latin typeface="Comic Sans MS" pitchFamily="66" charset="0"/>
              </a:rPr>
              <a:t>”, “</a:t>
            </a:r>
            <a:r>
              <a:rPr lang="en-US" sz="1600" dirty="0" err="1" smtClean="0">
                <a:latin typeface="Comic Sans MS" pitchFamily="66" charset="0"/>
              </a:rPr>
              <a:t>spumante</a:t>
            </a:r>
            <a:r>
              <a:rPr lang="en-US" sz="1600" dirty="0" smtClean="0">
                <a:latin typeface="Comic Sans MS" pitchFamily="66" charset="0"/>
              </a:rPr>
              <a:t>” and traditional cakes.</a:t>
            </a:r>
            <a:endParaRPr lang="it-IT" sz="1600" dirty="0" smtClean="0">
              <a:latin typeface="Comic Sans MS" pitchFamily="66" charset="0"/>
            </a:endParaRPr>
          </a:p>
          <a:p>
            <a:pPr>
              <a:buNone/>
            </a:pPr>
            <a:r>
              <a:rPr lang="en-US" sz="1600" dirty="0" smtClean="0">
                <a:latin typeface="Comic Sans MS" pitchFamily="66" charset="0"/>
              </a:rPr>
              <a:t>      After dinner we go to the Midnight Mass at the local church to celebrate  the Birth of Christ.</a:t>
            </a:r>
            <a:endParaRPr lang="it-IT" sz="1600" dirty="0" smtClean="0">
              <a:latin typeface="Comic Sans MS" pitchFamily="66" charset="0"/>
            </a:endParaRPr>
          </a:p>
          <a:p>
            <a:pPr>
              <a:buNone/>
            </a:pPr>
            <a:r>
              <a:rPr lang="it-IT" sz="1600" dirty="0" smtClean="0">
                <a:latin typeface="Comic Sans MS" pitchFamily="66" charset="0"/>
              </a:rPr>
              <a:t>      </a:t>
            </a:r>
            <a:r>
              <a:rPr lang="en-US" sz="1600" dirty="0" smtClean="0">
                <a:latin typeface="Comic Sans MS" pitchFamily="66" charset="0"/>
              </a:rPr>
              <a:t>The joy of this time rises on 25</a:t>
            </a:r>
            <a:r>
              <a:rPr lang="en-US" sz="1600" baseline="30000" dirty="0" smtClean="0">
                <a:latin typeface="Comic Sans MS" pitchFamily="66" charset="0"/>
              </a:rPr>
              <a:t>th</a:t>
            </a:r>
            <a:r>
              <a:rPr lang="en-US" sz="1600" dirty="0" smtClean="0">
                <a:latin typeface="Comic Sans MS" pitchFamily="66" charset="0"/>
              </a:rPr>
              <a:t> December which is made to eat! This is the perfect occasion to meet  up with your family, sit round the table (almost all day long!) and enjoy a delicious and exquisite menu. For lunch we have starters, pasta (lasagna), meat, salad, fruit salad and several cakes. The charm of this day lasts until late, while playing games, tasting delicacies, exquisite wines and unwrapping all the presents! After the good cheer of this day, the festivities go on. December 26</a:t>
            </a:r>
            <a:r>
              <a:rPr lang="en-US" sz="1600" baseline="30000" dirty="0" smtClean="0">
                <a:latin typeface="Comic Sans MS" pitchFamily="66" charset="0"/>
              </a:rPr>
              <a:t>th</a:t>
            </a:r>
            <a:r>
              <a:rPr lang="en-US" sz="1600" dirty="0" smtClean="0">
                <a:latin typeface="Comic Sans MS" pitchFamily="66" charset="0"/>
              </a:rPr>
              <a:t> “Santo Stefano” day, is a national holiday in Italy and obviously another occasion to gather with your loved ones and taste other homemade </a:t>
            </a:r>
            <a:r>
              <a:rPr lang="en-US" sz="1600" dirty="0" err="1" smtClean="0">
                <a:latin typeface="Comic Sans MS" pitchFamily="66" charset="0"/>
              </a:rPr>
              <a:t>specialities</a:t>
            </a:r>
            <a:r>
              <a:rPr lang="en-US" sz="1600" dirty="0" smtClean="0">
                <a:latin typeface="Comic Sans MS" pitchFamily="66" charset="0"/>
              </a:rPr>
              <a:t>. </a:t>
            </a:r>
            <a:endParaRPr lang="it-IT" sz="1600" dirty="0" smtClean="0">
              <a:latin typeface="Comic Sans MS" pitchFamily="66" charset="0"/>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600" b="1" dirty="0" smtClean="0">
                <a:solidFill>
                  <a:srgbClr val="FF0000"/>
                </a:solidFill>
              </a:rPr>
              <a:t>  -CHRISTMAS TREE-             -PRESENTS-</a:t>
            </a:r>
            <a:endParaRPr lang="it-IT" sz="3600" b="1" dirty="0">
              <a:solidFill>
                <a:srgbClr val="FF0000"/>
              </a:solidFill>
            </a:endParaRPr>
          </a:p>
        </p:txBody>
      </p:sp>
      <p:pic>
        <p:nvPicPr>
          <p:cNvPr id="5" name="Segnaposto contenuto 4" descr="tettine.jpg"/>
          <p:cNvPicPr>
            <a:picLocks noGrp="1" noChangeAspect="1"/>
          </p:cNvPicPr>
          <p:nvPr>
            <p:ph sz="half" idx="1"/>
          </p:nvPr>
        </p:nvPicPr>
        <p:blipFill>
          <a:blip r:embed="rId2" cstate="print"/>
          <a:stretch>
            <a:fillRect/>
          </a:stretch>
        </p:blipFill>
        <p:spPr>
          <a:xfrm>
            <a:off x="457200" y="1692395"/>
            <a:ext cx="4038600" cy="4341573"/>
          </a:xfrm>
        </p:spPr>
      </p:pic>
      <p:pic>
        <p:nvPicPr>
          <p:cNvPr id="8" name="Segnaposto contenuto 7" descr="tha sup.jpg"/>
          <p:cNvPicPr>
            <a:picLocks noGrp="1" noChangeAspect="1"/>
          </p:cNvPicPr>
          <p:nvPr>
            <p:ph sz="half" idx="2"/>
          </p:nvPr>
        </p:nvPicPr>
        <p:blipFill>
          <a:blip r:embed="rId3" cstate="print"/>
          <a:stretch>
            <a:fillRect/>
          </a:stretch>
        </p:blipFill>
        <p:spPr>
          <a:xfrm>
            <a:off x="4643438" y="1714488"/>
            <a:ext cx="4356165" cy="4357718"/>
          </a:xfrm>
        </p:spPr>
      </p:pic>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ZAMPOGNARUIUI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67544" y="0"/>
            <a:ext cx="8229600" cy="1143000"/>
          </a:xfrm>
          <a:noFill/>
        </p:spPr>
        <p:txBody>
          <a:bodyPr>
            <a:normAutofit/>
          </a:bodyPr>
          <a:lstStyle/>
          <a:p>
            <a:r>
              <a:rPr lang="it-IT" sz="3200" b="1" dirty="0" smtClean="0">
                <a:solidFill>
                  <a:schemeClr val="bg1"/>
                </a:solidFill>
              </a:rPr>
              <a:t> </a:t>
            </a:r>
            <a:r>
              <a:rPr lang="en-US" sz="3200" b="1" dirty="0" smtClean="0">
                <a:solidFill>
                  <a:schemeClr val="bg1"/>
                </a:solidFill>
              </a:rPr>
              <a:t>BAG  PIPES  IS  THE  SOUND  OF CHRISTMAS</a:t>
            </a:r>
            <a:endParaRPr lang="it-IT" sz="3200" dirty="0">
              <a:solidFill>
                <a:schemeClr val="bg1"/>
              </a:solidFill>
            </a:endParaRPr>
          </a:p>
        </p:txBody>
      </p:sp>
      <p:sp>
        <p:nvSpPr>
          <p:cNvPr id="3" name="Segnaposto contenuto 2"/>
          <p:cNvSpPr>
            <a:spLocks noGrp="1"/>
          </p:cNvSpPr>
          <p:nvPr>
            <p:ph idx="1"/>
          </p:nvPr>
        </p:nvSpPr>
        <p:spPr>
          <a:xfrm>
            <a:off x="611560" y="908720"/>
            <a:ext cx="8229600" cy="4525963"/>
          </a:xfrm>
        </p:spPr>
        <p:txBody>
          <a:bodyPr>
            <a:normAutofit/>
          </a:bodyPr>
          <a:lstStyle/>
          <a:p>
            <a:pPr>
              <a:buNone/>
            </a:pPr>
            <a:r>
              <a:rPr lang="en-US" sz="2100" dirty="0" smtClean="0">
                <a:solidFill>
                  <a:schemeClr val="bg1"/>
                </a:solidFill>
                <a:latin typeface="Comic Sans MS" pitchFamily="66" charset="0"/>
              </a:rPr>
              <a:t>    Perhaps the most unusual fact in the list is that the sound of Christmas in Italy is the bagpipes. It is the “</a:t>
            </a:r>
            <a:r>
              <a:rPr lang="en-US" sz="2100" dirty="0" err="1" smtClean="0">
                <a:solidFill>
                  <a:schemeClr val="bg1"/>
                </a:solidFill>
                <a:latin typeface="Comic Sans MS" pitchFamily="66" charset="0"/>
              </a:rPr>
              <a:t>zampognari</a:t>
            </a:r>
            <a:r>
              <a:rPr lang="en-US" sz="2100" dirty="0" smtClean="0">
                <a:solidFill>
                  <a:schemeClr val="bg1"/>
                </a:solidFill>
                <a:latin typeface="Comic Sans MS" pitchFamily="66" charset="0"/>
              </a:rPr>
              <a:t>” in the Abruzzi region that play bagpipes and flutes around the town to </a:t>
            </a:r>
            <a:r>
              <a:rPr lang="en-US" sz="2100" dirty="0" err="1" smtClean="0">
                <a:solidFill>
                  <a:schemeClr val="bg1"/>
                </a:solidFill>
                <a:latin typeface="Comic Sans MS" pitchFamily="66" charset="0"/>
              </a:rPr>
              <a:t>symbolise</a:t>
            </a:r>
            <a:r>
              <a:rPr lang="en-US" sz="2100" dirty="0" smtClean="0">
                <a:solidFill>
                  <a:schemeClr val="bg1"/>
                </a:solidFill>
                <a:latin typeface="Comic Sans MS" pitchFamily="66" charset="0"/>
              </a:rPr>
              <a:t> the arrival of the shepherds to greet the baby Jesus. The story goes that, after having seen the blessed baby in Bethlehem, the shepherds started to play the bagpipes. This performance was then embodied by the “</a:t>
            </a:r>
            <a:r>
              <a:rPr lang="en-US" sz="2100" dirty="0" err="1" smtClean="0">
                <a:solidFill>
                  <a:schemeClr val="bg1"/>
                </a:solidFill>
                <a:latin typeface="Comic Sans MS" pitchFamily="66" charset="0"/>
              </a:rPr>
              <a:t>zampognari</a:t>
            </a:r>
            <a:r>
              <a:rPr lang="en-US" sz="2100" dirty="0" smtClean="0">
                <a:solidFill>
                  <a:schemeClr val="bg1"/>
                </a:solidFill>
                <a:latin typeface="Comic Sans MS" pitchFamily="66" charset="0"/>
              </a:rPr>
              <a:t>” - shepherds who would come down from the hills into the villages to see their families and entertain the people with their music. So now, still with the players wrapped in a sheepskin vest and thick cloak, the tradition is continued in towns across Italy</a:t>
            </a:r>
            <a:r>
              <a:rPr lang="en-US" dirty="0" smtClean="0">
                <a:solidFill>
                  <a:schemeClr val="bg1"/>
                </a:solidFill>
              </a:rPr>
              <a:t>.</a:t>
            </a:r>
            <a:endParaRPr lang="it-IT" dirty="0" smtClean="0">
              <a:solidFill>
                <a:schemeClr val="bg1"/>
              </a:solidFill>
            </a:endParaRPr>
          </a:p>
          <a:p>
            <a:endParaRPr lang="it-IT" dirty="0">
              <a:solidFill>
                <a:schemeClr val="bg1"/>
              </a:solidFill>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229600" cy="1143000"/>
          </a:xfrm>
        </p:spPr>
        <p:txBody>
          <a:bodyPr>
            <a:normAutofit/>
          </a:bodyPr>
          <a:lstStyle/>
          <a:p>
            <a:r>
              <a:rPr lang="it-IT" sz="3200" dirty="0" smtClean="0"/>
              <a:t>THIS IS THE SEASON OF TOMBOLA</a:t>
            </a:r>
            <a:endParaRPr lang="it-IT" sz="3200" dirty="0"/>
          </a:p>
        </p:txBody>
      </p:sp>
      <p:sp>
        <p:nvSpPr>
          <p:cNvPr id="3" name="Segnaposto contenuto 2"/>
          <p:cNvSpPr>
            <a:spLocks noGrp="1"/>
          </p:cNvSpPr>
          <p:nvPr>
            <p:ph idx="1"/>
          </p:nvPr>
        </p:nvSpPr>
        <p:spPr>
          <a:xfrm>
            <a:off x="467544" y="4869160"/>
            <a:ext cx="8229600" cy="3877891"/>
          </a:xfrm>
        </p:spPr>
        <p:txBody>
          <a:bodyPr>
            <a:normAutofit/>
          </a:bodyPr>
          <a:lstStyle/>
          <a:p>
            <a:pPr>
              <a:buNone/>
            </a:pPr>
            <a:r>
              <a:rPr lang="en-US" sz="1800" dirty="0" smtClean="0">
                <a:latin typeface="Comic Sans MS" pitchFamily="66" charset="0"/>
              </a:rPr>
              <a:t>     During Christmas season Italian families gather together to play board games like cards and “Tombola”. The most commonly played form of the game is the Neapolitan version. On a brightly decorated board, each number represents a symbol, and then the game is played essentially in the same way as bingo. It is a simple tradition that brings everyone from age nine to ninety  together</a:t>
            </a:r>
            <a:endParaRPr lang="it-IT" sz="1800" dirty="0">
              <a:latin typeface="Comic Sans MS" pitchFamily="66" charset="0"/>
            </a:endParaRPr>
          </a:p>
        </p:txBody>
      </p:sp>
      <p:pic>
        <p:nvPicPr>
          <p:cNvPr id="1026" name="Picture 2" descr="C:\Users\Asus\Desktop\TOMBOLS.jpg"/>
          <p:cNvPicPr>
            <a:picLocks noChangeAspect="1" noChangeArrowheads="1"/>
          </p:cNvPicPr>
          <p:nvPr/>
        </p:nvPicPr>
        <p:blipFill>
          <a:blip r:embed="rId2" cstate="print"/>
          <a:srcRect/>
          <a:stretch>
            <a:fillRect/>
          </a:stretch>
        </p:blipFill>
        <p:spPr bwMode="auto">
          <a:xfrm>
            <a:off x="1475656" y="1484784"/>
            <a:ext cx="6198198" cy="2592288"/>
          </a:xfrm>
          <a:prstGeom prst="rect">
            <a:avLst/>
          </a:prstGeom>
          <a:noFill/>
        </p:spPr>
      </p:pic>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758</Words>
  <Application>Microsoft Office PowerPoint</Application>
  <PresentationFormat>Presentazione su schermo (4:3)</PresentationFormat>
  <Paragraphs>23</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CHRISTMAS  IN  ITALY</vt:lpstr>
      <vt:lpstr>CHRISTMAS TIME</vt:lpstr>
      <vt:lpstr>Diapositiva 3</vt:lpstr>
      <vt:lpstr>-CHRISTMAS IN FOGGIA-</vt:lpstr>
      <vt:lpstr>Diapositiva 5</vt:lpstr>
      <vt:lpstr>Diapositiva 6</vt:lpstr>
      <vt:lpstr>  -CHRISTMAS TREE-             -PRESENTS-</vt:lpstr>
      <vt:lpstr> BAG  PIPES  IS  THE  SOUND  OF CHRISTMAS</vt:lpstr>
      <vt:lpstr>THIS IS THE SEASON OF TOMBOLA</vt:lpstr>
      <vt:lpstr>Diapositiva 10</vt:lpstr>
      <vt:lpstr>Diapositiva 11</vt:lpstr>
      <vt:lpstr>AND HAPPY NEW  YEAR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ITALY-</dc:title>
  <dc:creator>pc 9</dc:creator>
  <cp:lastModifiedBy>Asus</cp:lastModifiedBy>
  <cp:revision>35</cp:revision>
  <dcterms:created xsi:type="dcterms:W3CDTF">2019-12-02T14:16:13Z</dcterms:created>
  <dcterms:modified xsi:type="dcterms:W3CDTF">2019-12-09T14:19:05Z</dcterms:modified>
</cp:coreProperties>
</file>