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9" r:id="rId4"/>
    <p:sldId id="260" r:id="rId5"/>
    <p:sldId id="266" r:id="rId6"/>
    <p:sldId id="268" r:id="rId7"/>
    <p:sldId id="271" r:id="rId8"/>
    <p:sldId id="272" r:id="rId9"/>
    <p:sldId id="273" r:id="rId10"/>
    <p:sldId id="264" r:id="rId11"/>
    <p:sldId id="261" r:id="rId12"/>
    <p:sldId id="262" r:id="rId13"/>
    <p:sldId id="276" r:id="rId14"/>
    <p:sldId id="277" r:id="rId15"/>
    <p:sldId id="278" r:id="rId16"/>
    <p:sldId id="279" r:id="rId17"/>
    <p:sldId id="281" r:id="rId18"/>
    <p:sldId id="285" r:id="rId19"/>
    <p:sldId id="286" r:id="rId20"/>
    <p:sldId id="287" r:id="rId21"/>
    <p:sldId id="263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0F608099-1776-4715-8C00-5799C15DE68B}" type="datetimeFigureOut">
              <a:rPr lang="hr-HR" smtClean="0"/>
              <a:t>20.9.2018.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48A6146E-7000-4FBA-BD03-EBAB4CDF512C}" type="slidenum">
              <a:rPr lang="hr-HR" smtClean="0"/>
              <a:t>‹#›</a:t>
            </a:fld>
            <a:endParaRPr lang="hr-HR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125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8099-1776-4715-8C00-5799C15DE68B}" type="datetimeFigureOut">
              <a:rPr lang="hr-HR" smtClean="0"/>
              <a:t>20.9.2018.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146E-7000-4FBA-BD03-EBAB4CDF51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832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0F608099-1776-4715-8C00-5799C15DE68B}" type="datetimeFigureOut">
              <a:rPr lang="hr-HR" smtClean="0"/>
              <a:t>20.9.2018.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48A6146E-7000-4FBA-BD03-EBAB4CDF512C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77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8099-1776-4715-8C00-5799C15DE68B}" type="datetimeFigureOut">
              <a:rPr lang="hr-HR" smtClean="0"/>
              <a:t>20.9.2018.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146E-7000-4FBA-BD03-EBAB4CDF51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012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F608099-1776-4715-8C00-5799C15DE68B}" type="datetimeFigureOut">
              <a:rPr lang="hr-HR" smtClean="0"/>
              <a:t>20.9.2018.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8A6146E-7000-4FBA-BD03-EBAB4CDF512C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5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8099-1776-4715-8C00-5799C15DE68B}" type="datetimeFigureOut">
              <a:rPr lang="hr-HR" smtClean="0"/>
              <a:t>20.9.2018.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146E-7000-4FBA-BD03-EBAB4CDF51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981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8099-1776-4715-8C00-5799C15DE68B}" type="datetimeFigureOut">
              <a:rPr lang="hr-HR" smtClean="0"/>
              <a:t>20.9.2018.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146E-7000-4FBA-BD03-EBAB4CDF51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8603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8099-1776-4715-8C00-5799C15DE68B}" type="datetimeFigureOut">
              <a:rPr lang="hr-HR" smtClean="0"/>
              <a:t>20.9.2018.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146E-7000-4FBA-BD03-EBAB4CDF51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374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8099-1776-4715-8C00-5799C15DE68B}" type="datetimeFigureOut">
              <a:rPr lang="hr-HR" smtClean="0"/>
              <a:t>20.9.2018.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146E-7000-4FBA-BD03-EBAB4CDF51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26633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0F608099-1776-4715-8C00-5799C15DE68B}" type="datetimeFigureOut">
              <a:rPr lang="hr-HR" smtClean="0"/>
              <a:t>20.9.2018.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48A6146E-7000-4FBA-BD03-EBAB4CDF51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38824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0F608099-1776-4715-8C00-5799C15DE68B}" type="datetimeFigureOut">
              <a:rPr lang="hr-HR" smtClean="0"/>
              <a:t>20.9.2018.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48A6146E-7000-4FBA-BD03-EBAB4CDF51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2200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0F608099-1776-4715-8C00-5799C15DE68B}" type="datetimeFigureOut">
              <a:rPr lang="hr-HR" smtClean="0"/>
              <a:t>20.9.2018.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8A6146E-7000-4FBA-BD03-EBAB4CDF512C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46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8000" dirty="0" smtClean="0"/>
              <a:t>FLORA AND FAUNA </a:t>
            </a:r>
            <a:endParaRPr lang="hr-HR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 algn="ctr"/>
            <a:r>
              <a:rPr lang="hr-HR" sz="5400" dirty="0" smtClean="0"/>
              <a:t>ZAGREB COUNTY</a:t>
            </a:r>
          </a:p>
          <a:p>
            <a:pPr algn="ctr"/>
            <a:r>
              <a:rPr lang="hr-HR" sz="5400" dirty="0" smtClean="0"/>
              <a:t>CROATIA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val="25999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793" y="69762"/>
            <a:ext cx="8770571" cy="1560716"/>
          </a:xfrm>
        </p:spPr>
        <p:txBody>
          <a:bodyPr>
            <a:normAutofit/>
          </a:bodyPr>
          <a:lstStyle/>
          <a:p>
            <a:r>
              <a:rPr lang="hr-HR" sz="5400" b="1" dirty="0" smtClean="0"/>
              <a:t>FAUNA</a:t>
            </a:r>
            <a:endParaRPr lang="hr-HR" sz="5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158" y="3566159"/>
            <a:ext cx="4355842" cy="22868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91" y="1304380"/>
            <a:ext cx="3395985" cy="22617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155" y="1875472"/>
            <a:ext cx="2870353" cy="2134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640" y="3421923"/>
            <a:ext cx="3199851" cy="21311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992" y="1065914"/>
            <a:ext cx="4436742" cy="24771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4" y="4623025"/>
            <a:ext cx="3306841" cy="18600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407" y="5035649"/>
            <a:ext cx="1997253" cy="13306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24385" y="850120"/>
            <a:ext cx="37807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 smtClean="0">
                <a:latin typeface="+mj-lt"/>
              </a:rPr>
              <a:t>is c</a:t>
            </a:r>
            <a:r>
              <a:rPr lang="en-US" dirty="0" err="1" smtClean="0">
                <a:latin typeface="+mj-lt"/>
              </a:rPr>
              <a:t>ollective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name for all the animal life of a certain </a:t>
            </a:r>
            <a:r>
              <a:rPr lang="en-US" dirty="0" err="1">
                <a:latin typeface="+mj-lt"/>
              </a:rPr>
              <a:t>environmen</a:t>
            </a:r>
            <a:r>
              <a:rPr lang="hr-HR" dirty="0">
                <a:latin typeface="+mj-lt"/>
              </a:rPr>
              <a:t>t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801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560" y="588861"/>
            <a:ext cx="10564240" cy="1560716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/>
            </a:r>
            <a:br>
              <a:rPr lang="hr-HR" dirty="0"/>
            </a:br>
            <a:r>
              <a:rPr lang="hr-HR" sz="7300" b="1" dirty="0" smtClean="0"/>
              <a:t>SPOTTED DAGGER</a:t>
            </a:r>
            <a:r>
              <a:rPr lang="hr-HR" sz="4000" b="1" dirty="0" smtClean="0"/>
              <a:t/>
            </a:r>
            <a:br>
              <a:rPr lang="hr-HR" sz="4000" b="1" dirty="0" smtClean="0"/>
            </a:b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endParaRPr lang="en-US" dirty="0"/>
          </a:p>
          <a:p>
            <a:r>
              <a:rPr lang="en-US" dirty="0" smtClean="0"/>
              <a:t>Spotted </a:t>
            </a:r>
            <a:r>
              <a:rPr lang="en-US" dirty="0"/>
              <a:t>daydream, also known as colorful </a:t>
            </a:r>
            <a:r>
              <a:rPr lang="en-US" dirty="0" smtClean="0"/>
              <a:t>dawn</a:t>
            </a:r>
            <a:endParaRPr lang="hr-HR" dirty="0" smtClean="0"/>
          </a:p>
          <a:p>
            <a:r>
              <a:rPr lang="en-US" dirty="0" smtClean="0"/>
              <a:t>Its </a:t>
            </a:r>
            <a:r>
              <a:rPr lang="en-US" dirty="0"/>
              <a:t>lengthy body, with four short legs of equal length and long </a:t>
            </a:r>
            <a:r>
              <a:rPr lang="en-US" dirty="0" smtClean="0"/>
              <a:t>tail</a:t>
            </a:r>
            <a:endParaRPr lang="hr-HR" dirty="0" smtClean="0"/>
          </a:p>
          <a:p>
            <a:r>
              <a:rPr lang="en-US" dirty="0" smtClean="0"/>
              <a:t>Most copies shorter than 20 cm, but can reach 25 cm in length</a:t>
            </a:r>
            <a:endParaRPr lang="hr-HR" dirty="0" smtClean="0"/>
          </a:p>
          <a:p>
            <a:r>
              <a:rPr lang="en-US" dirty="0" smtClean="0"/>
              <a:t>It </a:t>
            </a:r>
            <a:r>
              <a:rPr lang="en-US" dirty="0"/>
              <a:t>is solid and robust</a:t>
            </a:r>
          </a:p>
          <a:p>
            <a:endParaRPr lang="en-US" dirty="0"/>
          </a:p>
          <a:p>
            <a:endParaRPr lang="en-US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844" y="4560726"/>
            <a:ext cx="4050475" cy="2268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9283"/>
            <a:ext cx="2848717" cy="284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54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/>
              <a:t/>
            </a:r>
            <a:br>
              <a:rPr lang="hr-HR" dirty="0"/>
            </a:br>
            <a:r>
              <a:rPr lang="hr-HR" sz="6700" b="1" dirty="0" smtClean="0"/>
              <a:t>TRIM</a:t>
            </a:r>
            <a:r>
              <a:rPr lang="hr-HR" b="1" dirty="0" smtClean="0"/>
              <a:t/>
            </a:r>
            <a:br>
              <a:rPr lang="hr-HR" b="1" dirty="0" smtClean="0"/>
            </a:b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length of the body is up to 1.30 m (with the addition of tail from 11 to 25 cm), and in the shoulders are about 65 cm high</a:t>
            </a:r>
            <a:endParaRPr lang="hr-HR" dirty="0" smtClean="0"/>
          </a:p>
          <a:p>
            <a:r>
              <a:rPr lang="hr-HR" dirty="0" smtClean="0"/>
              <a:t>Females </a:t>
            </a:r>
            <a:r>
              <a:rPr lang="hr-HR" dirty="0"/>
              <a:t>with an average weight of 17 to 20 kg </a:t>
            </a:r>
            <a:r>
              <a:rPr lang="hr-HR" dirty="0" smtClean="0"/>
              <a:t>are </a:t>
            </a:r>
            <a:r>
              <a:rPr lang="hr-HR" dirty="0"/>
              <a:t>considerably easier than </a:t>
            </a:r>
            <a:r>
              <a:rPr lang="hr-HR" dirty="0" smtClean="0"/>
              <a:t>males</a:t>
            </a:r>
          </a:p>
          <a:p>
            <a:r>
              <a:rPr lang="en-US" dirty="0" smtClean="0"/>
              <a:t>Common </a:t>
            </a:r>
            <a:r>
              <a:rPr lang="en-US" dirty="0"/>
              <a:t>to all species of larvae are pointed ears with a pair of hair on top and a short </a:t>
            </a:r>
            <a:r>
              <a:rPr lang="en-US" dirty="0" smtClean="0"/>
              <a:t>tail</a:t>
            </a:r>
            <a:endParaRPr lang="hr-HR" dirty="0" smtClean="0"/>
          </a:p>
          <a:p>
            <a:endParaRPr lang="en-US" dirty="0"/>
          </a:p>
          <a:p>
            <a:endParaRPr lang="hr-HR" dirty="0"/>
          </a:p>
          <a:p>
            <a:endParaRPr lang="hr-H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86"/>
            <a:ext cx="3388293" cy="2254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649" y="4502867"/>
            <a:ext cx="2698544" cy="216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32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/>
              <a:t/>
            </a:r>
            <a:br>
              <a:rPr lang="hr-HR" dirty="0"/>
            </a:br>
            <a:r>
              <a:rPr lang="hr-HR" sz="6700" b="1" dirty="0"/>
              <a:t>BROWN BEAR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4419600"/>
          </a:xfrm>
        </p:spPr>
        <p:txBody>
          <a:bodyPr>
            <a:normAutofit/>
          </a:bodyPr>
          <a:lstStyle/>
          <a:p>
            <a:r>
              <a:rPr lang="hr-HR" dirty="0"/>
              <a:t>U</a:t>
            </a:r>
            <a:r>
              <a:rPr lang="en-US" dirty="0" err="1" smtClean="0"/>
              <a:t>sually</a:t>
            </a:r>
            <a:r>
              <a:rPr lang="en-US" dirty="0" smtClean="0"/>
              <a:t> brown</a:t>
            </a:r>
            <a:endParaRPr lang="hr-HR" dirty="0" smtClean="0"/>
          </a:p>
          <a:p>
            <a:r>
              <a:rPr lang="hr-HR" dirty="0"/>
              <a:t>W</a:t>
            </a:r>
            <a:r>
              <a:rPr lang="en-US" dirty="0" err="1" smtClean="0"/>
              <a:t>eighing</a:t>
            </a:r>
            <a:r>
              <a:rPr lang="en-US" dirty="0" smtClean="0"/>
              <a:t> </a:t>
            </a:r>
            <a:r>
              <a:rPr lang="en-US" dirty="0"/>
              <a:t>between 100 and 300 </a:t>
            </a:r>
            <a:r>
              <a:rPr lang="en-US" dirty="0" smtClean="0"/>
              <a:t>kg</a:t>
            </a:r>
            <a:endParaRPr lang="hr-HR" dirty="0" smtClean="0"/>
          </a:p>
          <a:p>
            <a:r>
              <a:rPr lang="hr-HR" dirty="0" smtClean="0"/>
              <a:t>S</a:t>
            </a:r>
            <a:r>
              <a:rPr lang="en-US" dirty="0" err="1" smtClean="0"/>
              <a:t>leeps</a:t>
            </a:r>
            <a:r>
              <a:rPr lang="en-US" dirty="0" smtClean="0"/>
              <a:t> </a:t>
            </a:r>
            <a:r>
              <a:rPr lang="en-US" dirty="0"/>
              <a:t>a winter dream</a:t>
            </a:r>
          </a:p>
          <a:p>
            <a:endParaRPr lang="en-US" dirty="0"/>
          </a:p>
          <a:p>
            <a:endParaRPr lang="en-US" dirty="0"/>
          </a:p>
          <a:p>
            <a:endParaRPr lang="hr-HR" dirty="0"/>
          </a:p>
          <a:p>
            <a:endParaRPr lang="hr-HR" dirty="0" smtClean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7381317" y="2640956"/>
            <a:ext cx="4322954" cy="365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05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/>
              <a:t/>
            </a:r>
            <a:br>
              <a:rPr lang="hr-HR" dirty="0"/>
            </a:br>
            <a:r>
              <a:rPr lang="hr-HR" sz="6700" b="1" dirty="0" smtClean="0"/>
              <a:t>KUNA ZLATICA 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4419600"/>
          </a:xfrm>
        </p:spPr>
        <p:txBody>
          <a:bodyPr>
            <a:normAutofit/>
          </a:bodyPr>
          <a:lstStyle/>
          <a:p>
            <a:r>
              <a:rPr lang="en-US" dirty="0"/>
              <a:t>Kuna </a:t>
            </a:r>
            <a:r>
              <a:rPr lang="en-US" dirty="0" err="1"/>
              <a:t>zlatica</a:t>
            </a:r>
            <a:r>
              <a:rPr lang="en-US" dirty="0"/>
              <a:t> is a smaller mammal from a row of beasts.</a:t>
            </a:r>
          </a:p>
          <a:p>
            <a:r>
              <a:rPr lang="en-US" dirty="0"/>
              <a:t>Their body is prolonged, their legs are short, each with 4 or 5 fingers with a claw that climbs on the walk. They climb great, swim well.</a:t>
            </a:r>
          </a:p>
          <a:p>
            <a:r>
              <a:rPr lang="en-US" dirty="0"/>
              <a:t>Along with the intestinal opening are developed anal glands which in some </a:t>
            </a:r>
            <a:r>
              <a:rPr lang="en-US" dirty="0" err="1"/>
              <a:t>kuna</a:t>
            </a:r>
            <a:r>
              <a:rPr lang="en-US" dirty="0"/>
              <a:t> are in danger of excreting the liquid with unpleasant smells.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hr-HR" dirty="0"/>
          </a:p>
          <a:p>
            <a:endParaRPr lang="hr-HR" dirty="0" smtClean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550722" cy="236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97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b="1" dirty="0" smtClean="0"/>
              <a:t>WILD BOAR </a:t>
            </a:r>
            <a:endParaRPr lang="hr-HR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 </a:t>
            </a:r>
            <a:r>
              <a:rPr lang="en-US" dirty="0" smtClean="0"/>
              <a:t>Wild boar has a heavy body covered with coarse brown-coat bristles, which make up the ridge on the </a:t>
            </a:r>
            <a:r>
              <a:rPr lang="en-US" dirty="0" smtClean="0"/>
              <a:t>ridge</a:t>
            </a:r>
            <a:endParaRPr lang="en-US" dirty="0" smtClean="0"/>
          </a:p>
          <a:p>
            <a:r>
              <a:rPr lang="en-US" dirty="0" smtClean="0"/>
              <a:t>The legs are short and strong with 4 fingers, of which 2 are stronger, developed, the big head is stretched in a long rhythm, eyes are </a:t>
            </a:r>
            <a:r>
              <a:rPr lang="en-US" dirty="0" smtClean="0"/>
              <a:t>tiny</a:t>
            </a:r>
            <a:endParaRPr lang="en-US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90361" y="2541318"/>
            <a:ext cx="4352538" cy="325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84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b="1" dirty="0" smtClean="0"/>
              <a:t>WILD BOAR </a:t>
            </a:r>
            <a:endParaRPr lang="hr-HR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 </a:t>
            </a:r>
            <a:r>
              <a:rPr lang="en-US" dirty="0" smtClean="0"/>
              <a:t>Wild boar has a heavy body covered with coarse brown-coat bristles, which make up the ridge on the </a:t>
            </a:r>
            <a:r>
              <a:rPr lang="en-US" dirty="0" smtClean="0"/>
              <a:t>ridge</a:t>
            </a:r>
            <a:endParaRPr lang="en-US" dirty="0" smtClean="0"/>
          </a:p>
          <a:p>
            <a:r>
              <a:rPr lang="en-US" dirty="0" smtClean="0"/>
              <a:t>The legs are short and strong with 4 fingers, of which 2 are stronger, developed, the big head is stretched in a long rhythm, eyes are </a:t>
            </a:r>
            <a:r>
              <a:rPr lang="en-US" dirty="0" smtClean="0"/>
              <a:t>tiny</a:t>
            </a:r>
            <a:endParaRPr lang="en-US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90361" y="2541318"/>
            <a:ext cx="4352538" cy="325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17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b="1" dirty="0" smtClean="0"/>
              <a:t>HEDGEHOG</a:t>
            </a:r>
            <a:endParaRPr lang="hr-HR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 </a:t>
            </a:r>
            <a:r>
              <a:rPr lang="en-US" dirty="0"/>
              <a:t>skin is covered with pointed sticks.</a:t>
            </a:r>
          </a:p>
          <a:p>
            <a:r>
              <a:rPr lang="en-US" dirty="0"/>
              <a:t>Almost all the body covers a very developed skin muscle that allows him to drift in the dangers in the toe, and the spine appears in all directions.</a:t>
            </a:r>
          </a:p>
          <a:p>
            <a:r>
              <a:rPr lang="en-US" dirty="0" smtClean="0"/>
              <a:t>He </a:t>
            </a:r>
            <a:r>
              <a:rPr lang="en-US" dirty="0"/>
              <a:t>lives in dry places in the woods and shrubs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076" y="2246601"/>
            <a:ext cx="4374195" cy="384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21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b="1" dirty="0" smtClean="0"/>
              <a:t>OTTER</a:t>
            </a:r>
            <a:endParaRPr lang="hr-HR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otter have long, slender body and short limbs. Among their fingers are </a:t>
            </a:r>
            <a:r>
              <a:rPr lang="en-US" dirty="0" err="1"/>
              <a:t>swiming</a:t>
            </a:r>
            <a:r>
              <a:rPr lang="en-US" dirty="0"/>
              <a:t> dogs. Most species have sharp claws. Every time after the swim the otter is ripped from the ground to leave the salt with itself.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60" y="2303814"/>
            <a:ext cx="4652097" cy="309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01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b="1" dirty="0" smtClean="0"/>
              <a:t>GREY FALCON</a:t>
            </a:r>
            <a:endParaRPr lang="hr-HR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714010" cy="4817424"/>
          </a:xfrm>
        </p:spPr>
        <p:txBody>
          <a:bodyPr>
            <a:normAutofit/>
          </a:bodyPr>
          <a:lstStyle/>
          <a:p>
            <a:r>
              <a:rPr lang="hr-HR" dirty="0"/>
              <a:t>H</a:t>
            </a:r>
            <a:r>
              <a:rPr lang="en-US" dirty="0" smtClean="0"/>
              <a:t>as </a:t>
            </a:r>
            <a:r>
              <a:rPr lang="en-US" dirty="0"/>
              <a:t>darker wings, and the lower part of the body is white with black and brown </a:t>
            </a:r>
            <a:r>
              <a:rPr lang="en-US" dirty="0" smtClean="0"/>
              <a:t>coats</a:t>
            </a:r>
            <a:r>
              <a:rPr lang="hr-HR" dirty="0" smtClean="0"/>
              <a:t>.</a:t>
            </a:r>
            <a:endParaRPr lang="en-US" dirty="0"/>
          </a:p>
          <a:p>
            <a:r>
              <a:rPr lang="hr-HR" dirty="0" smtClean="0"/>
              <a:t>F</a:t>
            </a:r>
            <a:r>
              <a:rPr lang="en-US" dirty="0" err="1" smtClean="0"/>
              <a:t>eeds</a:t>
            </a:r>
            <a:r>
              <a:rPr lang="en-US" dirty="0" smtClean="0"/>
              <a:t> </a:t>
            </a:r>
            <a:r>
              <a:rPr lang="en-US" dirty="0"/>
              <a:t>on smaller birds (pigeons, ducks, crows, sheep ...)</a:t>
            </a:r>
          </a:p>
          <a:p>
            <a:endParaRPr lang="en-US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464" y="2208143"/>
            <a:ext cx="3332217" cy="411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0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0625" y="318963"/>
            <a:ext cx="8770571" cy="1560716"/>
          </a:xfrm>
        </p:spPr>
        <p:txBody>
          <a:bodyPr>
            <a:normAutofit/>
          </a:bodyPr>
          <a:lstStyle/>
          <a:p>
            <a:r>
              <a:rPr lang="hr-HR" sz="5400" b="1" dirty="0" smtClean="0"/>
              <a:t>FLORA</a:t>
            </a:r>
            <a:endParaRPr lang="hr-HR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32" y="1600200"/>
            <a:ext cx="4151736" cy="3115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049" y="3093849"/>
            <a:ext cx="4035902" cy="3243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951" y="1206815"/>
            <a:ext cx="3334801" cy="44443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39226" y="1099321"/>
            <a:ext cx="3349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(</a:t>
            </a:r>
            <a:r>
              <a:rPr lang="en-US" dirty="0">
                <a:latin typeface="+mj-lt"/>
              </a:rPr>
              <a:t>by goddess </a:t>
            </a:r>
            <a:r>
              <a:rPr lang="en-US" dirty="0" err="1">
                <a:latin typeface="+mj-lt"/>
              </a:rPr>
              <a:t>Flori</a:t>
            </a:r>
            <a:r>
              <a:rPr lang="en-US" dirty="0">
                <a:latin typeface="+mj-lt"/>
              </a:rPr>
              <a:t>) </a:t>
            </a:r>
            <a:r>
              <a:rPr lang="hr-HR" dirty="0" smtClean="0">
                <a:latin typeface="+mj-lt"/>
              </a:rPr>
              <a:t>is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collective name for all plant species of a particular area or Earth as a whole.</a:t>
            </a:r>
          </a:p>
        </p:txBody>
      </p:sp>
    </p:spTree>
    <p:extLst>
      <p:ext uri="{BB962C8B-B14F-4D97-AF65-F5344CB8AC3E}">
        <p14:creationId xmlns:p14="http://schemas.microsoft.com/office/powerpoint/2010/main" val="1398846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6700" b="1" dirty="0"/>
              <a:t>NIGHTINGALE</a:t>
            </a:r>
            <a:r>
              <a:rPr lang="hr-HR" sz="6000" dirty="0"/>
              <a:t/>
            </a:r>
            <a:br>
              <a:rPr lang="hr-HR" sz="6000" dirty="0"/>
            </a:br>
            <a:endParaRPr lang="hr-HR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714010" cy="4817424"/>
          </a:xfrm>
        </p:spPr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/>
              <a:t>has an uncomfortably brown </a:t>
            </a:r>
            <a:r>
              <a:rPr lang="en-US" dirty="0" smtClean="0"/>
              <a:t>feathers</a:t>
            </a:r>
            <a:endParaRPr lang="en-US" dirty="0"/>
          </a:p>
          <a:p>
            <a:r>
              <a:rPr lang="en-US" dirty="0" smtClean="0"/>
              <a:t>Nests </a:t>
            </a:r>
            <a:r>
              <a:rPr lang="en-US" dirty="0"/>
              <a:t>mostly work on the ground, hidden in shrubs (nettle, blackberry </a:t>
            </a:r>
            <a:r>
              <a:rPr lang="en-US" dirty="0" smtClean="0"/>
              <a:t>...)</a:t>
            </a:r>
            <a:endParaRPr lang="en-US" dirty="0"/>
          </a:p>
          <a:p>
            <a:r>
              <a:rPr lang="en-US" dirty="0" smtClean="0"/>
              <a:t>Feeding </a:t>
            </a:r>
            <a:r>
              <a:rPr lang="en-US" dirty="0"/>
              <a:t>insects and </a:t>
            </a:r>
            <a:r>
              <a:rPr lang="en-US" dirty="0" smtClean="0"/>
              <a:t>spiders</a:t>
            </a:r>
            <a:endParaRPr lang="hr-HR" dirty="0" smtClean="0"/>
          </a:p>
          <a:p>
            <a:r>
              <a:rPr lang="hr-HR" dirty="0"/>
              <a:t>S</a:t>
            </a:r>
            <a:r>
              <a:rPr lang="en-US" dirty="0" smtClean="0"/>
              <a:t>pend </a:t>
            </a:r>
            <a:r>
              <a:rPr lang="en-US" dirty="0"/>
              <a:t>the winter in Africa</a:t>
            </a:r>
            <a:endParaRPr lang="hr-HR" dirty="0"/>
          </a:p>
          <a:p>
            <a:endParaRPr lang="hr-HR" dirty="0" smtClean="0"/>
          </a:p>
          <a:p>
            <a:endParaRPr lang="en-US" dirty="0"/>
          </a:p>
          <a:p>
            <a:pPr marL="0" indent="0">
              <a:buNone/>
            </a:pPr>
            <a:endParaRPr lang="hr-HR" dirty="0" smtClean="0"/>
          </a:p>
          <a:p>
            <a:endParaRPr lang="en-US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451" y="2129061"/>
            <a:ext cx="3025078" cy="437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16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086" y="2716439"/>
            <a:ext cx="10515600" cy="5682978"/>
          </a:xfrm>
        </p:spPr>
        <p:txBody>
          <a:bodyPr>
            <a:normAutofit/>
          </a:bodyPr>
          <a:lstStyle/>
          <a:p>
            <a:pPr algn="ctr"/>
            <a:r>
              <a:rPr lang="hr-HR" sz="7200" dirty="0" smtClean="0"/>
              <a:t>THANK YOU FOR YOUR ATTENTION</a:t>
            </a:r>
            <a:endParaRPr lang="hr-HR" sz="7200" dirty="0"/>
          </a:p>
        </p:txBody>
      </p:sp>
    </p:spTree>
    <p:extLst>
      <p:ext uri="{BB962C8B-B14F-4D97-AF65-F5344CB8AC3E}">
        <p14:creationId xmlns:p14="http://schemas.microsoft.com/office/powerpoint/2010/main" val="32905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pPr algn="ctr"/>
            <a:r>
              <a:rPr lang="hr-HR" sz="6000" b="1" dirty="0" smtClean="0"/>
              <a:t>OAK</a:t>
            </a:r>
            <a:endParaRPr lang="hr-HR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Oak </a:t>
            </a:r>
            <a:r>
              <a:rPr lang="en-US" dirty="0" smtClean="0"/>
              <a:t>is a tree trunk of a beech tree that has over 600 recognized species</a:t>
            </a:r>
            <a:endParaRPr lang="hr-HR" dirty="0" smtClean="0"/>
          </a:p>
          <a:p>
            <a:r>
              <a:rPr lang="en-US" dirty="0" smtClean="0"/>
              <a:t>Most </a:t>
            </a:r>
            <a:r>
              <a:rPr lang="en-US" dirty="0" smtClean="0"/>
              <a:t>grow like bulky trees</a:t>
            </a:r>
            <a:endParaRPr lang="hr-HR" dirty="0" smtClean="0"/>
          </a:p>
          <a:p>
            <a:r>
              <a:rPr lang="en-US" dirty="0" smtClean="0"/>
              <a:t>Oak trees are important in the northern moderate area</a:t>
            </a:r>
            <a:endParaRPr lang="hr-HR" dirty="0" smtClean="0"/>
          </a:p>
          <a:p>
            <a:endParaRPr lang="hr-H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3" y="3799523"/>
            <a:ext cx="4160520" cy="2377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725" y="3799523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70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b="1" dirty="0" smtClean="0"/>
              <a:t>BEECH</a:t>
            </a:r>
            <a:endParaRPr lang="hr-HR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Beech </a:t>
            </a:r>
            <a:r>
              <a:rPr lang="en-US" dirty="0"/>
              <a:t>grows on mountain and mountainous </a:t>
            </a:r>
            <a:r>
              <a:rPr lang="en-US" dirty="0" smtClean="0"/>
              <a:t>locations</a:t>
            </a:r>
            <a:endParaRPr lang="hr-HR" dirty="0" smtClean="0"/>
          </a:p>
          <a:p>
            <a:r>
              <a:rPr lang="en-US" dirty="0" smtClean="0"/>
              <a:t>In </a:t>
            </a:r>
            <a:r>
              <a:rPr lang="en-US" dirty="0"/>
              <a:t>Croatia, it is an indigenous tree </a:t>
            </a:r>
            <a:r>
              <a:rPr lang="en-US" dirty="0" smtClean="0"/>
              <a:t>species</a:t>
            </a:r>
            <a:endParaRPr lang="hr-HR" dirty="0" smtClean="0"/>
          </a:p>
          <a:p>
            <a:r>
              <a:rPr lang="en-US" dirty="0" smtClean="0"/>
              <a:t>Grown </a:t>
            </a:r>
            <a:r>
              <a:rPr lang="en-US" dirty="0"/>
              <a:t>up to 40 m in height, trunk thickness can be over 1 m in </a:t>
            </a:r>
            <a:r>
              <a:rPr lang="en-US" dirty="0" smtClean="0"/>
              <a:t>diameter</a:t>
            </a:r>
            <a:endParaRPr lang="hr-HR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50" y="3777456"/>
            <a:ext cx="1847850" cy="2466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15144"/>
            <a:ext cx="4068808" cy="252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76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b="1" dirty="0" smtClean="0"/>
              <a:t>VELEBIT DEGENY  </a:t>
            </a:r>
            <a:endParaRPr lang="hr-HR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700" y="2291358"/>
            <a:ext cx="4160520" cy="3657601"/>
          </a:xfrm>
        </p:spPr>
        <p:txBody>
          <a:bodyPr/>
          <a:lstStyle/>
          <a:p>
            <a:r>
              <a:rPr lang="en-US" dirty="0" err="1" smtClean="0"/>
              <a:t>Velebit</a:t>
            </a:r>
            <a:r>
              <a:rPr lang="en-US" dirty="0" smtClean="0"/>
              <a:t> </a:t>
            </a:r>
            <a:r>
              <a:rPr lang="en-US" dirty="0" err="1"/>
              <a:t>degeny</a:t>
            </a:r>
            <a:r>
              <a:rPr lang="en-US" dirty="0"/>
              <a:t> is the rarest species of </a:t>
            </a:r>
            <a:r>
              <a:rPr lang="en-US" dirty="0" err="1"/>
              <a:t>Velebit</a:t>
            </a:r>
            <a:r>
              <a:rPr lang="en-US" dirty="0"/>
              <a:t> and Croatian </a:t>
            </a:r>
            <a:r>
              <a:rPr lang="en-US" dirty="0" smtClean="0"/>
              <a:t>flora</a:t>
            </a:r>
            <a:r>
              <a:rPr lang="hr-HR" dirty="0" smtClean="0"/>
              <a:t>.</a:t>
            </a:r>
            <a:endParaRPr lang="hr-HR" dirty="0"/>
          </a:p>
          <a:p>
            <a:r>
              <a:rPr lang="en-US" dirty="0" smtClean="0"/>
              <a:t>Blooms </a:t>
            </a:r>
            <a:r>
              <a:rPr lang="en-US" dirty="0"/>
              <a:t>in May and June</a:t>
            </a:r>
            <a:endParaRPr lang="hr-HR" dirty="0"/>
          </a:p>
          <a:p>
            <a:r>
              <a:rPr lang="en-US" dirty="0" smtClean="0"/>
              <a:t>She </a:t>
            </a:r>
            <a:r>
              <a:rPr lang="en-US" dirty="0"/>
              <a:t>has beautiful yellow flowers</a:t>
            </a:r>
            <a:r>
              <a:rPr lang="hr-HR" dirty="0"/>
              <a:t>, t</a:t>
            </a:r>
            <a:r>
              <a:rPr lang="en-US" dirty="0"/>
              <a:t>he fruits are </a:t>
            </a:r>
            <a:r>
              <a:rPr lang="en-US" dirty="0" smtClean="0"/>
              <a:t>greasy</a:t>
            </a:r>
            <a:endParaRPr lang="hr-HR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1426" y="2360341"/>
            <a:ext cx="4692845" cy="351963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52" y="4405166"/>
            <a:ext cx="2917453" cy="21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22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b="1" dirty="0" smtClean="0"/>
              <a:t>DANDELION</a:t>
            </a:r>
            <a:endParaRPr lang="hr-HR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Dandelion is a perennial </a:t>
            </a:r>
            <a:r>
              <a:rPr lang="en-US" dirty="0" err="1" smtClean="0"/>
              <a:t>perennial</a:t>
            </a:r>
            <a:r>
              <a:rPr lang="en-US" dirty="0" smtClean="0"/>
              <a:t> with toothed </a:t>
            </a:r>
            <a:r>
              <a:rPr lang="en-US" dirty="0" smtClean="0"/>
              <a:t>leaves</a:t>
            </a:r>
            <a:endParaRPr lang="en-US" dirty="0" smtClean="0"/>
          </a:p>
          <a:p>
            <a:r>
              <a:rPr lang="en-US" dirty="0" smtClean="0"/>
              <a:t>All parts contain bitter dairy juice. Since ancient times, it is known as a medicinal herb, and serves as a dish, especially as a </a:t>
            </a:r>
            <a:r>
              <a:rPr lang="en-US" dirty="0" smtClean="0"/>
              <a:t>salad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 smtClean="0"/>
              <a:t>grows on meadows, pastures, gardens and fields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94219" y="2540470"/>
            <a:ext cx="4877223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8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b="1" dirty="0" smtClean="0"/>
              <a:t>GOBLET</a:t>
            </a:r>
            <a:endParaRPr lang="hr-HR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Goblet </a:t>
            </a:r>
            <a:r>
              <a:rPr lang="en-US" dirty="0"/>
              <a:t>is a hereditary species of lily of the valley</a:t>
            </a:r>
          </a:p>
          <a:p>
            <a:r>
              <a:rPr lang="en-US" dirty="0" smtClean="0"/>
              <a:t>Types </a:t>
            </a:r>
            <a:r>
              <a:rPr lang="en-US" dirty="0"/>
              <a:t>of this genus have leafy overhead stem and underground </a:t>
            </a:r>
            <a:r>
              <a:rPr lang="en-US" dirty="0" smtClean="0"/>
              <a:t>bulb</a:t>
            </a:r>
            <a:endParaRPr lang="en-US" dirty="0"/>
          </a:p>
          <a:p>
            <a:r>
              <a:rPr lang="en-US" dirty="0" smtClean="0"/>
              <a:t>There </a:t>
            </a:r>
            <a:r>
              <a:rPr lang="en-US" dirty="0"/>
              <a:t>are over 100 species known in the world, and in Croatia alone three species grow, on wet lowland </a:t>
            </a:r>
            <a:r>
              <a:rPr lang="en-US" dirty="0" smtClean="0"/>
              <a:t>meadows</a:t>
            </a:r>
            <a:r>
              <a:rPr lang="hr-HR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370" y="2438399"/>
            <a:ext cx="4632737" cy="320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59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b="1" dirty="0"/>
              <a:t>VISIBABA</a:t>
            </a:r>
            <a:endParaRPr lang="hr-HR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Visibabe</a:t>
            </a:r>
            <a:r>
              <a:rPr lang="en-US" dirty="0" smtClean="0"/>
              <a:t> </a:t>
            </a:r>
            <a:r>
              <a:rPr lang="en-US" dirty="0"/>
              <a:t>are one of the most prolific springers</a:t>
            </a:r>
          </a:p>
          <a:p>
            <a:endParaRPr lang="en-US" dirty="0"/>
          </a:p>
          <a:p>
            <a:r>
              <a:rPr lang="en-US" dirty="0" err="1" smtClean="0"/>
              <a:t>Visibaba</a:t>
            </a:r>
            <a:r>
              <a:rPr lang="en-US" dirty="0" smtClean="0"/>
              <a:t> </a:t>
            </a:r>
            <a:r>
              <a:rPr lang="en-US" dirty="0"/>
              <a:t>appears in January and February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flowers are hanged, simple or full.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403" y="2313313"/>
            <a:ext cx="3610747" cy="431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59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p-medvednica-biljni-svijet-sumarica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8599"/>
            <a:ext cx="4860562" cy="273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27013" y="2950228"/>
            <a:ext cx="2172068" cy="3411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-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ANEMONE </a:t>
            </a:r>
            <a:endParaRPr kumimoji="0" lang="sr-Latn-RS" altLang="sr-Latn-RS" sz="2800" b="1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</a:endParaRPr>
          </a:p>
        </p:txBody>
      </p:sp>
      <p:pic>
        <p:nvPicPr>
          <p:cNvPr id="2053" name="Picture 5" descr="pp-medvednica-biljni-svijet-tis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543" y="332800"/>
            <a:ext cx="4149543" cy="232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pp-medvednica-biljni-svijet-zlatni-ljilj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529" y="3441631"/>
            <a:ext cx="4511529" cy="252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6276" y="5908444"/>
            <a:ext cx="35301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sr-Latn-RS" altLang="sr-Latn-R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LILIAN GOLDEN</a:t>
            </a:r>
            <a:r>
              <a:rPr kumimoji="0" lang="sr-Latn-RS" altLang="sr-Latn-RS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 </a:t>
            </a:r>
          </a:p>
          <a:p>
            <a:endParaRPr lang="hr-HR" sz="2800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669585" y="2792091"/>
            <a:ext cx="1168589" cy="3411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-88872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altLang="sr-Latn-R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TISZA</a:t>
            </a:r>
            <a:endParaRPr lang="sr-Latn-RS" altLang="sr-Latn-R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4154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122</TotalTime>
  <Words>619</Words>
  <Application>Microsoft Office PowerPoint</Application>
  <PresentationFormat>Widescreen</PresentationFormat>
  <Paragraphs>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Schoolbook</vt:lpstr>
      <vt:lpstr>Corbel</vt:lpstr>
      <vt:lpstr>Feathered</vt:lpstr>
      <vt:lpstr>FLORA AND FAUNA </vt:lpstr>
      <vt:lpstr>FLORA</vt:lpstr>
      <vt:lpstr>OAK</vt:lpstr>
      <vt:lpstr>BEECH</vt:lpstr>
      <vt:lpstr>VELEBIT DEGENY  </vt:lpstr>
      <vt:lpstr>DANDELION</vt:lpstr>
      <vt:lpstr>GOBLET</vt:lpstr>
      <vt:lpstr>VISIBABA</vt:lpstr>
      <vt:lpstr>PowerPoint Presentation</vt:lpstr>
      <vt:lpstr>FAUNA</vt:lpstr>
      <vt:lpstr> SPOTTED DAGGER </vt:lpstr>
      <vt:lpstr> TRIM </vt:lpstr>
      <vt:lpstr> BROWN BEAR</vt:lpstr>
      <vt:lpstr> KUNA ZLATICA </vt:lpstr>
      <vt:lpstr>WILD BOAR </vt:lpstr>
      <vt:lpstr>WILD BOAR </vt:lpstr>
      <vt:lpstr>HEDGEHOG</vt:lpstr>
      <vt:lpstr>OTTER</vt:lpstr>
      <vt:lpstr>GREY FALCON</vt:lpstr>
      <vt:lpstr>NIGHTINGALE 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Flora and fauna</dc:title>
  <dc:creator>Korisnik</dc:creator>
  <cp:lastModifiedBy>Korisnik</cp:lastModifiedBy>
  <cp:revision>14</cp:revision>
  <dcterms:created xsi:type="dcterms:W3CDTF">2018-09-20T06:17:26Z</dcterms:created>
  <dcterms:modified xsi:type="dcterms:W3CDTF">2018-09-20T09:12:17Z</dcterms:modified>
</cp:coreProperties>
</file>