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24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6236B99-4251-420D-8961-1785C23A2BA7}" type="slidenum">
              <a:t>‹Nr.›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5411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4467BC9-CCAF-4A45-929E-9803B4B07C35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1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7D92CC-0ACE-4B9F-BE0C-B72DAFAA433B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6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4867F8-D23A-4DA3-A159-D9B5507B12F7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B608AD-3DFA-4959-B13A-AA98D8F36319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39FE9-6F84-492D-81FC-B68BB2792445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3509B-FDD5-4495-AD2E-075663DB253B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83E42-9418-4DE6-A803-2697E87C8523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3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F9B4B6-1299-429E-8276-598A61C7AB2E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6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EA77F1-9A25-40EF-B9AE-B5575CBB84C2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DF2F8B-FB97-4D16-80E8-A4F1EB868414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AA83E5-7CCF-4844-95BE-802040E66899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7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7DB8B7-0FA0-45C6-A829-FAD3C106ED55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8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47D14A8-FE84-4A76-B914-560659688A02}" type="slidenum"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VpsM3YAg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m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m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UkOLGLgw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m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fr-FR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58508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640" y="432000"/>
            <a:ext cx="3285360" cy="197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95560" y="432000"/>
            <a:ext cx="358488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84000" y="2808360"/>
            <a:ext cx="3240000" cy="194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768000" y="2736000"/>
            <a:ext cx="336096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111479" y="5141520"/>
            <a:ext cx="3224520" cy="1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696000" y="4968000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16000" y="2736000"/>
            <a:ext cx="2736000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44000" y="5040000"/>
            <a:ext cx="2917080" cy="208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3600000" y="400320"/>
            <a:ext cx="2664000" cy="219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</a:rPr>
              <a:t>Have a guess!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>
                <a:solidFill>
                  <a:srgbClr val="FFFF00"/>
                </a:solidFill>
              </a:rPr>
              <a:t>To overcome in the song means…</a:t>
            </a:r>
          </a:p>
          <a:p>
            <a:pPr lvl="0"/>
            <a:endParaRPr lang="fr-FR">
              <a:solidFill>
                <a:srgbClr val="FFFF00"/>
              </a:solidFill>
            </a:endParaRPr>
          </a:p>
          <a:p>
            <a:pPr lvl="0"/>
            <a:r>
              <a:rPr lang="fr-FR">
                <a:solidFill>
                  <a:srgbClr val="FFFF00"/>
                </a:solidFill>
              </a:rPr>
              <a:t>to defeat racism / segregation</a:t>
            </a:r>
          </a:p>
          <a:p>
            <a:pPr lvl="0"/>
            <a:endParaRPr lang="fr-FR">
              <a:solidFill>
                <a:srgbClr val="FFFF00"/>
              </a:solidFill>
            </a:endParaRPr>
          </a:p>
          <a:p>
            <a:pPr lvl="0"/>
            <a:r>
              <a:rPr lang="fr-FR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</a:rPr>
              <a:t>Wait a minute! We still don't know who the singer is!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00" y="1681200"/>
            <a:ext cx="4176000" cy="56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8" rtl="0" hangingPunct="0">
              <a:buNone/>
            </a:pPr>
            <a:r>
              <a:rPr lang="fr-FR" sz="2600">
                <a:solidFill>
                  <a:srgbClr val="FFFF00"/>
                </a:solidFill>
                <a:latin typeface="Tahoma" pitchFamily="34"/>
              </a:rPr>
              <a:t>Pete SEEGER (1919-2014)</a:t>
            </a:r>
          </a:p>
          <a:p>
            <a:pPr lvl="8" rtl="0" hangingPunct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r>
              <a:rPr lang="fr-FR" sz="2600">
                <a:solidFill>
                  <a:srgbClr val="FFFF00"/>
                </a:solidFill>
                <a:latin typeface="Tahoma" pitchFamily="34"/>
              </a:rPr>
              <a:t>He was an American folk singer and activist.</a:t>
            </a:r>
          </a:p>
          <a:p>
            <a:pPr lvl="8" rtl="0" hangingPunct="0"/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r>
              <a:rPr lang="fr-FR" sz="2600">
                <a:solidFill>
                  <a:srgbClr val="FFFF00"/>
                </a:solidFill>
                <a:latin typeface="Tahoma" pitchFamily="34"/>
              </a:rPr>
              <a:t>He wrote and sang songs about social change, civil rights, peace and non-violence.</a:t>
            </a:r>
          </a:p>
          <a:p>
            <a:pPr lvl="8" rtl="0" hangingPunct="0"/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r>
              <a:rPr lang="fr-FR" sz="2600">
                <a:solidFill>
                  <a:srgbClr val="FFFF00"/>
                </a:solidFill>
                <a:latin typeface="Tahoma" pitchFamily="34"/>
              </a:rPr>
              <a:t>He can be considered one of the most important </a:t>
            </a:r>
            <a:r>
              <a:rPr lang="fr-FR" sz="2600" i="1">
                <a:solidFill>
                  <a:srgbClr val="FFFF00"/>
                </a:solidFill>
                <a:latin typeface="Tahoma" pitchFamily="34"/>
              </a:rPr>
              <a:t>protest </a:t>
            </a:r>
            <a:r>
              <a:rPr lang="fr-FR" sz="2600">
                <a:solidFill>
                  <a:srgbClr val="FFFF00"/>
                </a:solidFill>
                <a:latin typeface="Tahoma" pitchFamily="34"/>
              </a:rPr>
              <a:t>singers of all time.</a:t>
            </a:r>
          </a:p>
          <a:p>
            <a:pPr lvl="8" rtl="0" hangingPunct="0"/>
            <a:endParaRPr lang="fr-FR" sz="2600">
              <a:solidFill>
                <a:srgbClr val="FFFF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598040"/>
            <a:ext cx="3600000" cy="488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4000" u="sng">
                <a:solidFill>
                  <a:srgbClr val="FFFF00"/>
                </a:solidFill>
                <a:latin typeface="Tahoma" pitchFamily="34"/>
              </a:rPr>
              <a:t>Step 3</a:t>
            </a:r>
            <a:r>
              <a:rPr lang="fr-FR" sz="4000">
                <a:solidFill>
                  <a:srgbClr val="FFFF00"/>
                </a:solidFill>
                <a:latin typeface="Tahoma" pitchFamily="34"/>
              </a:rPr>
              <a:t>: </a:t>
            </a:r>
            <a:r>
              <a:rPr lang="fr-FR" sz="3200" b="1">
                <a:solidFill>
                  <a:srgbClr val="FFFF00"/>
                </a:solidFill>
                <a:latin typeface="Wingdings" pitchFamily="18"/>
              </a:rPr>
              <a:t></a:t>
            </a:r>
            <a:r>
              <a:rPr lang="fr-FR" sz="4000">
                <a:solidFill>
                  <a:srgbClr val="FFFF00"/>
                </a:solidFill>
                <a:latin typeface="Tahoma" pitchFamily="34"/>
              </a:rPr>
              <a:t> Your turn to write!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fr-FR"/>
          </a:p>
        </p:txBody>
      </p:sp>
      <p:sp>
        <p:nvSpPr>
          <p:cNvPr id="4" name="Textfeld 3"/>
          <p:cNvSpPr txBox="1"/>
          <p:nvPr/>
        </p:nvSpPr>
        <p:spPr>
          <a:xfrm>
            <a:off x="648000" y="1872000"/>
            <a:ext cx="8784000" cy="64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'</a:t>
            </a:r>
            <a:r>
              <a:rPr lang="fr-FR" sz="20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Lucida Handwriting" pitchFamily="66"/>
                <a:ea typeface="Microsoft YaHei" pitchFamily="2"/>
                <a:cs typeface="Mangal" pitchFamily="2"/>
              </a:rPr>
              <a:t>'We Shall Overcome'' is…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4000" u="sng">
                <a:solidFill>
                  <a:srgbClr val="FFFF00"/>
                </a:solidFill>
                <a:latin typeface="Tahoma" pitchFamily="34"/>
              </a:rPr>
              <a:t>Step 3</a:t>
            </a:r>
            <a:r>
              <a:rPr lang="fr-FR" sz="4000">
                <a:solidFill>
                  <a:srgbClr val="FFFF00"/>
                </a:solidFill>
                <a:latin typeface="Tahoma" pitchFamily="34"/>
              </a:rPr>
              <a:t>: </a:t>
            </a:r>
            <a:r>
              <a:rPr lang="fr-FR" sz="3200" b="1">
                <a:solidFill>
                  <a:srgbClr val="FFFF00"/>
                </a:solidFill>
                <a:latin typeface="Wingdings" pitchFamily="18"/>
              </a:rPr>
              <a:t></a:t>
            </a:r>
            <a:r>
              <a:rPr lang="fr-FR" sz="4000">
                <a:solidFill>
                  <a:srgbClr val="FFFF00"/>
                </a:solidFill>
                <a:latin typeface="Tahoma" pitchFamily="34"/>
              </a:rPr>
              <a:t> Your turn to write!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6000" y="1589760"/>
            <a:ext cx="8784000" cy="5604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''</a:t>
            </a:r>
            <a:r>
              <a:rPr lang="x-none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We Shall Overcome" is a </a:t>
            </a:r>
            <a:r>
              <a:rPr lang="x-none" sz="4000" b="0" i="1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protest song</a:t>
            </a:r>
            <a:r>
              <a:rPr lang="x-none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 that became </a:t>
            </a:r>
            <a:r>
              <a:rPr lang="en-US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one of</a:t>
            </a:r>
            <a:r>
              <a:rPr lang="x-none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 </a:t>
            </a:r>
            <a:r>
              <a:rPr lang="en-US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the </a:t>
            </a:r>
            <a:r>
              <a:rPr lang="x-none" sz="4000" b="0" i="0" u="sng" strike="noStrike" kern="1200" cap="none" baseline="33000">
                <a:ln>
                  <a:noFill/>
                </a:ln>
                <a:solidFill>
                  <a:srgbClr val="FFFF00"/>
                </a:solidFill>
                <a:uFillTx/>
                <a:latin typeface="Tahoma" pitchFamily="34"/>
                <a:ea typeface="Times New Roman" pitchFamily="18"/>
                <a:cs typeface="lvetica" pitchFamily="2"/>
              </a:rPr>
              <a:t>anthem</a:t>
            </a:r>
            <a:r>
              <a:rPr lang="en-US" sz="4000" b="0" i="0" u="sng" strike="noStrike" kern="1200" cap="none" baseline="33000">
                <a:ln>
                  <a:noFill/>
                </a:ln>
                <a:solidFill>
                  <a:srgbClr val="FFFF00"/>
                </a:solidFill>
                <a:uFillTx/>
                <a:latin typeface="Tahoma" pitchFamily="34"/>
                <a:ea typeface="Times New Roman" pitchFamily="18"/>
                <a:cs typeface="lvetica" pitchFamily="2"/>
              </a:rPr>
              <a:t>s</a:t>
            </a:r>
            <a:r>
              <a:rPr lang="x-none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 of the African-American Civil Rights Movement.</a:t>
            </a:r>
            <a:r>
              <a:rPr lang="en-US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 It was originally written by Charles Albert Tindley, who was African-American preacher. The precise date of composition is still unknown today.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Pete Seeger and other famous folksingers in the early 1960s, such as Joan Baez, sang the song at </a:t>
            </a:r>
            <a:r>
              <a:rPr lang="en-US" sz="4000" b="0" i="0" u="sng" strike="noStrike" kern="1200" cap="none" baseline="33000">
                <a:ln>
                  <a:noFill/>
                </a:ln>
                <a:solidFill>
                  <a:srgbClr val="FFFF00"/>
                </a:solidFill>
                <a:uFillTx/>
                <a:latin typeface="Tahoma" pitchFamily="34"/>
                <a:ea typeface="Times New Roman" pitchFamily="18"/>
                <a:cs typeface="lvetica" pitchFamily="2"/>
              </a:rPr>
              <a:t>rallies</a:t>
            </a:r>
            <a:r>
              <a:rPr lang="en-US" sz="4000" b="0" i="0" u="none" strike="noStrike" kern="1200" cap="none" baseline="3300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Times New Roman" pitchFamily="18"/>
                <a:cs typeface="lvetica" pitchFamily="2"/>
              </a:rPr>
              <a:t>, folk festivals, and concerts in America. The song is still sung today in a variety of protests worldwide.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000">
                <a:solidFill>
                  <a:srgbClr val="FFFF00"/>
                </a:solidFill>
                <a:latin typeface="Tahoma" pitchFamily="34"/>
              </a:rPr>
              <a:t>Let's take another look!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4920" y="1440000"/>
            <a:ext cx="3677759" cy="2736000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1444319"/>
            <a:ext cx="3888000" cy="273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88000" y="4444200"/>
            <a:ext cx="3311999" cy="285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0000" y="4721760"/>
            <a:ext cx="4305240" cy="262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48000" y="180416"/>
            <a:ext cx="9071640" cy="147732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b="1" u="sng" dirty="0" err="1">
                <a:solidFill>
                  <a:srgbClr val="FFFF00"/>
                </a:solidFill>
                <a:latin typeface="Tahoma" pitchFamily="34"/>
              </a:rPr>
              <a:t>Step</a:t>
            </a:r>
            <a:r>
              <a:rPr lang="fr-FR" sz="3200" b="1" u="sng" dirty="0">
                <a:solidFill>
                  <a:srgbClr val="FFFF00"/>
                </a:solidFill>
                <a:latin typeface="Tahoma" pitchFamily="34"/>
              </a:rPr>
              <a:t> 4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: </a:t>
            </a:r>
            <a:r>
              <a:rPr lang="fr-FR" sz="3200" b="1" dirty="0">
                <a:solidFill>
                  <a:srgbClr val="FFFF00"/>
                </a:solidFill>
                <a:latin typeface="Webdings" pitchFamily="18"/>
              </a:rPr>
              <a:t>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Listen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to 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another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song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and </a:t>
            </a:r>
            <a:r>
              <a:rPr lang="fr-FR" sz="3200" b="1" dirty="0">
                <a:solidFill>
                  <a:srgbClr val="FFFF00"/>
                </a:solidFill>
                <a:latin typeface="Wingdings" pitchFamily="18"/>
              </a:rPr>
              <a:t> 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take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notes about 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...</a:t>
            </a:r>
            <a:br>
              <a:rPr lang="fr-FR" sz="3200" b="1" dirty="0">
                <a:solidFill>
                  <a:srgbClr val="FFFF00"/>
                </a:solidFill>
                <a:latin typeface="Tahoma" pitchFamily="34"/>
              </a:rPr>
            </a:br>
            <a:r>
              <a:rPr lang="fr-FR" sz="3200" b="1" dirty="0" smtClean="0">
                <a:solidFill>
                  <a:srgbClr val="FFFF00"/>
                </a:solidFill>
                <a:latin typeface="Tahoma" pitchFamily="34"/>
                <a:hlinkClick r:id="rId3"/>
              </a:rPr>
              <a:t>Peter Gabriel "Biko"</a:t>
            </a:r>
            <a:endParaRPr lang="fr-FR" sz="3200" b="1" dirty="0">
              <a:solidFill>
                <a:srgbClr val="FFFF00"/>
              </a:solidFill>
              <a:latin typeface="Tahoma" pitchFamily="34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2000" y="1769040"/>
            <a:ext cx="8208000" cy="4928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… the topic (le sujet) 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→  </a:t>
            </a:r>
            <a:r>
              <a:rPr lang="fr-FR" sz="18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Webdings" pitchFamily="18"/>
                <a:ea typeface="Webdings" pitchFamily="2"/>
                <a:cs typeface="Webdings" pitchFamily="2"/>
              </a:rPr>
              <a:t></a:t>
            </a:r>
            <a:r>
              <a:rPr lang="fr-FR" sz="24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400" b="0" i="1" u="sng" strike="noStrike" kern="1200" cap="none">
                <a:ln>
                  <a:noFill/>
                </a:ln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Mangal" pitchFamily="2"/>
              </a:rPr>
              <a:t>I think</a:t>
            </a: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the song is about…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→ </a:t>
            </a:r>
            <a:r>
              <a:rPr lang="fr-FR" sz="18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Webdings" pitchFamily="18"/>
                <a:ea typeface="Webdings" pitchFamily="2"/>
                <a:cs typeface="Webdings" pitchFamily="2"/>
              </a:rPr>
              <a:t> </a:t>
            </a:r>
            <a:r>
              <a:rPr lang="fr-FR" sz="2400" b="0" i="1" u="sng" strike="noStrike" kern="1200" cap="none">
                <a:ln>
                  <a:noFill/>
                </a:ln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Mangal" pitchFamily="2"/>
              </a:rPr>
              <a:t>Maybe</a:t>
            </a: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the song is about…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For the champions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→ </a:t>
            </a:r>
            <a:r>
              <a:rPr lang="fr-FR" sz="18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Webdings" pitchFamily="18"/>
                <a:ea typeface="Webdings" pitchFamily="2"/>
                <a:cs typeface="Webdings" pitchFamily="2"/>
              </a:rPr>
              <a:t> </a:t>
            </a: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The song </a:t>
            </a:r>
            <a:r>
              <a:rPr lang="fr-FR" sz="2400" b="1" i="1" u="none" strike="noStrike" kern="1200" cap="none">
                <a:ln>
                  <a:noFill/>
                </a:ln>
                <a:solidFill>
                  <a:srgbClr val="CCFF66"/>
                </a:solidFill>
                <a:latin typeface="Tahoma" pitchFamily="34"/>
                <a:ea typeface="Microsoft YaHei" pitchFamily="2"/>
                <a:cs typeface="Mangal" pitchFamily="2"/>
              </a:rPr>
              <a:t>MAY</a:t>
            </a:r>
            <a:r>
              <a:rPr lang="fr-FR" sz="2400" b="0" i="1" u="none" strike="noStrike" kern="1200" cap="none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be about 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1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… the title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… the repeated words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1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b="1" u="sng">
                <a:solidFill>
                  <a:srgbClr val="FFFF00"/>
                </a:solidFill>
                <a:latin typeface="Tahoma" pitchFamily="34"/>
              </a:rPr>
              <a:t>Step 5</a:t>
            </a:r>
            <a:r>
              <a:rPr lang="fr-FR" sz="3200" b="1">
                <a:solidFill>
                  <a:srgbClr val="FFFF00"/>
                </a:solidFill>
                <a:latin typeface="Tahoma" pitchFamily="34"/>
              </a:rPr>
              <a:t>:</a:t>
            </a:r>
            <a:r>
              <a:rPr lang="fr-FR" sz="320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3200" b="1">
                <a:solidFill>
                  <a:srgbClr val="FFFF00"/>
                </a:solidFill>
                <a:latin typeface="Webdings" pitchFamily="18"/>
              </a:rPr>
              <a:t></a:t>
            </a:r>
            <a:r>
              <a:rPr lang="fr-FR" sz="3200" b="1">
                <a:solidFill>
                  <a:srgbClr val="FFFF00"/>
                </a:solidFill>
                <a:latin typeface="Tahoma" pitchFamily="34"/>
              </a:rPr>
              <a:t>Listen to the song again &amp; </a:t>
            </a:r>
            <a:br>
              <a:rPr lang="fr-FR" sz="3200" b="1">
                <a:solidFill>
                  <a:srgbClr val="FFFF00"/>
                </a:solidFill>
                <a:latin typeface="Tahoma" pitchFamily="34"/>
              </a:rPr>
            </a:br>
            <a:r>
              <a:rPr lang="fr-FR" sz="3200" b="1">
                <a:solidFill>
                  <a:srgbClr val="FFFF00"/>
                </a:solidFill>
                <a:latin typeface="Tahoma" pitchFamily="34"/>
              </a:rPr>
              <a:t> watch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>
                <a:solidFill>
                  <a:srgbClr val="FFFFFF"/>
                </a:solidFill>
                <a:latin typeface="Webdings"/>
              </a:rPr>
              <a:t></a:t>
            </a:r>
            <a:r>
              <a:rPr lang="fr-FR" sz="2600">
                <a:solidFill>
                  <a:srgbClr val="FFFF00"/>
                </a:solidFill>
                <a:latin typeface="Tahoma" pitchFamily="34"/>
              </a:rPr>
              <a:t> Talk about the pictures in the video.</a:t>
            </a:r>
          </a:p>
          <a:p>
            <a:pPr lvl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2600">
                <a:solidFill>
                  <a:srgbClr val="FFFFFF"/>
                </a:solidFill>
                <a:latin typeface="Tahoma" pitchFamily="34"/>
              </a:rPr>
              <a:t> </a:t>
            </a:r>
            <a:r>
              <a:rPr lang="fr-FR" sz="1800" i="1">
                <a:solidFill>
                  <a:srgbClr val="FFFFFF"/>
                </a:solidFill>
                <a:latin typeface="Webdings"/>
              </a:rPr>
              <a:t> →</a:t>
            </a:r>
            <a:r>
              <a:rPr lang="fr-FR" sz="1800" i="1">
                <a:solidFill>
                  <a:srgbClr val="FFFFFF"/>
                </a:solidFill>
                <a:latin typeface="Tahoma" pitchFamily="34"/>
              </a:rPr>
              <a:t> 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''In the video</a:t>
            </a:r>
            <a:r>
              <a:rPr lang="fr-FR" sz="2600">
                <a:solidFill>
                  <a:srgbClr val="FFFFFF"/>
                </a:solidFill>
                <a:latin typeface="Tahoma" pitchFamily="34"/>
              </a:rPr>
              <a:t>, </a:t>
            </a:r>
            <a:r>
              <a:rPr lang="fr-FR" sz="2600" i="1" u="sng">
                <a:solidFill>
                  <a:srgbClr val="FFFFFF"/>
                </a:solidFill>
                <a:latin typeface="Tahoma" pitchFamily="34"/>
              </a:rPr>
              <a:t>I can see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…</a:t>
            </a:r>
          </a:p>
          <a:p>
            <a:pPr lvl="0">
              <a:buNone/>
            </a:pP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 </a:t>
            </a:r>
            <a:r>
              <a:rPr lang="fr-FR" sz="1800" i="1">
                <a:solidFill>
                  <a:srgbClr val="FFFFFF"/>
                </a:solidFill>
                <a:latin typeface="Webdings"/>
              </a:rPr>
              <a:t> →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 ''In the video, t</a:t>
            </a:r>
            <a:r>
              <a:rPr lang="fr-FR" sz="2600" i="1" u="sng">
                <a:solidFill>
                  <a:srgbClr val="FFFFFF"/>
                </a:solidFill>
                <a:latin typeface="Tahoma" pitchFamily="34"/>
              </a:rPr>
              <a:t>here is / are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…''</a:t>
            </a:r>
          </a:p>
          <a:p>
            <a:pPr lvl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>
              <a:solidFill>
                <a:srgbClr val="FFFF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1027439"/>
            <a:ext cx="867599" cy="41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  <a:latin typeface="Tahoma" pitchFamily="34"/>
              </a:rPr>
              <a:t>Have a guess!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>
                <a:solidFill>
                  <a:srgbClr val="FFFF00"/>
                </a:solidFill>
              </a:rPr>
              <a:t>''Biko'' is about…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936360" y="1769040"/>
            <a:ext cx="907164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8" algn="ctr" rtl="0" hangingPunct="0">
              <a:buNone/>
            </a:pPr>
            <a:r>
              <a:rPr lang="fr-FR" sz="2600">
                <a:solidFill>
                  <a:srgbClr val="FFFF00"/>
                </a:solidFill>
                <a:latin typeface="Tahoma" pitchFamily="34"/>
              </a:rPr>
              <a:t>Steve BIKO (1946-1977)</a:t>
            </a:r>
          </a:p>
          <a:p>
            <a:pPr lvl="8" algn="ctr" rtl="0" hangingPunct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algn="ctr" rtl="0" hangingPunct="0">
              <a:buNone/>
            </a:pPr>
            <a:r>
              <a:rPr lang="fr-FR" sz="2600">
                <a:solidFill>
                  <a:srgbClr val="FFFF00"/>
                </a:solidFill>
                <a:latin typeface="Tahoma" pitchFamily="34"/>
              </a:rPr>
              <a:t>He was an South African anti-apartheid activist.</a:t>
            </a:r>
          </a:p>
          <a:p>
            <a:pPr lvl="8" algn="ctr" rtl="0" hangingPunct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algn="ctr" rtl="0" hangingPunct="0">
              <a:buNone/>
            </a:pPr>
            <a:r>
              <a:rPr lang="fr-FR" sz="2600">
                <a:solidFill>
                  <a:srgbClr val="FFFF00"/>
                </a:solidFill>
                <a:latin typeface="Tahoma" pitchFamily="34"/>
              </a:rPr>
              <a:t>He founded the Black Consciousness Movement to mobilize people against apartheid.</a:t>
            </a:r>
          </a:p>
          <a:p>
            <a:pPr lvl="8" algn="ctr" rtl="0" hangingPunct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algn="ctr" rtl="0" hangingPunct="0">
              <a:buNone/>
            </a:pPr>
            <a:r>
              <a:rPr lang="fr-FR" sz="2600">
                <a:solidFill>
                  <a:srgbClr val="FFFF00"/>
                </a:solidFill>
                <a:latin typeface="Tahoma" pitchFamily="34"/>
              </a:rPr>
              <a:t>He was famous for inventing the slogan ''Black is Beautiful''</a:t>
            </a:r>
          </a:p>
          <a:p>
            <a:pPr lvl="8" algn="ctr" rtl="0" hangingPunct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8" algn="ctr" rtl="0" hangingPunct="0">
              <a:buNone/>
            </a:pPr>
            <a:r>
              <a:rPr lang="fr-FR" sz="2600">
                <a:solidFill>
                  <a:srgbClr val="FFFF00"/>
                </a:solidFill>
                <a:latin typeface="Tahoma" pitchFamily="34"/>
              </a:rPr>
              <a:t>He was murdered by the white South African police while in custody after he was arrested.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920" y="308880"/>
            <a:ext cx="3754079" cy="509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  <a:latin typeface="Tahoma" pitchFamily="34"/>
              </a:rPr>
              <a:t> Let's take a look!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fr-FR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720" y="1655999"/>
            <a:ext cx="8675280" cy="4902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936000" y="6336000"/>
            <a:ext cx="7992000" cy="82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→ Describe what the man is doing.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88000" y="792000"/>
            <a:ext cx="867599" cy="41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</a:rPr>
              <a:t>Wait a minute! We still don't know who the singer is!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3119" y="2232000"/>
            <a:ext cx="7154640" cy="42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936360" y="1769040"/>
            <a:ext cx="907164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8" rtl="0" hangingPunct="0">
              <a:buNone/>
            </a:pP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Peter GABRIEL (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born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1950)</a:t>
            </a:r>
          </a:p>
          <a:p>
            <a:pPr lvl="8" rtl="0" hangingPunct="0">
              <a:buNone/>
            </a:pPr>
            <a:endParaRPr lang="fr-FR" sz="2600" dirty="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He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is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a British singer-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songwriter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who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used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to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be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the lead singer in the band Genesis.</a:t>
            </a:r>
          </a:p>
          <a:p>
            <a:pPr lvl="8" rtl="0" hangingPunct="0"/>
            <a:endParaRPr lang="fr-FR" sz="2600" dirty="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He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was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one of the first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musicians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to support and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develop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world music.</a:t>
            </a:r>
          </a:p>
          <a:p>
            <a:pPr lvl="8" rtl="0" hangingPunct="0"/>
            <a:endParaRPr lang="fr-FR" sz="2600" dirty="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He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is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a </a:t>
            </a:r>
            <a:r>
              <a:rPr lang="fr-FR" sz="2600" i="1" dirty="0" err="1">
                <a:solidFill>
                  <a:srgbClr val="FFFF00"/>
                </a:solidFill>
                <a:latin typeface="Tahoma" pitchFamily="34"/>
              </a:rPr>
              <a:t>committed</a:t>
            </a:r>
            <a:r>
              <a:rPr lang="fr-FR" sz="2600" i="1" dirty="0">
                <a:solidFill>
                  <a:srgbClr val="FFFF00"/>
                </a:solidFill>
                <a:latin typeface="Tahoma" pitchFamily="34"/>
              </a:rPr>
              <a:t> singer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who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supports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humanitarian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efforts and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he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is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i="1" dirty="0" err="1">
                <a:solidFill>
                  <a:srgbClr val="FFFF00"/>
                </a:solidFill>
                <a:latin typeface="Tahoma" pitchFamily="34"/>
              </a:rPr>
              <a:t>politically</a:t>
            </a:r>
            <a:r>
              <a:rPr lang="fr-FR" sz="2600" i="1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i="1" dirty="0" err="1">
                <a:solidFill>
                  <a:srgbClr val="FFFF00"/>
                </a:solidFill>
                <a:latin typeface="Tahoma" pitchFamily="34"/>
              </a:rPr>
              <a:t>involved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for the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defense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of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human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2600" dirty="0" err="1">
                <a:solidFill>
                  <a:srgbClr val="FFFF00"/>
                </a:solidFill>
                <a:latin typeface="Tahoma" pitchFamily="34"/>
              </a:rPr>
              <a:t>rights</a:t>
            </a:r>
            <a:r>
              <a:rPr lang="fr-FR" sz="2600" dirty="0">
                <a:solidFill>
                  <a:srgbClr val="FFFF00"/>
                </a:solidFill>
                <a:latin typeface="Tahoma" pitchFamily="34"/>
              </a:rPr>
              <a:t>.</a:t>
            </a:r>
          </a:p>
          <a:p>
            <a:pPr lvl="8" rtl="0" hangingPunct="0"/>
            <a:endParaRPr lang="fr-FR" sz="2600" dirty="0">
              <a:solidFill>
                <a:srgbClr val="FFFF00"/>
              </a:solidFill>
              <a:latin typeface="Tahoma" pitchFamily="34"/>
            </a:endParaRPr>
          </a:p>
          <a:p>
            <a:pPr lvl="8" rtl="0" hangingPunct="0"/>
            <a:endParaRPr lang="fr-FR" sz="2600" dirty="0">
              <a:solidFill>
                <a:srgbClr val="FFFF00"/>
              </a:solidFill>
              <a:latin typeface="Tahoma" pitchFamily="34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20328" y="1895102"/>
            <a:ext cx="4884480" cy="290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b="1">
                <a:solidFill>
                  <a:srgbClr val="FFFF00"/>
                </a:solidFill>
                <a:latin typeface="Wingdings" pitchFamily="18"/>
              </a:rPr>
              <a:t></a:t>
            </a:r>
            <a:r>
              <a:rPr lang="fr-FR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u="sng">
                <a:solidFill>
                  <a:srgbClr val="FFFF00"/>
                </a:solidFill>
                <a:latin typeface="Tahoma" pitchFamily="34"/>
              </a:rPr>
              <a:t>Let's write a CONCLUSION</a:t>
            </a:r>
            <a:r>
              <a:rPr lang="fr-FR">
                <a:solidFill>
                  <a:srgbClr val="FFFF00"/>
                </a:solidFill>
                <a:latin typeface="Tahoma" pitchFamily="34"/>
              </a:rPr>
              <a:t>!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9040"/>
            <a:ext cx="957564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fr-FR" sz="1800">
                <a:solidFill>
                  <a:srgbClr val="FFFFFF"/>
                </a:solidFill>
                <a:latin typeface="Webdings"/>
              </a:rPr>
              <a:t></a:t>
            </a:r>
            <a:r>
              <a:rPr lang="fr-FR">
                <a:solidFill>
                  <a:srgbClr val="FFFF00"/>
                </a:solidFill>
              </a:rPr>
              <a:t> Say what </a:t>
            </a:r>
            <a:r>
              <a:rPr lang="fr-FR">
                <a:solidFill>
                  <a:srgbClr val="FFFF00"/>
                </a:solidFill>
                <a:latin typeface="Tahoma" pitchFamily="34"/>
              </a:rPr>
              <a:t>Pete Seeger's song ''We Shall          </a:t>
            </a:r>
          </a:p>
          <a:p>
            <a:pPr lvl="0">
              <a:buNone/>
            </a:pPr>
            <a:r>
              <a:rPr lang="fr-FR">
                <a:solidFill>
                  <a:srgbClr val="FFFF00"/>
                </a:solidFill>
                <a:latin typeface="Tahoma" pitchFamily="34"/>
              </a:rPr>
              <a:t>Overcome''</a:t>
            </a:r>
            <a:r>
              <a:rPr lang="fr-FR" i="1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>
                <a:solidFill>
                  <a:srgbClr val="FFFF00"/>
                </a:solidFill>
                <a:latin typeface="Tahoma" pitchFamily="34"/>
              </a:rPr>
              <a:t>and Peter Gabriel's song ''Biko''</a:t>
            </a:r>
          </a:p>
          <a:p>
            <a:pPr lvl="0">
              <a:buNone/>
            </a:pPr>
            <a:r>
              <a:rPr lang="fr-FR">
                <a:solidFill>
                  <a:srgbClr val="FFFF00"/>
                </a:solidFill>
                <a:latin typeface="Tahoma" pitchFamily="34"/>
              </a:rPr>
              <a:t>have in common.</a:t>
            </a:r>
          </a:p>
          <a:p>
            <a:pPr lvl="0">
              <a:buNone/>
            </a:pPr>
            <a:endParaRPr lang="fr-FR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>
                <a:latin typeface="Tahoma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48000" y="180416"/>
            <a:ext cx="9071640" cy="147732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b="1" u="sng" dirty="0" err="1">
                <a:solidFill>
                  <a:srgbClr val="FFFF00"/>
                </a:solidFill>
                <a:latin typeface="Tahoma" pitchFamily="34"/>
              </a:rPr>
              <a:t>Step</a:t>
            </a:r>
            <a:r>
              <a:rPr lang="fr-FR" sz="3200" b="1" u="sng" dirty="0">
                <a:solidFill>
                  <a:srgbClr val="FFFF00"/>
                </a:solidFill>
                <a:latin typeface="Tahoma" pitchFamily="34"/>
              </a:rPr>
              <a:t> 1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: </a:t>
            </a:r>
            <a:r>
              <a:rPr lang="fr-FR" sz="3200" b="1" dirty="0">
                <a:solidFill>
                  <a:srgbClr val="FFFF00"/>
                </a:solidFill>
                <a:latin typeface="Webdings" pitchFamily="18"/>
              </a:rPr>
              <a:t>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Listen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to the 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song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and </a:t>
            </a:r>
            <a:r>
              <a:rPr lang="fr-FR" sz="3200" b="1" dirty="0">
                <a:solidFill>
                  <a:srgbClr val="FFFF00"/>
                </a:solidFill>
                <a:latin typeface="Wingdings" pitchFamily="18"/>
              </a:rPr>
              <a:t> </a:t>
            </a:r>
            <a:r>
              <a:rPr lang="fr-FR" sz="3200" b="1" dirty="0" err="1">
                <a:solidFill>
                  <a:srgbClr val="FFFF00"/>
                </a:solidFill>
                <a:latin typeface="Tahoma" pitchFamily="34"/>
              </a:rPr>
              <a:t>take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 notes about </a:t>
            </a:r>
            <a:r>
              <a:rPr lang="fr-FR" sz="3200" b="1" dirty="0">
                <a:solidFill>
                  <a:srgbClr val="FFFF00"/>
                </a:solidFill>
                <a:latin typeface="Tahoma" pitchFamily="34"/>
              </a:rPr>
              <a:t>...</a:t>
            </a:r>
            <a:br>
              <a:rPr lang="fr-FR" sz="3200" b="1" dirty="0">
                <a:solidFill>
                  <a:srgbClr val="FFFF00"/>
                </a:solidFill>
                <a:latin typeface="Tahoma" pitchFamily="34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ahoma" pitchFamily="34"/>
                <a:hlinkClick r:id="rId3"/>
              </a:rPr>
              <a:t>Pete Seeger "We shall overcome"</a:t>
            </a:r>
            <a:endParaRPr lang="fr-FR" sz="3200" b="1" dirty="0">
              <a:solidFill>
                <a:srgbClr val="FFFF00"/>
              </a:solidFill>
              <a:latin typeface="Tahoma" pitchFamily="34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2000" y="1769040"/>
            <a:ext cx="8208000" cy="4928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cap="none" dirty="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… the topic (le sujet) 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→  </a:t>
            </a:r>
            <a:r>
              <a:rPr lang="fr-FR" sz="18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Webdings" pitchFamily="18"/>
                <a:ea typeface="Webdings" pitchFamily="2"/>
                <a:cs typeface="Webdings" pitchFamily="2"/>
              </a:rPr>
              <a:t></a:t>
            </a:r>
            <a:r>
              <a:rPr lang="fr-FR" sz="24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400" b="0" i="1" u="sng" strike="noStrike" kern="1200" cap="none" dirty="0">
                <a:ln>
                  <a:noFill/>
                </a:ln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Mangal" pitchFamily="2"/>
              </a:rPr>
              <a:t>I </a:t>
            </a:r>
            <a:r>
              <a:rPr lang="fr-FR" sz="2400" b="0" i="1" u="sng" strike="noStrike" kern="1200" cap="none" dirty="0" err="1">
                <a:ln>
                  <a:noFill/>
                </a:ln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Mangal" pitchFamily="2"/>
              </a:rPr>
              <a:t>think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the </a:t>
            </a:r>
            <a:r>
              <a:rPr lang="fr-FR" sz="2400" b="0" i="1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song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400" b="0" i="1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is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about…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→ </a:t>
            </a:r>
            <a:r>
              <a:rPr lang="fr-FR" sz="18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Webdings" pitchFamily="18"/>
                <a:ea typeface="Webdings" pitchFamily="2"/>
                <a:cs typeface="Webdings" pitchFamily="2"/>
              </a:rPr>
              <a:t> </a:t>
            </a:r>
            <a:r>
              <a:rPr lang="fr-FR" sz="2400" b="0" i="1" u="sng" strike="noStrike" kern="1200" cap="none" dirty="0" err="1">
                <a:ln>
                  <a:noFill/>
                </a:ln>
                <a:solidFill>
                  <a:srgbClr val="FFFFFF"/>
                </a:solidFill>
                <a:uFillTx/>
                <a:latin typeface="Tahoma" pitchFamily="34"/>
                <a:ea typeface="Microsoft YaHei" pitchFamily="2"/>
                <a:cs typeface="Mangal" pitchFamily="2"/>
              </a:rPr>
              <a:t>Maybe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the </a:t>
            </a:r>
            <a:r>
              <a:rPr lang="fr-FR" sz="2400" b="0" i="1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song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400" b="0" i="1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is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about…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For the champions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→ </a:t>
            </a:r>
            <a:r>
              <a:rPr lang="fr-FR" sz="18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Webdings" pitchFamily="18"/>
                <a:ea typeface="Webdings" pitchFamily="2"/>
                <a:cs typeface="Webdings" pitchFamily="2"/>
              </a:rPr>
              <a:t> 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The </a:t>
            </a:r>
            <a:r>
              <a:rPr lang="fr-FR" sz="2400" b="0" i="1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song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400" b="1" i="1" u="none" strike="noStrike" kern="1200" cap="none" dirty="0">
                <a:ln>
                  <a:noFill/>
                </a:ln>
                <a:solidFill>
                  <a:srgbClr val="CCFF66"/>
                </a:solidFill>
                <a:latin typeface="Tahoma" pitchFamily="34"/>
                <a:ea typeface="Microsoft YaHei" pitchFamily="2"/>
                <a:cs typeface="Mangal" pitchFamily="2"/>
              </a:rPr>
              <a:t>MAY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400" b="0" i="1" u="none" strike="noStrike" kern="1200" cap="none" dirty="0" err="1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be</a:t>
            </a:r>
            <a:r>
              <a:rPr lang="fr-FR" sz="2400" b="0" i="1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 about 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1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cap="none" dirty="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… the </a:t>
            </a:r>
            <a:r>
              <a:rPr lang="fr-FR" sz="2800" b="0" i="0" u="none" strike="noStrike" kern="1200" cap="none" dirty="0" err="1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title</a:t>
            </a:r>
            <a:endParaRPr lang="fr-FR" sz="2800" b="0" i="0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cap="none" dirty="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… the </a:t>
            </a:r>
            <a:r>
              <a:rPr lang="fr-FR" sz="2800" b="0" i="0" u="none" strike="noStrike" kern="1200" cap="none" dirty="0" err="1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repeated</a:t>
            </a:r>
            <a:r>
              <a:rPr lang="fr-FR" sz="2800" b="0" i="0" u="none" strike="noStrike" kern="1200" cap="none" dirty="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800" b="0" i="0" u="none" strike="noStrike" kern="1200" cap="none" dirty="0" err="1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words</a:t>
            </a:r>
            <a:endParaRPr lang="fr-FR" sz="2800" b="0" i="0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1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dirty="0">
              <a:ln>
                <a:noFill/>
              </a:ln>
              <a:solidFill>
                <a:srgbClr val="FFFF00"/>
              </a:solidFill>
              <a:latin typeface="Tahoma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  <a:latin typeface="Tahoma" pitchFamily="34"/>
              </a:rPr>
              <a:t>Have a guess!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152000" y="1655999"/>
            <a:ext cx="7848000" cy="16559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fr-FR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4" name="Textfeld 3"/>
          <p:cNvSpPr txBox="1"/>
          <p:nvPr/>
        </p:nvSpPr>
        <p:spPr>
          <a:xfrm>
            <a:off x="1080000" y="4031999"/>
            <a:ext cx="8063999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→</a:t>
            </a:r>
            <a:r>
              <a:rPr lang="fr-FR" sz="2600" b="0" i="0" u="none" strike="noStrike" kern="1200" cap="none">
                <a:ln>
                  <a:noFill/>
                </a:ln>
                <a:latin typeface="Tahoma" pitchFamily="34"/>
                <a:ea typeface="Microsoft YaHei" pitchFamily="2"/>
                <a:cs typeface="Mangal" pitchFamily="2"/>
              </a:rPr>
              <a:t> </a:t>
            </a:r>
            <a:r>
              <a:rPr lang="fr-FR" sz="26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To overcome???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563480"/>
            <a:ext cx="4176000" cy="2783880"/>
          </a:xfrm>
        </p:spPr>
      </p:pic>
      <p:sp>
        <p:nvSpPr>
          <p:cNvPr id="4" name="Textfeld 3"/>
          <p:cNvSpPr txBox="1"/>
          <p:nvPr/>
        </p:nvSpPr>
        <p:spPr>
          <a:xfrm>
            <a:off x="1007999" y="5832000"/>
            <a:ext cx="8063999" cy="82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If you manage to go OVER an obstacle, you </a:t>
            </a:r>
            <a:r>
              <a:rPr lang="fr-FR" sz="2400" b="0" i="0" u="sng" strike="noStrike" kern="1200" cap="none">
                <a:ln>
                  <a:noFill/>
                </a:ln>
                <a:solidFill>
                  <a:srgbClr val="FFFF00"/>
                </a:solidFill>
                <a:uFillTx/>
                <a:latin typeface="Tahoma" pitchFamily="34"/>
                <a:ea typeface="Microsoft YaHei" pitchFamily="2"/>
                <a:cs typeface="Mangal" pitchFamily="2"/>
              </a:rPr>
              <a:t>overcome</a:t>
            </a:r>
            <a:r>
              <a:rPr lang="fr-FR" sz="24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 it.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15240" y="1563480"/>
            <a:ext cx="4401719" cy="29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b="1" u="sng">
                <a:solidFill>
                  <a:srgbClr val="FFFF00"/>
                </a:solidFill>
                <a:latin typeface="Tahoma" pitchFamily="34"/>
              </a:rPr>
              <a:t>Step 2</a:t>
            </a:r>
            <a:r>
              <a:rPr lang="fr-FR" sz="3200" b="1">
                <a:solidFill>
                  <a:srgbClr val="FFFF00"/>
                </a:solidFill>
                <a:latin typeface="Tahoma" pitchFamily="34"/>
              </a:rPr>
              <a:t>:</a:t>
            </a:r>
            <a:r>
              <a:rPr lang="fr-FR" sz="3200">
                <a:solidFill>
                  <a:srgbClr val="FFFF00"/>
                </a:solidFill>
                <a:latin typeface="Tahoma" pitchFamily="34"/>
              </a:rPr>
              <a:t> </a:t>
            </a:r>
            <a:r>
              <a:rPr lang="fr-FR" sz="3200" b="1">
                <a:solidFill>
                  <a:srgbClr val="FFFF00"/>
                </a:solidFill>
                <a:latin typeface="Webdings" pitchFamily="18"/>
              </a:rPr>
              <a:t></a:t>
            </a:r>
            <a:r>
              <a:rPr lang="fr-FR" sz="3200" b="1">
                <a:solidFill>
                  <a:srgbClr val="FFFF00"/>
                </a:solidFill>
                <a:latin typeface="Tahoma" pitchFamily="34"/>
              </a:rPr>
              <a:t>Listen to the song again &amp; </a:t>
            </a:r>
            <a:br>
              <a:rPr lang="fr-FR" sz="3200" b="1">
                <a:solidFill>
                  <a:srgbClr val="FFFF00"/>
                </a:solidFill>
                <a:latin typeface="Tahoma" pitchFamily="34"/>
              </a:rPr>
            </a:br>
            <a:r>
              <a:rPr lang="fr-FR" sz="3200" b="1">
                <a:solidFill>
                  <a:srgbClr val="FFFF00"/>
                </a:solidFill>
                <a:latin typeface="Tahoma" pitchFamily="34"/>
              </a:rPr>
              <a:t>watch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>
                <a:solidFill>
                  <a:srgbClr val="FFFFFF"/>
                </a:solidFill>
                <a:latin typeface="Webdings"/>
              </a:rPr>
              <a:t></a:t>
            </a:r>
            <a:r>
              <a:rPr lang="fr-FR" sz="2600">
                <a:solidFill>
                  <a:srgbClr val="FFFF00"/>
                </a:solidFill>
                <a:latin typeface="Tahoma" pitchFamily="34"/>
              </a:rPr>
              <a:t> Talk about the pictures in the video.</a:t>
            </a:r>
          </a:p>
          <a:p>
            <a:pPr lvl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2600">
                <a:solidFill>
                  <a:srgbClr val="FFFFFF"/>
                </a:solidFill>
                <a:latin typeface="Tahoma" pitchFamily="34"/>
              </a:rPr>
              <a:t> </a:t>
            </a:r>
            <a:r>
              <a:rPr lang="fr-FR" sz="1800" i="1">
                <a:solidFill>
                  <a:srgbClr val="FFFFFF"/>
                </a:solidFill>
                <a:latin typeface="Webdings"/>
              </a:rPr>
              <a:t> →</a:t>
            </a:r>
            <a:r>
              <a:rPr lang="fr-FR" sz="1800" i="1">
                <a:solidFill>
                  <a:srgbClr val="FFFFFF"/>
                </a:solidFill>
                <a:latin typeface="Tahoma" pitchFamily="34"/>
              </a:rPr>
              <a:t> 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''On one picture</a:t>
            </a:r>
            <a:r>
              <a:rPr lang="fr-FR" sz="2600">
                <a:solidFill>
                  <a:srgbClr val="FFFFFF"/>
                </a:solidFill>
                <a:latin typeface="Tahoma" pitchFamily="34"/>
              </a:rPr>
              <a:t>, </a:t>
            </a:r>
            <a:r>
              <a:rPr lang="fr-FR" sz="2600" i="1" u="sng">
                <a:solidFill>
                  <a:srgbClr val="FFFFFF"/>
                </a:solidFill>
                <a:latin typeface="Tahoma" pitchFamily="34"/>
              </a:rPr>
              <a:t>I can see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… On another picture, I can see… t</a:t>
            </a:r>
            <a:r>
              <a:rPr lang="fr-FR" sz="2600" i="1" u="sng">
                <a:solidFill>
                  <a:srgbClr val="FFFFFF"/>
                </a:solidFill>
                <a:latin typeface="Tahoma" pitchFamily="34"/>
              </a:rPr>
              <a:t>here is / are</a:t>
            </a:r>
            <a:r>
              <a:rPr lang="fr-FR" sz="2600" i="1">
                <a:solidFill>
                  <a:srgbClr val="FFFFFF"/>
                </a:solidFill>
                <a:latin typeface="Tahoma" pitchFamily="34"/>
              </a:rPr>
              <a:t>…''</a:t>
            </a:r>
          </a:p>
          <a:p>
            <a:pPr lvl="0">
              <a:buNone/>
            </a:pPr>
            <a:endParaRPr lang="fr-FR" sz="2600">
              <a:solidFill>
                <a:srgbClr val="FFFF00"/>
              </a:solidFill>
              <a:latin typeface="Tahoma" pitchFamily="34"/>
            </a:endParaRPr>
          </a:p>
          <a:p>
            <a:pPr lvl="0">
              <a:buNone/>
            </a:pPr>
            <a:endParaRPr lang="fr-FR">
              <a:solidFill>
                <a:srgbClr val="FFFF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2400" y="1027439"/>
            <a:ext cx="867599" cy="41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16000"/>
            <a:ext cx="8496000" cy="58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03999" y="6263999"/>
            <a:ext cx="8784000" cy="1340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sng" strike="noStrike" kern="1200" cap="none">
                <a:ln>
                  <a:noFill/>
                </a:ln>
                <a:solidFill>
                  <a:srgbClr val="FFFFFF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To demonstrate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200" b="0" i="0" u="sng" strike="noStrike" kern="1200" cap="none">
              <a:ln>
                <a:noFill/>
              </a:ln>
              <a:solidFill>
                <a:srgbClr val="FFFFFF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sng" strike="noStrike" kern="1200" cap="none">
                <a:ln>
                  <a:noFill/>
                </a:ln>
                <a:solidFill>
                  <a:srgbClr val="FFFFFF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 march</a:t>
            </a:r>
            <a:r>
              <a:rPr lang="fr-FR" sz="22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Microsoft YaHei" pitchFamily="2"/>
                <a:cs typeface="Mangal" pitchFamily="2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 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>
                <a:solidFill>
                  <a:srgbClr val="FFFF00"/>
                </a:solidFill>
                <a:latin typeface="Tahoma" pitchFamily="34"/>
              </a:rPr>
              <a:t>On the pictures, we can see black and white</a:t>
            </a:r>
          </a:p>
          <a:p>
            <a:pPr lvl="0"/>
            <a:r>
              <a:rPr lang="fr-FR">
                <a:solidFill>
                  <a:srgbClr val="FFFF00"/>
                </a:solidFill>
                <a:latin typeface="Tahoma" pitchFamily="34"/>
              </a:rPr>
              <a:t>people demonstrating together for equality,</a:t>
            </a:r>
          </a:p>
          <a:p>
            <a:pPr lvl="0"/>
            <a:r>
              <a:rPr lang="fr-FR">
                <a:solidFill>
                  <a:srgbClr val="FFFF00"/>
                </a:solidFill>
                <a:latin typeface="Tahoma" pitchFamily="34"/>
              </a:rPr>
              <a:t>against racism. We can also see a badge that</a:t>
            </a:r>
          </a:p>
          <a:p>
            <a:pPr lvl="0"/>
            <a:r>
              <a:rPr lang="fr-FR">
                <a:solidFill>
                  <a:srgbClr val="FFFF00"/>
                </a:solidFill>
                <a:latin typeface="Tahoma" pitchFamily="34"/>
              </a:rPr>
              <a:t>says ''March on Washington for Jobs and</a:t>
            </a:r>
          </a:p>
          <a:p>
            <a:pPr lvl="0"/>
            <a:r>
              <a:rPr lang="fr-FR">
                <a:solidFill>
                  <a:srgbClr val="FFFF00"/>
                </a:solidFill>
                <a:latin typeface="Tahoma" pitchFamily="34"/>
              </a:rPr>
              <a:t>Freedom''</a:t>
            </a:r>
          </a:p>
          <a:p>
            <a:pPr lvl="0"/>
            <a:r>
              <a:rPr lang="fr-FR">
                <a:solidFill>
                  <a:srgbClr val="FFFF00"/>
                </a:solidFill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16000"/>
            <a:ext cx="8496000" cy="58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03999" y="6263999"/>
            <a:ext cx="8784000" cy="1340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Mangal" pitchFamily="2"/>
              </a:rPr>
              <a:t>This picture shows the March on Washington for Jobs and Freedom with Dr. Martin Luther King, Jr. (centre) and thousands of other civil rights supporters on 27th August 1963.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Benutzerdefiniert</PresentationFormat>
  <Paragraphs>102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</vt:lpstr>
      <vt:lpstr>PowerPoint-Präsentation</vt:lpstr>
      <vt:lpstr> Let's take a look!</vt:lpstr>
      <vt:lpstr>Step 1: Listen to the song and  take notes about ... Pete Seeger "We shall overcome"</vt:lpstr>
      <vt:lpstr>Have a guess!</vt:lpstr>
      <vt:lpstr>PowerPoint-Präsentation</vt:lpstr>
      <vt:lpstr>Step 2: Listen to the song again &amp;  watch</vt:lpstr>
      <vt:lpstr>PowerPoint-Präsentation</vt:lpstr>
      <vt:lpstr> </vt:lpstr>
      <vt:lpstr>PowerPoint-Präsentation</vt:lpstr>
      <vt:lpstr>Have a guess!</vt:lpstr>
      <vt:lpstr>Wait a minute! We still don't know who the singer is!</vt:lpstr>
      <vt:lpstr>PowerPoint-Präsentation</vt:lpstr>
      <vt:lpstr>Step 3:  Your turn to write!</vt:lpstr>
      <vt:lpstr>Step 3:  Your turn to write!</vt:lpstr>
      <vt:lpstr>Let's take another look!</vt:lpstr>
      <vt:lpstr>Step 4: Listen to another song and  take notes about ... Peter Gabriel "Biko"</vt:lpstr>
      <vt:lpstr>Step 5: Listen to the song again &amp;   watch</vt:lpstr>
      <vt:lpstr>Have a guess!</vt:lpstr>
      <vt:lpstr>PowerPoint-Präsentation</vt:lpstr>
      <vt:lpstr>Wait a minute! We still don't know who the singer is!</vt:lpstr>
      <vt:lpstr>PowerPoint-Präsentation</vt:lpstr>
      <vt:lpstr> Let's write a CONCLUSION!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Sabine&amp;Jörg</dc:creator>
  <cp:lastModifiedBy>Windows User</cp:lastModifiedBy>
  <cp:revision>78</cp:revision>
  <dcterms:created xsi:type="dcterms:W3CDTF">2016-01-01T19:01:08Z</dcterms:created>
  <dcterms:modified xsi:type="dcterms:W3CDTF">2016-01-13T15:18:10Z</dcterms:modified>
</cp:coreProperties>
</file>