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56D52-E023-4E82-BEB3-C38FBA79C8CD}" v="2508" dt="2020-11-16T14:55:28.775"/>
    <p1510:client id="{E0D79C4F-CBF1-2B7A-7207-2AA7775F2278}" v="152" dt="2020-11-17T14:20:34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4667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8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6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23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1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3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4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5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Schlacht_um_Vukova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Barok" TargetMode="External"/><Relationship Id="rId3" Type="http://schemas.openxmlformats.org/officeDocument/2006/relationships/hyperlink" Target="https://hr.wikipedia.org/wiki/Hrvatska" TargetMode="External"/><Relationship Id="rId7" Type="http://schemas.openxmlformats.org/officeDocument/2006/relationships/hyperlink" Target="https://hr.wikipedia.org/wiki/Vukovarsko-srijemska_%C5%BEupanija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hr.wikipedia.org/wiki/Gr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Srijem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hr.wikipedia.org/wiki/Dunav" TargetMode="External"/><Relationship Id="rId10" Type="http://schemas.openxmlformats.org/officeDocument/2006/relationships/hyperlink" Target="https://hr.wikipedia.org/wiki/13._stolje%C4%87e" TargetMode="External"/><Relationship Id="rId4" Type="http://schemas.openxmlformats.org/officeDocument/2006/relationships/hyperlink" Target="https://hr.wikipedia.org/wiki/Luka" TargetMode="External"/><Relationship Id="rId9" Type="http://schemas.openxmlformats.org/officeDocument/2006/relationships/hyperlink" Target="https://hr.wikipedia.org/wiki/Domovinski_ra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Zp_-uL6vodo" TargetMode="External"/><Relationship Id="rId3" Type="http://schemas.openxmlformats.org/officeDocument/2006/relationships/hyperlink" Target="https://hr.wikipedia.org/wiki/Datoteka:Vukovar_-_Ovcara.jpg" TargetMode="External"/><Relationship Id="rId7" Type="http://schemas.openxmlformats.org/officeDocument/2006/relationships/hyperlink" Target="https://hr.wikipedia.org/wiki/18._studenog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Vukovarska_bitka" TargetMode="External"/><Relationship Id="rId5" Type="http://schemas.openxmlformats.org/officeDocument/2006/relationships/hyperlink" Target="https://hr.wikipedia.org/wiki/1991." TargetMode="External"/><Relationship Id="rId4" Type="http://schemas.openxmlformats.org/officeDocument/2006/relationships/image" Target="../media/image5.jpeg"/><Relationship Id="rId9" Type="http://schemas.openxmlformats.org/officeDocument/2006/relationships/hyperlink" Target="https://www.youtube.com/watch?v=__Q5DVRao7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bin.info/2016/04/11/zasluzena-sramota-u-svetu-hrvatska-prikazana-kao-mocvara-najcrnjeg-fasizma-video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P3zqI4TPqd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.wikipedia.org/wiki/Qiri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4795" y="1079500"/>
            <a:ext cx="4449086" cy="2138400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Iz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krvi</a:t>
            </a:r>
            <a:r>
              <a:rPr lang="en-US" dirty="0">
                <a:cs typeface="Calibri Light"/>
              </a:rPr>
              <a:t> I bola </a:t>
            </a:r>
            <a:r>
              <a:rPr lang="en-US" dirty="0" err="1">
                <a:cs typeface="Calibri Light"/>
              </a:rPr>
              <a:t>niklo</a:t>
            </a:r>
            <a:r>
              <a:rPr lang="en-US" dirty="0">
                <a:cs typeface="Calibri Light"/>
              </a:rPr>
              <a:t> je </a:t>
            </a:r>
            <a:r>
              <a:rPr lang="en-US" dirty="0" err="1">
                <a:cs typeface="Calibri Light"/>
              </a:rPr>
              <a:t>cvijeće</a:t>
            </a:r>
            <a:r>
              <a:rPr lang="en-US" dirty="0">
                <a:cs typeface="Calibri Light"/>
              </a:rPr>
              <a:t> -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hrvatska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moja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zahvalna</a:t>
            </a:r>
            <a:r>
              <a:rPr lang="en-US" dirty="0">
                <a:cs typeface="Calibri Light"/>
              </a:rPr>
              <a:t> I </a:t>
            </a:r>
            <a:r>
              <a:rPr lang="en-US" dirty="0" err="1">
                <a:cs typeface="Calibri Light"/>
              </a:rPr>
              <a:t>ponosna</a:t>
            </a:r>
            <a:endParaRPr lang="en-US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2526" y="4113213"/>
            <a:ext cx="4453624" cy="1655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"/>
              </a:rPr>
              <a:t>18.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Studenoga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Dan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sjećanja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na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žrtvu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Domovinskog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rata I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  <a:cs typeface="Calibri"/>
              </a:rPr>
              <a:t>(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Vukovar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I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Škabrnja</a:t>
            </a:r>
            <a:r>
              <a:rPr lang="en-US" dirty="0">
                <a:solidFill>
                  <a:srgbClr val="FFFFFF"/>
                </a:solidFill>
                <a:cs typeface="Calibri"/>
              </a:rPr>
              <a:t>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DA714449-8D94-4E06-B961-E8E7BC61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43748" y="443198"/>
            <a:ext cx="498960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0000" h="5760000">
                <a:moveTo>
                  <a:pt x="6660000" y="5760000"/>
                </a:moveTo>
                <a:lnTo>
                  <a:pt x="0" y="576000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tower&#10;&#10;Description automatically generated">
            <a:extLst>
              <a:ext uri="{FF2B5EF4-FFF2-40B4-BE49-F238E27FC236}">
                <a16:creationId xmlns:a16="http://schemas.microsoft.com/office/drawing/2014/main" id="{4D1430F6-CB25-4E11-91ED-0531326D7F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2" b="23201"/>
          <a:stretch/>
        </p:blipFill>
        <p:spPr>
          <a:xfrm>
            <a:off x="540989" y="540000"/>
            <a:ext cx="4996212" cy="577800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09338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5">
            <a:extLst>
              <a:ext uri="{FF2B5EF4-FFF2-40B4-BE49-F238E27FC236}">
                <a16:creationId xmlns:a16="http://schemas.microsoft.com/office/drawing/2014/main" id="{752B8D2A-8DDF-472F-8D3B-AE757AC7F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443748" y="6203198"/>
            <a:ext cx="4989600" cy="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6660000 w 6660000"/>
              <a:gd name="connsiteY0" fmla="*/ 0 h 0"/>
              <a:gd name="connsiteX1" fmla="*/ 0 w 666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60000">
                <a:moveTo>
                  <a:pt x="6660000" y="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74F14C48-F152-4293-99ED-02DCEAA8F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433348" y="443198"/>
            <a:ext cx="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0 w 0"/>
              <a:gd name="connsiteY0" fmla="*/ 5760000 h 5760000"/>
              <a:gd name="connsiteX1" fmla="*/ 0 w 0"/>
              <a:gd name="connsiteY1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0000">
                <a:moveTo>
                  <a:pt x="0" y="576000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FD33C-45A0-4CF8-AE0E-D58DE0BA5005}"/>
              </a:ext>
            </a:extLst>
          </p:cNvPr>
          <p:cNvSpPr txBox="1"/>
          <p:nvPr/>
        </p:nvSpPr>
        <p:spPr>
          <a:xfrm>
            <a:off x="3305500" y="6117945"/>
            <a:ext cx="2231701" cy="200055"/>
          </a:xfrm>
          <a:prstGeom prst="rect">
            <a:avLst/>
          </a:prstGeom>
          <a:solidFill>
            <a:srgbClr val="000000"/>
          </a:solidFill>
        </p:spPr>
        <p:txBody>
          <a:bodyPr wrap="none" lIns="91440" tIns="45720" rIns="91440" bIns="45720" anchor="t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 err="1">
                <a:solidFill>
                  <a:srgbClr val="FFFFFF"/>
                </a:solidFill>
              </a:rPr>
              <a:t>Vukovarski</a:t>
            </a:r>
            <a:r>
              <a:rPr lang="en-US" sz="700" dirty="0">
                <a:solidFill>
                  <a:srgbClr val="FFFFFF"/>
                </a:solidFill>
              </a:rPr>
              <a:t> </a:t>
            </a:r>
            <a:r>
              <a:rPr lang="en-US" sz="700" dirty="0" err="1">
                <a:solidFill>
                  <a:srgbClr val="FFFFFF"/>
                </a:solidFill>
              </a:rPr>
              <a:t>vodentoranj</a:t>
            </a:r>
            <a:r>
              <a:rPr lang="en-US" sz="700" dirty="0">
                <a:solidFill>
                  <a:srgbClr val="FFFFFF"/>
                </a:solidFill>
              </a:rPr>
              <a:t> – </a:t>
            </a:r>
            <a:r>
              <a:rPr lang="en-US" sz="700" dirty="0" err="1">
                <a:solidFill>
                  <a:srgbClr val="FFFFFF"/>
                </a:solidFill>
              </a:rPr>
              <a:t>Simbol</a:t>
            </a:r>
            <a:r>
              <a:rPr lang="en-US" sz="700" dirty="0">
                <a:solidFill>
                  <a:srgbClr val="FFFFFF"/>
                </a:solidFill>
              </a:rPr>
              <a:t> </a:t>
            </a:r>
            <a:r>
              <a:rPr lang="en-US" sz="700" dirty="0" err="1">
                <a:solidFill>
                  <a:srgbClr val="FFFFFF"/>
                </a:solidFill>
              </a:rPr>
              <a:t>obrane</a:t>
            </a:r>
            <a:r>
              <a:rPr lang="en-US" sz="700" dirty="0">
                <a:solidFill>
                  <a:srgbClr val="FFFFFF"/>
                </a:solidFill>
              </a:rPr>
              <a:t> </a:t>
            </a:r>
            <a:r>
              <a:rPr lang="en-US" sz="700" dirty="0" err="1">
                <a:solidFill>
                  <a:srgbClr val="FFFFFF"/>
                </a:solidFill>
              </a:rPr>
              <a:t>Vukovara</a:t>
            </a:r>
            <a:r>
              <a:rPr lang="en-US" sz="7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21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244796-447D-4BE9-974C-B266647C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0000"/>
            <a:ext cx="6120000" cy="1331637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VUKOVAR</a:t>
            </a:r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70000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43C16-8F41-4B92-8FFD-13DFCD1F8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759076"/>
            <a:ext cx="6121400" cy="3009899"/>
          </a:xfrm>
        </p:spPr>
        <p:txBody>
          <a:bodyPr>
            <a:normAutofit/>
          </a:bodyPr>
          <a:lstStyle/>
          <a:p>
            <a:pPr marL="359410" indent="-359410">
              <a:lnSpc>
                <a:spcPct val="115000"/>
              </a:lnSpc>
            </a:pPr>
            <a:r>
              <a:rPr lang="en-US" sz="1400" b="1" err="1">
                <a:ea typeface="+mn-lt"/>
                <a:cs typeface="+mn-lt"/>
              </a:rPr>
              <a:t>Vukovar</a:t>
            </a:r>
            <a:r>
              <a:rPr lang="en-US" sz="1400">
                <a:ea typeface="+mn-lt"/>
                <a:cs typeface="+mn-lt"/>
              </a:rPr>
              <a:t> je </a:t>
            </a:r>
            <a:r>
              <a:rPr lang="en-US" sz="140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 err="1">
                <a:ea typeface="+mn-lt"/>
                <a:cs typeface="+mn-lt"/>
              </a:rPr>
              <a:t>i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najveća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hrvatska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 err="1">
                <a:ea typeface="+mn-lt"/>
                <a:cs typeface="+mn-lt"/>
              </a:rPr>
              <a:t>riječna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luka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 err="1">
                <a:ea typeface="+mn-lt"/>
                <a:cs typeface="+mn-lt"/>
              </a:rPr>
              <a:t>na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Dunavu</a:t>
            </a:r>
            <a:r>
              <a:rPr lang="en-US" sz="1400">
                <a:ea typeface="+mn-lt"/>
                <a:cs typeface="+mn-lt"/>
              </a:rPr>
              <a:t>, u </a:t>
            </a:r>
            <a:r>
              <a:rPr lang="en-US" sz="1400" err="1">
                <a:ea typeface="+mn-lt"/>
                <a:cs typeface="+mn-lt"/>
              </a:rPr>
              <a:t>hrvatskom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dijelu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Srijema</a:t>
            </a:r>
            <a:r>
              <a:rPr lang="en-US" sz="1400">
                <a:ea typeface="+mn-lt"/>
                <a:cs typeface="+mn-lt"/>
              </a:rPr>
              <a:t>. On je </a:t>
            </a:r>
            <a:r>
              <a:rPr lang="en-US" sz="1400" err="1">
                <a:ea typeface="+mn-lt"/>
                <a:cs typeface="+mn-lt"/>
              </a:rPr>
              <a:t>i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upravno</a:t>
            </a:r>
            <a:r>
              <a:rPr lang="en-US" sz="1400">
                <a:ea typeface="+mn-lt"/>
                <a:cs typeface="+mn-lt"/>
              </a:rPr>
              <a:t>, </a:t>
            </a:r>
            <a:r>
              <a:rPr lang="en-US" sz="1400" err="1">
                <a:ea typeface="+mn-lt"/>
                <a:cs typeface="+mn-lt"/>
              </a:rPr>
              <a:t>obrazovno</a:t>
            </a:r>
            <a:r>
              <a:rPr lang="en-US" sz="1400">
                <a:ea typeface="+mn-lt"/>
                <a:cs typeface="+mn-lt"/>
              </a:rPr>
              <a:t>, </a:t>
            </a:r>
            <a:r>
              <a:rPr lang="en-US" sz="1400" err="1">
                <a:ea typeface="+mn-lt"/>
                <a:cs typeface="+mn-lt"/>
              </a:rPr>
              <a:t>gospodarsko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i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kulturno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središte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Vukovarsko-srijemske županije</a:t>
            </a:r>
            <a:r>
              <a:rPr lang="en-US" sz="1400">
                <a:ea typeface="+mn-lt"/>
                <a:cs typeface="+mn-lt"/>
              </a:rPr>
              <a:t>.</a:t>
            </a:r>
            <a:r>
              <a:rPr lang="en-US" sz="1400"/>
              <a:t> 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400">
                <a:ea typeface="+mn-lt"/>
                <a:cs typeface="+mn-lt"/>
              </a:rPr>
              <a:t>Grad </a:t>
            </a:r>
            <a:r>
              <a:rPr lang="en-US" sz="1400" err="1">
                <a:ea typeface="+mn-lt"/>
                <a:cs typeface="+mn-lt"/>
              </a:rPr>
              <a:t>Vukovar</a:t>
            </a:r>
            <a:r>
              <a:rPr lang="en-US" sz="1400">
                <a:ea typeface="+mn-lt"/>
                <a:cs typeface="+mn-lt"/>
              </a:rPr>
              <a:t> je </a:t>
            </a:r>
            <a:r>
              <a:rPr lang="en-US" sz="1400" err="1">
                <a:ea typeface="+mn-lt"/>
                <a:cs typeface="+mn-lt"/>
              </a:rPr>
              <a:t>stari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barokni</a:t>
            </a:r>
            <a:r>
              <a:rPr lang="en-US" sz="1400">
                <a:ea typeface="+mn-lt"/>
                <a:cs typeface="+mn-lt"/>
              </a:rPr>
              <a:t> grad </a:t>
            </a:r>
            <a:r>
              <a:rPr lang="en-US" sz="1400" err="1">
                <a:ea typeface="+mn-lt"/>
                <a:cs typeface="+mn-lt"/>
              </a:rPr>
              <a:t>na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Dunavu</a:t>
            </a:r>
            <a:r>
              <a:rPr lang="en-US" sz="1400">
                <a:ea typeface="+mn-lt"/>
                <a:cs typeface="+mn-lt"/>
              </a:rPr>
              <a:t>, </a:t>
            </a:r>
            <a:r>
              <a:rPr lang="en-US" sz="1400" err="1">
                <a:ea typeface="+mn-lt"/>
                <a:cs typeface="+mn-lt"/>
              </a:rPr>
              <a:t>najpoznatiji</a:t>
            </a:r>
            <a:r>
              <a:rPr lang="en-US" sz="1400">
                <a:ea typeface="+mn-lt"/>
                <a:cs typeface="+mn-lt"/>
              </a:rPr>
              <a:t> po </a:t>
            </a:r>
            <a:r>
              <a:rPr lang="en-US" sz="1400" err="1">
                <a:ea typeface="+mn-lt"/>
                <a:cs typeface="+mn-lt"/>
              </a:rPr>
              <a:t>strašnim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razaranjima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tijekom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Domovinskog rata</a:t>
            </a:r>
            <a:r>
              <a:rPr lang="en-US" sz="1400">
                <a:ea typeface="+mn-lt"/>
                <a:cs typeface="+mn-lt"/>
              </a:rPr>
              <a:t>. Do </a:t>
            </a:r>
            <a:r>
              <a:rPr lang="en-US" sz="1400" err="1">
                <a:ea typeface="+mn-lt"/>
                <a:cs typeface="+mn-lt"/>
              </a:rPr>
              <a:t>danas</a:t>
            </a:r>
            <a:r>
              <a:rPr lang="en-US" sz="1400">
                <a:ea typeface="+mn-lt"/>
                <a:cs typeface="+mn-lt"/>
              </a:rPr>
              <a:t> je u </a:t>
            </a:r>
            <a:r>
              <a:rPr lang="en-US" sz="1400" err="1">
                <a:ea typeface="+mn-lt"/>
                <a:cs typeface="+mn-lt"/>
              </a:rPr>
              <a:t>najvećoj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mjeri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obnovljen</a:t>
            </a:r>
            <a:r>
              <a:rPr lang="en-US" sz="1400">
                <a:ea typeface="+mn-lt"/>
                <a:cs typeface="+mn-lt"/>
              </a:rPr>
              <a:t>. </a:t>
            </a:r>
            <a:r>
              <a:rPr lang="en-US" sz="1400" err="1">
                <a:ea typeface="+mn-lt"/>
                <a:cs typeface="+mn-lt"/>
              </a:rPr>
              <a:t>Povijest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Vukovara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seže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mnogo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dulje</a:t>
            </a:r>
            <a:r>
              <a:rPr lang="en-US" sz="1400">
                <a:ea typeface="+mn-lt"/>
                <a:cs typeface="+mn-lt"/>
              </a:rPr>
              <a:t>, u </a:t>
            </a:r>
            <a:r>
              <a:rPr lang="en-US" sz="1400" err="1">
                <a:ea typeface="+mn-lt"/>
                <a:cs typeface="+mn-lt"/>
              </a:rPr>
              <a:t>početak</a:t>
            </a:r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 u="sng"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13. stoljeća</a:t>
            </a:r>
            <a:r>
              <a:rPr lang="en-US" sz="1400">
                <a:ea typeface="+mn-lt"/>
                <a:cs typeface="+mn-lt"/>
              </a:rPr>
              <a:t>.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400" err="1">
                <a:ea typeface="+mn-lt"/>
                <a:cs typeface="+mn-lt"/>
              </a:rPr>
              <a:t>Naseljenost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vukovarskog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kraja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prati</a:t>
            </a:r>
            <a:r>
              <a:rPr lang="en-US" sz="1400">
                <a:ea typeface="+mn-lt"/>
                <a:cs typeface="+mn-lt"/>
              </a:rPr>
              <a:t> se </a:t>
            </a:r>
            <a:r>
              <a:rPr lang="en-US" sz="1400" err="1">
                <a:ea typeface="+mn-lt"/>
                <a:cs typeface="+mn-lt"/>
              </a:rPr>
              <a:t>kroz</a:t>
            </a:r>
            <a:r>
              <a:rPr lang="en-US" sz="1400">
                <a:ea typeface="+mn-lt"/>
                <a:cs typeface="+mn-lt"/>
              </a:rPr>
              <a:t> pet </a:t>
            </a:r>
            <a:r>
              <a:rPr lang="en-US" sz="1400" err="1">
                <a:ea typeface="+mn-lt"/>
                <a:cs typeface="+mn-lt"/>
              </a:rPr>
              <a:t>tisuća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godina</a:t>
            </a:r>
            <a:r>
              <a:rPr lang="en-US" sz="1400">
                <a:ea typeface="+mn-lt"/>
                <a:cs typeface="+mn-lt"/>
              </a:rPr>
              <a:t> u </a:t>
            </a:r>
            <a:r>
              <a:rPr lang="en-US" sz="1400" err="1">
                <a:ea typeface="+mn-lt"/>
                <a:cs typeface="+mn-lt"/>
              </a:rPr>
              <a:t>kontinuiranom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slijedu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putem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brojnih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arheoloških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lokaliteta</a:t>
            </a:r>
            <a:r>
              <a:rPr lang="en-US" sz="1400">
                <a:ea typeface="+mn-lt"/>
                <a:cs typeface="+mn-lt"/>
              </a:rPr>
              <a:t>.</a:t>
            </a:r>
            <a:endParaRPr lang="en-US" sz="14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4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E97E3E-84E1-40AD-BDF4-00B29D57F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50" y="0"/>
            <a:ext cx="386715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4" name="Picture 4" descr="A picture containing indoor, table, sitting, window&#10;&#10;Description automatically generated">
            <a:extLst>
              <a:ext uri="{FF2B5EF4-FFF2-40B4-BE49-F238E27FC236}">
                <a16:creationId xmlns:a16="http://schemas.microsoft.com/office/drawing/2014/main" id="{5C2E0450-2480-4233-92E4-70474C259115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6411" r="11558" b="-2"/>
          <a:stretch/>
        </p:blipFill>
        <p:spPr>
          <a:xfrm>
            <a:off x="9470831" y="540000"/>
            <a:ext cx="1583473" cy="2754000"/>
          </a:xfrm>
          <a:prstGeom prst="rect">
            <a:avLst/>
          </a:prstGeom>
        </p:spPr>
      </p:pic>
      <p:pic>
        <p:nvPicPr>
          <p:cNvPr id="8" name="Picture 8" descr="Map&#10;&#10;Description automatically generated">
            <a:extLst>
              <a:ext uri="{FF2B5EF4-FFF2-40B4-BE49-F238E27FC236}">
                <a16:creationId xmlns:a16="http://schemas.microsoft.com/office/drawing/2014/main" id="{71F85866-9135-4532-B845-6F5C5FC6FD5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74124" y="4083274"/>
            <a:ext cx="2776887" cy="17154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C3C523-9F78-4802-94D7-8439C6B14DC3}"/>
              </a:ext>
            </a:extLst>
          </p:cNvPr>
          <p:cNvSpPr txBox="1"/>
          <p:nvPr/>
        </p:nvSpPr>
        <p:spPr>
          <a:xfrm>
            <a:off x="9470831" y="3018600"/>
            <a:ext cx="1583473" cy="27540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000" err="1">
                <a:solidFill>
                  <a:srgbClr val="FFFFFF"/>
                </a:solidFill>
              </a:rPr>
              <a:t>Vučedolska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golubica</a:t>
            </a:r>
          </a:p>
        </p:txBody>
      </p:sp>
    </p:spTree>
    <p:extLst>
      <p:ext uri="{BB962C8B-B14F-4D97-AF65-F5344CB8AC3E}">
        <p14:creationId xmlns:p14="http://schemas.microsoft.com/office/powerpoint/2010/main" val="311488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5FAA7-3C41-4E1B-AA34-44E945C4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11236"/>
            <a:ext cx="4426782" cy="1292662"/>
          </a:xfrm>
        </p:spPr>
        <p:txBody>
          <a:bodyPr anchor="t">
            <a:normAutofit/>
          </a:bodyPr>
          <a:lstStyle/>
          <a:p>
            <a:r>
              <a:rPr lang="en-US" dirty="0"/>
              <a:t>VUKOVAR U DOMOVINSKOM RATU</a:t>
            </a:r>
            <a:endParaRPr lang="en-US"/>
          </a:p>
        </p:txBody>
      </p:sp>
      <p:pic>
        <p:nvPicPr>
          <p:cNvPr id="4" name="Picture 4" descr="A picture containing grass, outdoor, sitting, park&#10;&#10;Description automatically generated">
            <a:extLst>
              <a:ext uri="{FF2B5EF4-FFF2-40B4-BE49-F238E27FC236}">
                <a16:creationId xmlns:a16="http://schemas.microsoft.com/office/drawing/2014/main" id="{39FC2A36-A592-41B7-A7F1-F49C5EF88E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102" r="4018"/>
          <a:stretch/>
        </p:blipFill>
        <p:spPr>
          <a:xfrm>
            <a:off x="1297480" y="2843213"/>
            <a:ext cx="1652038" cy="2926800"/>
          </a:xfrm>
          <a:prstGeom prst="rect">
            <a:avLst/>
          </a:prstGeom>
        </p:spPr>
      </p:pic>
      <p:pic>
        <p:nvPicPr>
          <p:cNvPr id="6" name="Picture 6" descr="A picture containing outdoor, grass, building, clock&#10;&#10;Description automatically generated">
            <a:extLst>
              <a:ext uri="{FF2B5EF4-FFF2-40B4-BE49-F238E27FC236}">
                <a16:creationId xmlns:a16="http://schemas.microsoft.com/office/drawing/2014/main" id="{F3CD4BA8-29DE-47E3-B402-FCC032D55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8000" y="3738959"/>
            <a:ext cx="2088000" cy="20310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2BBA-3FC8-4068-B6EC-B33757E46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3"/>
            <a:ext cx="5555012" cy="4781552"/>
          </a:xfrm>
        </p:spPr>
        <p:txBody>
          <a:bodyPr>
            <a:normAutofit/>
          </a:bodyPr>
          <a:lstStyle/>
          <a:p>
            <a:pPr marL="359410" indent="-359410">
              <a:lnSpc>
                <a:spcPct val="115000"/>
              </a:lnSpc>
            </a:pPr>
            <a:r>
              <a:rPr lang="en-US" sz="1600" err="1">
                <a:ea typeface="+mn-lt"/>
                <a:cs typeface="+mn-lt"/>
              </a:rPr>
              <a:t>Osamostaljenjem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Hrvatske</a:t>
            </a:r>
            <a:r>
              <a:rPr lang="en-US" sz="1600">
                <a:ea typeface="+mn-lt"/>
                <a:cs typeface="+mn-lt"/>
              </a:rPr>
              <a:t> </a:t>
            </a:r>
            <a:r>
              <a:rPr lang="en-US" sz="160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1991.</a:t>
            </a:r>
            <a:r>
              <a:rPr lang="en-US" sz="1600">
                <a:ea typeface="+mn-lt"/>
                <a:cs typeface="+mn-lt"/>
              </a:rPr>
              <a:t> </a:t>
            </a:r>
            <a:r>
              <a:rPr lang="en-US" sz="1600" err="1">
                <a:ea typeface="+mn-lt"/>
                <a:cs typeface="+mn-lt"/>
              </a:rPr>
              <a:t>godine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došlo</a:t>
            </a:r>
            <a:r>
              <a:rPr lang="en-US" sz="1600">
                <a:ea typeface="+mn-lt"/>
                <a:cs typeface="+mn-lt"/>
              </a:rPr>
              <a:t> je do </a:t>
            </a:r>
            <a:r>
              <a:rPr lang="en-US" sz="1600" err="1">
                <a:ea typeface="+mn-lt"/>
                <a:cs typeface="+mn-lt"/>
              </a:rPr>
              <a:t>otvorene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agresije</a:t>
            </a:r>
            <a:r>
              <a:rPr lang="en-US" sz="1600">
                <a:ea typeface="+mn-lt"/>
                <a:cs typeface="+mn-lt"/>
              </a:rPr>
              <a:t> Srbije </a:t>
            </a:r>
            <a:r>
              <a:rPr lang="en-US" sz="1600" err="1">
                <a:ea typeface="+mn-lt"/>
                <a:cs typeface="+mn-lt"/>
              </a:rPr>
              <a:t>na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Vukovar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Hrvatsku</a:t>
            </a:r>
            <a:r>
              <a:rPr lang="en-US" sz="1600">
                <a:ea typeface="+mn-lt"/>
                <a:cs typeface="+mn-lt"/>
              </a:rPr>
              <a:t>. </a:t>
            </a:r>
            <a:r>
              <a:rPr lang="en-US" sz="1600" err="1">
                <a:ea typeface="+mn-lt"/>
                <a:cs typeface="+mn-lt"/>
              </a:rPr>
              <a:t>Nakon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što</a:t>
            </a:r>
            <a:r>
              <a:rPr lang="en-US" sz="1600">
                <a:ea typeface="+mn-lt"/>
                <a:cs typeface="+mn-lt"/>
              </a:rPr>
              <a:t> je </a:t>
            </a:r>
            <a:r>
              <a:rPr lang="en-US" sz="1600" err="1">
                <a:ea typeface="+mn-lt"/>
                <a:cs typeface="+mn-lt"/>
              </a:rPr>
              <a:t>većina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srpskog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stanovništva</a:t>
            </a:r>
            <a:r>
              <a:rPr lang="en-US" sz="1600">
                <a:ea typeface="+mn-lt"/>
                <a:cs typeface="+mn-lt"/>
              </a:rPr>
              <a:t> (</a:t>
            </a:r>
            <a:r>
              <a:rPr lang="en-US" sz="1600" err="1">
                <a:ea typeface="+mn-lt"/>
                <a:cs typeface="+mn-lt"/>
              </a:rPr>
              <a:t>sva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srpska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djeca</a:t>
            </a:r>
            <a:r>
              <a:rPr lang="en-US" sz="1600">
                <a:ea typeface="+mn-lt"/>
                <a:cs typeface="+mn-lt"/>
              </a:rPr>
              <a:t>) </a:t>
            </a:r>
            <a:r>
              <a:rPr lang="en-US" sz="1600" err="1">
                <a:ea typeface="+mn-lt"/>
                <a:cs typeface="+mn-lt"/>
              </a:rPr>
              <a:t>pobjegla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iz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grada</a:t>
            </a:r>
            <a:r>
              <a:rPr lang="en-US" sz="1600">
                <a:ea typeface="+mn-lt"/>
                <a:cs typeface="+mn-lt"/>
              </a:rPr>
              <a:t>, </a:t>
            </a:r>
            <a:r>
              <a:rPr lang="en-US" sz="1600" err="1">
                <a:ea typeface="+mn-lt"/>
                <a:cs typeface="+mn-lt"/>
              </a:rPr>
              <a:t>počela</a:t>
            </a:r>
            <a:r>
              <a:rPr lang="en-US" sz="1600">
                <a:ea typeface="+mn-lt"/>
                <a:cs typeface="+mn-lt"/>
              </a:rPr>
              <a:t> je </a:t>
            </a:r>
            <a:r>
              <a:rPr lang="en-US" sz="160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bitka za Vukovar</a:t>
            </a:r>
            <a:r>
              <a:rPr lang="en-US" sz="1600">
                <a:ea typeface="+mn-lt"/>
                <a:cs typeface="+mn-lt"/>
              </a:rPr>
              <a:t>, u </a:t>
            </a:r>
            <a:r>
              <a:rPr lang="en-US" sz="1600" err="1">
                <a:ea typeface="+mn-lt"/>
                <a:cs typeface="+mn-lt"/>
              </a:rPr>
              <a:t>kojoj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su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hrvatske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snage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branile</a:t>
            </a:r>
            <a:r>
              <a:rPr lang="en-US" sz="1600">
                <a:ea typeface="+mn-lt"/>
                <a:cs typeface="+mn-lt"/>
              </a:rPr>
              <a:t> grad </a:t>
            </a:r>
            <a:r>
              <a:rPr lang="en-US" sz="1600" err="1">
                <a:ea typeface="+mn-lt"/>
                <a:cs typeface="+mn-lt"/>
              </a:rPr>
              <a:t>protiv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vojske</a:t>
            </a:r>
            <a:r>
              <a:rPr lang="en-US" sz="1600">
                <a:ea typeface="+mn-lt"/>
                <a:cs typeface="+mn-lt"/>
              </a:rPr>
              <a:t> JNA, </a:t>
            </a:r>
            <a:r>
              <a:rPr lang="en-US" sz="1600" err="1">
                <a:ea typeface="+mn-lt"/>
                <a:cs typeface="+mn-lt"/>
              </a:rPr>
              <a:t>srpskih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drugih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paravojnih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postrojba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srpske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vojske</a:t>
            </a:r>
            <a:r>
              <a:rPr lang="en-US" sz="1600">
                <a:ea typeface="+mn-lt"/>
                <a:cs typeface="+mn-lt"/>
              </a:rPr>
              <a:t>, </a:t>
            </a:r>
            <a:r>
              <a:rPr lang="en-US" sz="1600" err="1">
                <a:ea typeface="+mn-lt"/>
                <a:cs typeface="+mn-lt"/>
              </a:rPr>
              <a:t>koja</a:t>
            </a:r>
            <a:r>
              <a:rPr lang="en-US" sz="1600">
                <a:ea typeface="+mn-lt"/>
                <a:cs typeface="+mn-lt"/>
              </a:rPr>
              <a:t> je </a:t>
            </a:r>
            <a:r>
              <a:rPr lang="en-US" sz="1600" err="1">
                <a:ea typeface="+mn-lt"/>
                <a:cs typeface="+mn-lt"/>
              </a:rPr>
              <a:t>imala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golemu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premoć</a:t>
            </a:r>
            <a:r>
              <a:rPr lang="en-US" sz="1600">
                <a:ea typeface="+mn-lt"/>
                <a:cs typeface="+mn-lt"/>
              </a:rPr>
              <a:t> u </a:t>
            </a:r>
            <a:r>
              <a:rPr lang="en-US" sz="1600" err="1">
                <a:ea typeface="+mn-lt"/>
                <a:cs typeface="+mn-lt"/>
              </a:rPr>
              <a:t>ljudstvu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tehnici</a:t>
            </a:r>
            <a:r>
              <a:rPr lang="en-US" sz="1600">
                <a:ea typeface="+mn-lt"/>
                <a:cs typeface="+mn-lt"/>
              </a:rPr>
              <a:t>. </a:t>
            </a:r>
            <a:r>
              <a:rPr lang="en-US" sz="1600" err="1">
                <a:ea typeface="+mn-lt"/>
                <a:cs typeface="+mn-lt"/>
              </a:rPr>
              <a:t>Srpsko</a:t>
            </a:r>
            <a:r>
              <a:rPr lang="en-US" sz="1600">
                <a:ea typeface="+mn-lt"/>
                <a:cs typeface="+mn-lt"/>
              </a:rPr>
              <a:t> je </a:t>
            </a:r>
            <a:r>
              <a:rPr lang="en-US" sz="1600" err="1">
                <a:ea typeface="+mn-lt"/>
                <a:cs typeface="+mn-lt"/>
              </a:rPr>
              <a:t>granatiranje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sravnilo</a:t>
            </a:r>
            <a:r>
              <a:rPr lang="en-US" sz="1600">
                <a:ea typeface="+mn-lt"/>
                <a:cs typeface="+mn-lt"/>
              </a:rPr>
              <a:t> grad sa </a:t>
            </a:r>
            <a:r>
              <a:rPr lang="en-US" sz="1600" err="1">
                <a:ea typeface="+mn-lt"/>
                <a:cs typeface="+mn-lt"/>
              </a:rPr>
              <a:t>zemljom</a:t>
            </a:r>
            <a:r>
              <a:rPr lang="en-US" sz="1600">
                <a:ea typeface="+mn-lt"/>
                <a:cs typeface="+mn-lt"/>
              </a:rPr>
              <a:t>. </a:t>
            </a:r>
            <a:r>
              <a:rPr lang="en-US" sz="1600" err="1">
                <a:ea typeface="+mn-lt"/>
                <a:cs typeface="+mn-lt"/>
              </a:rPr>
              <a:t>Nakon</a:t>
            </a:r>
            <a:r>
              <a:rPr lang="en-US" sz="1600">
                <a:ea typeface="+mn-lt"/>
                <a:cs typeface="+mn-lt"/>
              </a:rPr>
              <a:t> tri </a:t>
            </a:r>
            <a:r>
              <a:rPr lang="en-US" sz="1600" err="1">
                <a:ea typeface="+mn-lt"/>
                <a:cs typeface="+mn-lt"/>
              </a:rPr>
              <a:t>mjeseca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ogorčenih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borba</a:t>
            </a:r>
            <a:r>
              <a:rPr lang="en-US" sz="1600">
                <a:ea typeface="+mn-lt"/>
                <a:cs typeface="+mn-lt"/>
              </a:rPr>
              <a:t>, </a:t>
            </a:r>
            <a:r>
              <a:rPr lang="en-US" sz="1600" err="1">
                <a:ea typeface="+mn-lt"/>
                <a:cs typeface="+mn-lt"/>
              </a:rPr>
              <a:t>Vukovar</a:t>
            </a:r>
            <a:r>
              <a:rPr lang="en-US" sz="1600">
                <a:ea typeface="+mn-lt"/>
                <a:cs typeface="+mn-lt"/>
              </a:rPr>
              <a:t> je 18</a:t>
            </a: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60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studenoga</a:t>
            </a:r>
            <a:r>
              <a:rPr lang="en-US" sz="1600">
                <a:ea typeface="+mn-lt"/>
                <a:cs typeface="+mn-lt"/>
              </a:rPr>
              <a:t> </a:t>
            </a:r>
            <a:r>
              <a:rPr lang="en-US" sz="160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1991.</a:t>
            </a:r>
            <a:r>
              <a:rPr lang="en-US" sz="1600">
                <a:ea typeface="+mn-lt"/>
                <a:cs typeface="+mn-lt"/>
              </a:rPr>
              <a:t> </a:t>
            </a:r>
            <a:r>
              <a:rPr lang="en-US" sz="1600" err="1">
                <a:ea typeface="+mn-lt"/>
                <a:cs typeface="+mn-lt"/>
              </a:rPr>
              <a:t>godine</a:t>
            </a:r>
            <a:r>
              <a:rPr lang="en-US" sz="1600">
                <a:ea typeface="+mn-lt"/>
                <a:cs typeface="+mn-lt"/>
              </a:rPr>
              <a:t> pao u </a:t>
            </a:r>
            <a:r>
              <a:rPr lang="en-US" sz="1600" err="1">
                <a:ea typeface="+mn-lt"/>
                <a:cs typeface="+mn-lt"/>
              </a:rPr>
              <a:t>srpske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ruke</a:t>
            </a:r>
            <a:r>
              <a:rPr lang="en-US" sz="1600">
                <a:ea typeface="+mn-lt"/>
                <a:cs typeface="+mn-lt"/>
              </a:rPr>
              <a:t>.</a:t>
            </a: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600">
                <a:ea typeface="+mn-lt"/>
                <a:cs typeface="+mn-lt"/>
              </a:rPr>
              <a:t>Fil o </a:t>
            </a:r>
            <a:r>
              <a:rPr lang="en-US" sz="1600" err="1">
                <a:ea typeface="+mn-lt"/>
                <a:cs typeface="+mn-lt"/>
              </a:rPr>
              <a:t>Vukovaru</a:t>
            </a:r>
            <a:r>
              <a:rPr lang="en-US" sz="1600">
                <a:ea typeface="+mn-lt"/>
                <a:cs typeface="+mn-lt"/>
              </a:rPr>
              <a:t> (Alfa)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600">
                <a:ea typeface="+mn-lt"/>
                <a:cs typeface="+mn-lt"/>
                <a:hlinkClick r:id="rId8"/>
              </a:rPr>
              <a:t>https://www.youtube.com/watch?v=Zp_-uL6vodo</a:t>
            </a: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600" err="1">
                <a:ea typeface="+mn-lt"/>
                <a:cs typeface="+mn-lt"/>
              </a:rPr>
              <a:t>Pjesma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Gospodine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generale</a:t>
            </a:r>
            <a:r>
              <a:rPr lang="en-US" sz="1600">
                <a:ea typeface="+mn-lt"/>
                <a:cs typeface="+mn-lt"/>
              </a:rPr>
              <a:t>: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600" dirty="0">
                <a:ea typeface="+mn-lt"/>
                <a:cs typeface="+mn-lt"/>
                <a:hlinkClick r:id="rId9"/>
              </a:rPr>
              <a:t>https://www.youtube.com/watch?v=__Q5DVRao7o</a:t>
            </a:r>
            <a:endParaRPr lang="en-US" sz="1600">
              <a:ea typeface="+mn-lt"/>
              <a:cs typeface="+mn-lt"/>
              <a:hlinkClick r:id="rId9"/>
            </a:endParaRP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>
              <a:ea typeface="+mn-lt"/>
              <a:cs typeface="+mn-lt"/>
            </a:endParaRP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/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endParaRPr lang="en-US" sz="16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EA49E-3DEA-4406-AC99-7428CAF8D8D0}"/>
              </a:ext>
            </a:extLst>
          </p:cNvPr>
          <p:cNvSpPr txBox="1"/>
          <p:nvPr/>
        </p:nvSpPr>
        <p:spPr>
          <a:xfrm>
            <a:off x="1297480" y="5770410"/>
            <a:ext cx="1652038" cy="29268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dirty="0" err="1">
                <a:solidFill>
                  <a:srgbClr val="FFFFFF"/>
                </a:solidFill>
              </a:rPr>
              <a:t>Spomenik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na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Ovčari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4B93D0-EBF5-40A9-9F0C-F4B1965D130B}"/>
              </a:ext>
            </a:extLst>
          </p:cNvPr>
          <p:cNvSpPr txBox="1"/>
          <p:nvPr/>
        </p:nvSpPr>
        <p:spPr>
          <a:xfrm>
            <a:off x="3356708" y="57697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Spomenik</a:t>
            </a:r>
            <a:r>
              <a:rPr lang="en-US" dirty="0"/>
              <a:t> u </a:t>
            </a:r>
            <a:r>
              <a:rPr lang="en-US" dirty="0" err="1"/>
              <a:t>Škabrnji</a:t>
            </a:r>
          </a:p>
        </p:txBody>
      </p:sp>
    </p:spTree>
    <p:extLst>
      <p:ext uri="{BB962C8B-B14F-4D97-AF65-F5344CB8AC3E}">
        <p14:creationId xmlns:p14="http://schemas.microsoft.com/office/powerpoint/2010/main" val="208327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6595A-07CF-4CEC-AB55-1309C89D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3910" y="540033"/>
            <a:ext cx="4426782" cy="1331604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>
                <a:ea typeface="+mj-lt"/>
                <a:cs typeface="+mj-lt"/>
              </a:rPr>
              <a:t>Dan </a:t>
            </a:r>
            <a:r>
              <a:rPr lang="en-US" sz="1800" err="1">
                <a:ea typeface="+mj-lt"/>
                <a:cs typeface="+mj-lt"/>
              </a:rPr>
              <a:t>sjećanja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na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žrtve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Domovinskog</a:t>
            </a:r>
            <a:r>
              <a:rPr lang="en-US" sz="1800">
                <a:ea typeface="+mj-lt"/>
                <a:cs typeface="+mj-lt"/>
              </a:rPr>
              <a:t> rata </a:t>
            </a:r>
            <a:r>
              <a:rPr lang="en-US" sz="1800" err="1">
                <a:ea typeface="+mj-lt"/>
                <a:cs typeface="+mj-lt"/>
              </a:rPr>
              <a:t>i</a:t>
            </a:r>
            <a:r>
              <a:rPr lang="en-US" sz="1800">
                <a:ea typeface="+mj-lt"/>
                <a:cs typeface="+mj-lt"/>
              </a:rPr>
              <a:t> Dan </a:t>
            </a:r>
            <a:r>
              <a:rPr lang="en-US" sz="1800" err="1">
                <a:ea typeface="+mj-lt"/>
                <a:cs typeface="+mj-lt"/>
              </a:rPr>
              <a:t>sjećanja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na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žrtvu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Vukovara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i</a:t>
            </a:r>
            <a:r>
              <a:rPr lang="en-US" sz="1800">
                <a:ea typeface="+mj-lt"/>
                <a:cs typeface="+mj-lt"/>
              </a:rPr>
              <a:t> </a:t>
            </a:r>
            <a:r>
              <a:rPr lang="en-US" sz="1800" err="1">
                <a:ea typeface="+mj-lt"/>
                <a:cs typeface="+mj-lt"/>
              </a:rPr>
              <a:t>Škabrnje</a:t>
            </a:r>
            <a:r>
              <a:rPr lang="en-US" sz="1800">
                <a:ea typeface="+mj-lt"/>
                <a:cs typeface="+mj-lt"/>
              </a:rPr>
              <a:t> 18. </a:t>
            </a:r>
            <a:r>
              <a:rPr lang="en-US" sz="1800" err="1">
                <a:ea typeface="+mj-lt"/>
                <a:cs typeface="+mj-lt"/>
              </a:rPr>
              <a:t>studenoga</a:t>
            </a:r>
            <a:endParaRPr lang="en-US" sz="1800" err="1"/>
          </a:p>
        </p:txBody>
      </p:sp>
      <p:pic>
        <p:nvPicPr>
          <p:cNvPr id="4" name="Picture 4" descr="A close up of a flag&#10;&#10;Description automatically generated">
            <a:extLst>
              <a:ext uri="{FF2B5EF4-FFF2-40B4-BE49-F238E27FC236}">
                <a16:creationId xmlns:a16="http://schemas.microsoft.com/office/drawing/2014/main" id="{E50CA41D-5764-44FC-BD96-DF94C18BC2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5220" r="33039" b="1"/>
          <a:stretch/>
        </p:blipFill>
        <p:spPr>
          <a:xfrm>
            <a:off x="540989" y="540033"/>
            <a:ext cx="4996212" cy="577527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0730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2336C-EE6D-4DE1-A9BA-23CBD7C60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5276" y="2759076"/>
            <a:ext cx="4460874" cy="3009899"/>
          </a:xfrm>
        </p:spPr>
        <p:txBody>
          <a:bodyPr>
            <a:normAutofit/>
          </a:bodyPr>
          <a:lstStyle/>
          <a:p>
            <a:pPr marL="359410" indent="-359410">
              <a:lnSpc>
                <a:spcPct val="115000"/>
              </a:lnSpc>
            </a:pP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Hrvatska je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dobila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novi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blagdan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,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Dan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sjećanja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na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žrtve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Domovinskog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rata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Dan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sjećanja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na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žrtvu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Vukovara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a typeface="+mn-lt"/>
                <a:cs typeface="+mn-lt"/>
              </a:rPr>
              <a:t>Škabrnje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18.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studenoga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, koji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postali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neradni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dani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</a:p>
          <a:p>
            <a:pPr marL="359410" indent="-359410">
              <a:lnSpc>
                <a:spcPct val="115000"/>
              </a:lnSpc>
              <a:buClr>
                <a:srgbClr val="EF8C6A"/>
              </a:buClr>
            </a:pP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Svake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se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godine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 u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Vukovaru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okuplja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velik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broj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ljudi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osjeća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tu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ranu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Vukovara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ali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veliki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ponos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zahvalnost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ovom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gradu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ljudima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koji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ga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branili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jer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svojim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herojstvom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požrtvovnošću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doveli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do toga da Hrvatska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pobijedi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u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Domovinskom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ratu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da se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otvori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put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slobodi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neovisnosti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</a:p>
          <a:p>
            <a:pPr marL="0" indent="0">
              <a:lnSpc>
                <a:spcPct val="114999"/>
              </a:lnSpc>
              <a:buClr>
                <a:srgbClr val="EF8C6A"/>
              </a:buClr>
              <a:buNone/>
            </a:pPr>
            <a:endParaRPr lang="en-US" sz="14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3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AEB7F98-32EC-40D3-89EE-C84330231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CC05C1-7792-473F-9C61-C3AE12B3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88" y="540033"/>
            <a:ext cx="3884962" cy="1331604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PŠ </a:t>
            </a:r>
            <a:r>
              <a:rPr lang="en-US" dirty="0" err="1"/>
              <a:t>Lončari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13469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D0AF8F-8310-48FA-9F81-1DD81505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88" y="2355125"/>
            <a:ext cx="3884962" cy="3634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/>
          </a:p>
          <a:p>
            <a:pPr marL="359410" indent="-359410">
              <a:buClr>
                <a:srgbClr val="EF8C6A"/>
              </a:buClr>
            </a:pPr>
            <a:r>
              <a:rPr lang="en-US" dirty="0">
                <a:solidFill>
                  <a:srgbClr val="FFFFFF"/>
                </a:solidFill>
              </a:rPr>
              <a:t>U </a:t>
            </a:r>
            <a:r>
              <a:rPr lang="en-US" dirty="0" err="1">
                <a:solidFill>
                  <a:srgbClr val="FFFFFF"/>
                </a:solidFill>
              </a:rPr>
              <a:t>našoj</a:t>
            </a:r>
            <a:r>
              <a:rPr lang="en-US" dirty="0">
                <a:solidFill>
                  <a:srgbClr val="FFFFFF"/>
                </a:solidFill>
              </a:rPr>
              <a:t> PŠ 17. </a:t>
            </a:r>
            <a:r>
              <a:rPr lang="en-US" dirty="0" err="1">
                <a:solidFill>
                  <a:srgbClr val="FFFFFF"/>
                </a:solidFill>
              </a:rPr>
              <a:t>studenoga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prigodnim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programom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  </a:t>
            </a:r>
            <a:r>
              <a:rPr lang="en-US" dirty="0" err="1">
                <a:solidFill>
                  <a:srgbClr val="FFFFFF"/>
                </a:solidFill>
              </a:rPr>
              <a:t>paljenjem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svijeća</a:t>
            </a:r>
            <a:r>
              <a:rPr lang="en-US" dirty="0">
                <a:solidFill>
                  <a:srgbClr val="FFFFFF"/>
                </a:solidFill>
              </a:rPr>
              <a:t>  </a:t>
            </a:r>
            <a:r>
              <a:rPr lang="en-US" dirty="0" err="1">
                <a:solidFill>
                  <a:srgbClr val="FFFFFF"/>
                </a:solidFill>
              </a:rPr>
              <a:t>učenici</a:t>
            </a:r>
            <a:r>
              <a:rPr lang="en-US" dirty="0">
                <a:solidFill>
                  <a:srgbClr val="FFFFFF"/>
                </a:solidFill>
              </a:rPr>
              <a:t>  u </a:t>
            </a:r>
            <a:r>
              <a:rPr lang="en-US" dirty="0" err="1">
                <a:solidFill>
                  <a:srgbClr val="FFFFFF"/>
                </a:solidFill>
              </a:rPr>
              <a:t>učiteljice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svake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godine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odaju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počast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svim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žrtvama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Domovinskog</a:t>
            </a:r>
            <a:r>
              <a:rPr lang="en-US" dirty="0">
                <a:solidFill>
                  <a:srgbClr val="FFFFFF"/>
                </a:solidFill>
              </a:rPr>
              <a:t> rata.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359410" indent="-359410">
              <a:buClr>
                <a:srgbClr val="EF8C6A"/>
              </a:buClr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Pjesma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: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Vukovar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stoji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grad</a:t>
            </a:r>
          </a:p>
          <a:p>
            <a:pPr marL="359410" indent="-359410">
              <a:buClr>
                <a:srgbClr val="EF8C6A"/>
              </a:buClr>
            </a:pPr>
            <a:r>
              <a:rPr lang="en-US" dirty="0">
                <a:solidFill>
                  <a:srgbClr val="FFFFFF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https://www.youtube.com/watch?v=P3zqI4TPqdY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en-US" dirty="0"/>
          </a:p>
          <a:p>
            <a:pPr marL="359410" indent="-359410">
              <a:buClr>
                <a:srgbClr val="EF8C6A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Clr>
                <a:srgbClr val="EF8C6A"/>
              </a:buClr>
              <a:buNone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  <p:pic>
        <p:nvPicPr>
          <p:cNvPr id="5" name="Picture 5" descr="A candle that is lit up at night&#10;&#10;Description automatically generated">
            <a:extLst>
              <a:ext uri="{FF2B5EF4-FFF2-40B4-BE49-F238E27FC236}">
                <a16:creationId xmlns:a16="http://schemas.microsoft.com/office/drawing/2014/main" id="{98BB47F4-AD79-4F5E-ACB5-D07C9BD5AD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13368"/>
          <a:stretch/>
        </p:blipFill>
        <p:spPr>
          <a:xfrm>
            <a:off x="4979987" y="540033"/>
            <a:ext cx="6671025" cy="577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5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C0204C-B466-4B21-A0B1-07038B3C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3910" y="540033"/>
            <a:ext cx="4426782" cy="1331604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200"/>
              <a:t>Za </a:t>
            </a:r>
            <a:r>
              <a:rPr lang="en-US" sz="2200" err="1"/>
              <a:t>projekt</a:t>
            </a:r>
            <a:r>
              <a:rPr lang="en-US" sz="2200"/>
              <a:t>,, </a:t>
            </a:r>
            <a:r>
              <a:rPr lang="en-US" sz="2200" err="1"/>
              <a:t>Iz</a:t>
            </a:r>
            <a:r>
              <a:rPr lang="en-US" sz="2200"/>
              <a:t> </a:t>
            </a:r>
            <a:r>
              <a:rPr lang="en-US" sz="2200" err="1"/>
              <a:t>krvi</a:t>
            </a:r>
            <a:r>
              <a:rPr lang="en-US" sz="2200"/>
              <a:t> I bola </a:t>
            </a:r>
            <a:r>
              <a:rPr lang="en-US" sz="2200" err="1"/>
              <a:t>niklo</a:t>
            </a:r>
            <a:r>
              <a:rPr lang="en-US" sz="2200"/>
              <a:t> je </a:t>
            </a:r>
            <a:r>
              <a:rPr lang="en-US" sz="2200" err="1"/>
              <a:t>cvijeće</a:t>
            </a:r>
            <a:r>
              <a:rPr lang="en-US" sz="2200"/>
              <a:t> - Hrvatska </a:t>
            </a:r>
            <a:r>
              <a:rPr lang="en-US" sz="2200" err="1"/>
              <a:t>moja</a:t>
            </a:r>
            <a:r>
              <a:rPr lang="en-US" sz="2200"/>
              <a:t> </a:t>
            </a:r>
            <a:r>
              <a:rPr lang="en-US" sz="2200" err="1"/>
              <a:t>zahvalna</a:t>
            </a:r>
            <a:r>
              <a:rPr lang="en-US" sz="2200"/>
              <a:t> I </a:t>
            </a:r>
            <a:r>
              <a:rPr lang="en-US" sz="2200" err="1"/>
              <a:t>ponosna</a:t>
            </a:r>
            <a:r>
              <a:rPr lang="en-US" sz="2200"/>
              <a:t>"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0CE2D71-CA00-406B-85E9-DFD12C56B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89" y="1539569"/>
            <a:ext cx="4996212" cy="37762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07300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90C7A-61DE-42A4-BAAC-45E39B25F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5276" y="2759076"/>
            <a:ext cx="4460874" cy="3009899"/>
          </a:xfrm>
        </p:spPr>
        <p:txBody>
          <a:bodyPr>
            <a:normAutofit/>
          </a:bodyPr>
          <a:lstStyle/>
          <a:p>
            <a:pPr marL="359410" indent="-359410"/>
            <a:r>
              <a:rPr lang="en-US" err="1"/>
              <a:t>Izvori</a:t>
            </a:r>
            <a:r>
              <a:rPr lang="en-US"/>
              <a:t>: </a:t>
            </a:r>
            <a:r>
              <a:rPr lang="en-US" err="1"/>
              <a:t>Wikipedija</a:t>
            </a:r>
            <a:endParaRPr lang="en-US"/>
          </a:p>
          <a:p>
            <a:pPr marL="359410" indent="-359410">
              <a:buClr>
                <a:srgbClr val="EF8C6A"/>
              </a:buClr>
            </a:pPr>
            <a:r>
              <a:rPr lang="en-US"/>
              <a:t>            YouTube</a:t>
            </a:r>
          </a:p>
          <a:p>
            <a:pPr marL="359410" indent="-359410">
              <a:buClr>
                <a:srgbClr val="EF8C6A"/>
              </a:buClr>
            </a:pPr>
            <a:endParaRPr lang="en-US"/>
          </a:p>
          <a:p>
            <a:pPr marL="0" indent="0">
              <a:buClr>
                <a:srgbClr val="EF8C6A"/>
              </a:buClr>
              <a:buNone/>
            </a:pPr>
            <a:r>
              <a:rPr lang="en-US" err="1"/>
              <a:t>Prezentaciju</a:t>
            </a:r>
            <a:r>
              <a:rPr lang="en-US"/>
              <a:t> </a:t>
            </a:r>
            <a:r>
              <a:rPr lang="en-US" err="1"/>
              <a:t>izradila</a:t>
            </a:r>
            <a:r>
              <a:rPr lang="en-US"/>
              <a:t>: Marina Lebo</a:t>
            </a:r>
          </a:p>
        </p:txBody>
      </p:sp>
    </p:spTree>
    <p:extLst>
      <p:ext uri="{BB962C8B-B14F-4D97-AF65-F5344CB8AC3E}">
        <p14:creationId xmlns:p14="http://schemas.microsoft.com/office/powerpoint/2010/main" val="330505514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LeafVTI</vt:lpstr>
      <vt:lpstr>Iz krvi I bola niklo je cvijeće -  hrvatska moja zahvalna I ponosna</vt:lpstr>
      <vt:lpstr>VUKOVAR</vt:lpstr>
      <vt:lpstr>VUKOVAR U DOMOVINSKOM RATU</vt:lpstr>
      <vt:lpstr>Dan sjećanja na žrtve Domovinskog rata i Dan sjećanja na žrtvu Vukovara i Škabrnje 18. studenoga</vt:lpstr>
      <vt:lpstr>PŠ Lončari</vt:lpstr>
      <vt:lpstr>Za projekt,, Iz krvi I bola niklo je cvijeće - Hrvatska moja zahvalna I ponosna"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411</cp:revision>
  <dcterms:created xsi:type="dcterms:W3CDTF">2020-11-16T12:51:18Z</dcterms:created>
  <dcterms:modified xsi:type="dcterms:W3CDTF">2020-11-17T14:21:01Z</dcterms:modified>
</cp:coreProperties>
</file>