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93B424B-A094-4EA8-B933-39B18361AFCC}"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7B382-6A75-420C-833B-E72E533617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97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B424B-A094-4EA8-B933-39B18361AFCC}"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2342974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B424B-A094-4EA8-B933-39B18361AFCC}"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7B382-6A75-420C-833B-E72E533617D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97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B424B-A094-4EA8-B933-39B18361AFCC}"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379693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3B424B-A094-4EA8-B933-39B18361AFCC}"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7B382-6A75-420C-833B-E72E533617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40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3B424B-A094-4EA8-B933-39B18361AFCC}"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342135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B424B-A094-4EA8-B933-39B18361AFCC}"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269643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3B424B-A094-4EA8-B933-39B18361AFCC}"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2475955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B424B-A094-4EA8-B933-39B18361AFCC}"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42362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93B424B-A094-4EA8-B933-39B18361AFCC}"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7B382-6A75-420C-833B-E72E533617D0}" type="slidenum">
              <a:rPr lang="en-US" smtClean="0"/>
              <a:t>‹#›</a:t>
            </a:fld>
            <a:endParaRPr lang="en-US"/>
          </a:p>
        </p:txBody>
      </p:sp>
    </p:spTree>
    <p:extLst>
      <p:ext uri="{BB962C8B-B14F-4D97-AF65-F5344CB8AC3E}">
        <p14:creationId xmlns:p14="http://schemas.microsoft.com/office/powerpoint/2010/main" val="294307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3B424B-A094-4EA8-B933-39B18361AFCC}"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7B382-6A75-420C-833B-E72E533617D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47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3B424B-A094-4EA8-B933-39B18361AFCC}" type="datetimeFigureOut">
              <a:rPr lang="en-US" smtClean="0"/>
              <a:t>12/11/2021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17B382-6A75-420C-833B-E72E533617D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921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3E37-107A-4B6B-AF29-1B6BD958C68A}"/>
              </a:ext>
            </a:extLst>
          </p:cNvPr>
          <p:cNvSpPr>
            <a:spLocks noGrp="1"/>
          </p:cNvSpPr>
          <p:nvPr>
            <p:ph type="ctrTitle"/>
          </p:nvPr>
        </p:nvSpPr>
        <p:spPr/>
        <p:txBody>
          <a:bodyPr/>
          <a:lstStyle/>
          <a:p>
            <a:r>
              <a:rPr lang="en-US" dirty="0"/>
              <a:t>Dialogue of the gods</a:t>
            </a:r>
          </a:p>
        </p:txBody>
      </p:sp>
      <p:sp>
        <p:nvSpPr>
          <p:cNvPr id="3" name="Subtitle 2">
            <a:extLst>
              <a:ext uri="{FF2B5EF4-FFF2-40B4-BE49-F238E27FC236}">
                <a16:creationId xmlns:a16="http://schemas.microsoft.com/office/drawing/2014/main" id="{27CEC6B6-2C60-42B5-B5D6-51233F0A0F02}"/>
              </a:ext>
            </a:extLst>
          </p:cNvPr>
          <p:cNvSpPr>
            <a:spLocks noGrp="1"/>
          </p:cNvSpPr>
          <p:nvPr>
            <p:ph type="subTitle" idx="1"/>
          </p:nvPr>
        </p:nvSpPr>
        <p:spPr/>
        <p:txBody>
          <a:bodyPr/>
          <a:lstStyle/>
          <a:p>
            <a:r>
              <a:rPr lang="en-US" dirty="0"/>
              <a:t>theatre</a:t>
            </a:r>
          </a:p>
        </p:txBody>
      </p:sp>
    </p:spTree>
    <p:extLst>
      <p:ext uri="{BB962C8B-B14F-4D97-AF65-F5344CB8AC3E}">
        <p14:creationId xmlns:p14="http://schemas.microsoft.com/office/powerpoint/2010/main" val="998480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333E06-4E97-4EDC-9071-91F3DF26A61F}"/>
              </a:ext>
            </a:extLst>
          </p:cNvPr>
          <p:cNvSpPr>
            <a:spLocks noGrp="1"/>
          </p:cNvSpPr>
          <p:nvPr>
            <p:ph idx="1"/>
          </p:nvPr>
        </p:nvSpPr>
        <p:spPr>
          <a:xfrm>
            <a:off x="838200" y="466531"/>
            <a:ext cx="10515600" cy="5710432"/>
          </a:xfrm>
        </p:spPr>
        <p:txBody>
          <a:bodyPr>
            <a:normAutofit fontScale="85000" lnSpcReduction="20000"/>
          </a:bodyPr>
          <a:lstStyle/>
          <a:p>
            <a:r>
              <a:rPr lang="en-GB" dirty="0"/>
              <a:t>HEPHAESTUS </a:t>
            </a:r>
            <a:endParaRPr lang="en-US" dirty="0"/>
          </a:p>
          <a:p>
            <a:pPr marL="0" indent="0">
              <a:buNone/>
            </a:pPr>
            <a:r>
              <a:rPr lang="en-GB" dirty="0"/>
              <a:t>I don’t know!</a:t>
            </a:r>
            <a:endParaRPr lang="en-US" dirty="0"/>
          </a:p>
          <a:p>
            <a:r>
              <a:rPr lang="en-GB" dirty="0"/>
              <a:t>ARES</a:t>
            </a:r>
            <a:endParaRPr lang="en-US" dirty="0"/>
          </a:p>
          <a:p>
            <a:pPr marL="0" indent="0">
              <a:buNone/>
            </a:pPr>
            <a:r>
              <a:rPr lang="en-GB" dirty="0"/>
              <a:t>What do you mean? He is your friend!</a:t>
            </a:r>
            <a:endParaRPr lang="en-US" dirty="0"/>
          </a:p>
          <a:p>
            <a:r>
              <a:rPr lang="en-GB" dirty="0"/>
              <a:t>HEPHAESTUS</a:t>
            </a:r>
          </a:p>
          <a:p>
            <a:pPr marL="0" indent="0">
              <a:buNone/>
            </a:pPr>
            <a:r>
              <a:rPr lang="en-GB" i="1" dirty="0"/>
              <a:t> </a:t>
            </a:r>
            <a:r>
              <a:rPr lang="en-GB" dirty="0"/>
              <a:t>I thought he was! Look…I am lame, no god wants to talk to me…but this child’s innocence, I looked him in the eyes…he liked me, although I look like this! I thought he was a true friend!</a:t>
            </a:r>
            <a:endParaRPr lang="en-US" dirty="0"/>
          </a:p>
          <a:p>
            <a:r>
              <a:rPr lang="en-GB" dirty="0"/>
              <a:t>APOLLO</a:t>
            </a:r>
            <a:endParaRPr lang="en-US" dirty="0"/>
          </a:p>
          <a:p>
            <a:pPr marL="0" indent="0">
              <a:buNone/>
            </a:pPr>
            <a:r>
              <a:rPr lang="en-GB" dirty="0"/>
              <a:t>No, he tricked you! So you would help him steal things! </a:t>
            </a:r>
            <a:endParaRPr lang="en-US" dirty="0"/>
          </a:p>
          <a:p>
            <a:r>
              <a:rPr lang="en-GB" dirty="0"/>
              <a:t>HEPHAESTUS</a:t>
            </a:r>
            <a:endParaRPr lang="en-US" dirty="0"/>
          </a:p>
          <a:p>
            <a:pPr marL="0" indent="0">
              <a:buNone/>
            </a:pPr>
            <a:r>
              <a:rPr lang="en-GB" dirty="0"/>
              <a:t>I don’t know where he is. He is fast and I can’t see where he runs. More than that, he went into the skies, on land and in the deep waters, there are no boundaries anymore! </a:t>
            </a:r>
            <a:endParaRPr lang="en-US" dirty="0"/>
          </a:p>
          <a:p>
            <a:r>
              <a:rPr lang="en-GB" dirty="0"/>
              <a:t>POSEIDON</a:t>
            </a:r>
            <a:endParaRPr lang="en-US" dirty="0"/>
          </a:p>
          <a:p>
            <a:pPr marL="0" indent="0">
              <a:buNone/>
            </a:pPr>
            <a:r>
              <a:rPr lang="en-GB" dirty="0"/>
              <a:t>Have you heard that? What was it? A hurricane? Troubles in the sky?</a:t>
            </a:r>
            <a:endParaRPr lang="en-US" dirty="0"/>
          </a:p>
          <a:p>
            <a:r>
              <a:rPr lang="en-GB" dirty="0"/>
              <a:t>HEPHAESTUS</a:t>
            </a:r>
            <a:endParaRPr lang="en-US" dirty="0"/>
          </a:p>
          <a:p>
            <a:pPr marL="0" indent="0">
              <a:buNone/>
            </a:pPr>
            <a:r>
              <a:rPr lang="en-GB" dirty="0"/>
              <a:t>No, it was him! I know how he moves, what he sounds like!</a:t>
            </a:r>
            <a:endParaRPr lang="en-US" dirty="0"/>
          </a:p>
        </p:txBody>
      </p:sp>
    </p:spTree>
    <p:extLst>
      <p:ext uri="{BB962C8B-B14F-4D97-AF65-F5344CB8AC3E}">
        <p14:creationId xmlns:p14="http://schemas.microsoft.com/office/powerpoint/2010/main" val="108281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1A1C2-81E5-4E5E-BA71-71600C4E2141}"/>
              </a:ext>
            </a:extLst>
          </p:cNvPr>
          <p:cNvSpPr>
            <a:spLocks noGrp="1"/>
          </p:cNvSpPr>
          <p:nvPr>
            <p:ph idx="1"/>
          </p:nvPr>
        </p:nvSpPr>
        <p:spPr>
          <a:xfrm>
            <a:off x="838200" y="494522"/>
            <a:ext cx="10515600" cy="5682441"/>
          </a:xfrm>
        </p:spPr>
        <p:txBody>
          <a:bodyPr>
            <a:normAutofit lnSpcReduction="10000"/>
          </a:bodyPr>
          <a:lstStyle/>
          <a:p>
            <a:r>
              <a:rPr lang="en-GB" dirty="0"/>
              <a:t>Ares:</a:t>
            </a:r>
            <a:endParaRPr lang="en-US" dirty="0"/>
          </a:p>
          <a:p>
            <a:pPr marL="0" indent="0">
              <a:buNone/>
            </a:pPr>
            <a:r>
              <a:rPr lang="en-GB" dirty="0"/>
              <a:t>Look in that cave over there! Something is shining close to the entrance! And I think I can hear the faint sound of a lyre. </a:t>
            </a:r>
            <a:endParaRPr lang="en-US" dirty="0"/>
          </a:p>
          <a:p>
            <a:r>
              <a:rPr lang="en-GB" dirty="0"/>
              <a:t>Apollo :</a:t>
            </a:r>
            <a:br>
              <a:rPr lang="en-GB" dirty="0"/>
            </a:br>
            <a:r>
              <a:rPr lang="en-GB" dirty="0"/>
              <a:t>Yes! Yes! I can hear it as well… let’s have a look!  (</a:t>
            </a:r>
            <a:r>
              <a:rPr lang="en-GB" i="1" dirty="0"/>
              <a:t>searches for and finds his lyre</a:t>
            </a:r>
            <a:r>
              <a:rPr lang="en-GB" dirty="0"/>
              <a:t>): Oh, here it is! But what is this? It looks like a letter…to me? (opens it) It says: ‘Physical beauty is a passing thing…give the people more music and more sun! Live through them and love them! Your perfection doesn’t mean much if they don’t cherish you.” </a:t>
            </a:r>
            <a:endParaRPr lang="en-US" dirty="0"/>
          </a:p>
          <a:p>
            <a:r>
              <a:rPr lang="en-GB" dirty="0"/>
              <a:t>Poseidon:</a:t>
            </a:r>
            <a:endParaRPr lang="en-US" dirty="0"/>
          </a:p>
          <a:p>
            <a:pPr marL="0" indent="0">
              <a:buNone/>
            </a:pPr>
            <a:r>
              <a:rPr lang="en-GB" dirty="0"/>
              <a:t>Here is my trident, I found it! What is this, a note? ‘Relax and don’t be hasty! Make waters friendly for the people, do not let the waves be their enemy but a source of joy and admiration.’</a:t>
            </a:r>
            <a:endParaRPr lang="en-US" dirty="0"/>
          </a:p>
          <a:p>
            <a:r>
              <a:rPr lang="en-GB" dirty="0"/>
              <a:t>Ares:</a:t>
            </a:r>
          </a:p>
          <a:p>
            <a:pPr marL="0" indent="0">
              <a:buNone/>
            </a:pPr>
            <a:r>
              <a:rPr lang="en-GB" dirty="0"/>
              <a:t>I finally found my sword! Also something written over here…let’s see: ‘Stop the unnecessary fighting! Let the people live in peace and guide them through fights only if needed. They are more creative in times of peace.’</a:t>
            </a:r>
            <a:endParaRPr lang="en-US" dirty="0"/>
          </a:p>
          <a:p>
            <a:pPr marL="0" indent="0">
              <a:buNone/>
            </a:pPr>
            <a:endParaRPr lang="en-US" dirty="0"/>
          </a:p>
        </p:txBody>
      </p:sp>
    </p:spTree>
    <p:extLst>
      <p:ext uri="{BB962C8B-B14F-4D97-AF65-F5344CB8AC3E}">
        <p14:creationId xmlns:p14="http://schemas.microsoft.com/office/powerpoint/2010/main" val="426785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92FDA-57DB-433B-B9AB-03811CE57469}"/>
              </a:ext>
            </a:extLst>
          </p:cNvPr>
          <p:cNvSpPr>
            <a:spLocks noGrp="1"/>
          </p:cNvSpPr>
          <p:nvPr>
            <p:ph idx="1"/>
          </p:nvPr>
        </p:nvSpPr>
        <p:spPr>
          <a:xfrm>
            <a:off x="838200" y="522514"/>
            <a:ext cx="10515600" cy="5654449"/>
          </a:xfrm>
        </p:spPr>
        <p:txBody>
          <a:bodyPr/>
          <a:lstStyle/>
          <a:p>
            <a:r>
              <a:rPr lang="en-GB" dirty="0" err="1"/>
              <a:t>Hepahistos</a:t>
            </a:r>
            <a:r>
              <a:rPr lang="en-GB" dirty="0"/>
              <a:t>:</a:t>
            </a:r>
            <a:endParaRPr lang="en-US" dirty="0"/>
          </a:p>
          <a:p>
            <a:pPr marL="0" indent="0">
              <a:buNone/>
            </a:pPr>
            <a:r>
              <a:rPr lang="en-GB" dirty="0"/>
              <a:t>And my hammer! (sheds a tear) How beautiful! ‘Don’t forget you are just as beautiful as the rest of them! And noble, because you help everyone. It is what counts the most, remember this. Let your inner beauty shine through!’</a:t>
            </a:r>
            <a:endParaRPr lang="en-US" dirty="0"/>
          </a:p>
          <a:p>
            <a:pPr marL="0" indent="0">
              <a:buNone/>
            </a:pPr>
            <a:r>
              <a:rPr lang="en-GB" dirty="0"/>
              <a:t>Such wise words coming from such a young boy! When the gods are too busy being arrogant, vengeful and overconfident, it is time to listen to the voice of reason! </a:t>
            </a:r>
            <a:endParaRPr lang="en-US" dirty="0"/>
          </a:p>
          <a:p>
            <a:pPr marL="0" indent="0">
              <a:buNone/>
            </a:pPr>
            <a:endParaRPr lang="en-US" dirty="0"/>
          </a:p>
        </p:txBody>
      </p:sp>
    </p:spTree>
    <p:extLst>
      <p:ext uri="{BB962C8B-B14F-4D97-AF65-F5344CB8AC3E}">
        <p14:creationId xmlns:p14="http://schemas.microsoft.com/office/powerpoint/2010/main" val="3945125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788CE8-8501-4D4C-A927-DB21FEA99B13}"/>
              </a:ext>
            </a:extLst>
          </p:cNvPr>
          <p:cNvSpPr>
            <a:spLocks noGrp="1"/>
          </p:cNvSpPr>
          <p:nvPr>
            <p:ph idx="1"/>
          </p:nvPr>
        </p:nvSpPr>
        <p:spPr>
          <a:xfrm>
            <a:off x="744892" y="205274"/>
            <a:ext cx="10517155" cy="2369975"/>
          </a:xfrm>
        </p:spPr>
        <p:txBody>
          <a:bodyPr>
            <a:normAutofit lnSpcReduction="10000"/>
          </a:bodyPr>
          <a:lstStyle/>
          <a:p>
            <a:pPr marL="0" indent="0">
              <a:buNone/>
            </a:pPr>
            <a:r>
              <a:rPr lang="en-GB" sz="1800" b="1" dirty="0"/>
              <a:t>Never before had the gods of Mount Olympus had to deal with such a deceiving little creature. A trickster, but a little innocent boy at the same time, the son of Maia and Zeus loved playing pranks on the sacred but arrogant deities of the Greek mountain. His name was Hermes. Sometimes good, sometimes evil, and the protector of human heralds, travellers, thieves, and merchants. </a:t>
            </a:r>
            <a:endParaRPr lang="en-US" sz="1800" dirty="0"/>
          </a:p>
          <a:p>
            <a:pPr marL="0" indent="0">
              <a:buNone/>
            </a:pPr>
            <a:r>
              <a:rPr lang="en-GB" sz="1800" b="1" dirty="0"/>
              <a:t>Today the little prankster is terribly bored. He probably thinks the other gods are bored as well. He says to himself: ‘What would happen if….some of their things disappeared?’  He is so excited at that thought! So, he chooses his victims: Apollo, Ares, Hephaistos, and Poseidon. </a:t>
            </a:r>
            <a:endParaRPr lang="en-US" sz="1800" dirty="0"/>
          </a:p>
          <a:p>
            <a:pPr marL="0" indent="0">
              <a:buNone/>
            </a:pPr>
            <a:r>
              <a:rPr lang="en-GB" sz="1800" b="1" dirty="0"/>
              <a:t>Watch what happens!</a:t>
            </a:r>
            <a:endParaRPr lang="en-US" sz="1800" dirty="0"/>
          </a:p>
        </p:txBody>
      </p:sp>
      <p:pic>
        <p:nvPicPr>
          <p:cNvPr id="5" name="Picture 4">
            <a:extLst>
              <a:ext uri="{FF2B5EF4-FFF2-40B4-BE49-F238E27FC236}">
                <a16:creationId xmlns:a16="http://schemas.microsoft.com/office/drawing/2014/main" id="{BCC8C71E-6E96-4A3F-90E4-0380CCB0ED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282" y="2575249"/>
            <a:ext cx="1905000" cy="3429000"/>
          </a:xfrm>
          <a:prstGeom prst="rect">
            <a:avLst/>
          </a:prstGeom>
        </p:spPr>
      </p:pic>
      <p:pic>
        <p:nvPicPr>
          <p:cNvPr id="7" name="Picture 6">
            <a:extLst>
              <a:ext uri="{FF2B5EF4-FFF2-40B4-BE49-F238E27FC236}">
                <a16:creationId xmlns:a16="http://schemas.microsoft.com/office/drawing/2014/main" id="{98861DA8-8574-4450-B493-0E1F35E986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4709" y="2615977"/>
            <a:ext cx="2394799" cy="3191069"/>
          </a:xfrm>
          <a:prstGeom prst="rect">
            <a:avLst/>
          </a:prstGeom>
        </p:spPr>
      </p:pic>
      <p:pic>
        <p:nvPicPr>
          <p:cNvPr id="9" name="Picture 8">
            <a:extLst>
              <a:ext uri="{FF2B5EF4-FFF2-40B4-BE49-F238E27FC236}">
                <a16:creationId xmlns:a16="http://schemas.microsoft.com/office/drawing/2014/main" id="{4109B9BB-7E65-4CB3-B9F0-B06D5329A5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7516" y="2575249"/>
            <a:ext cx="1595572" cy="3281862"/>
          </a:xfrm>
          <a:prstGeom prst="rect">
            <a:avLst/>
          </a:prstGeom>
        </p:spPr>
      </p:pic>
      <p:pic>
        <p:nvPicPr>
          <p:cNvPr id="11" name="Picture 10">
            <a:extLst>
              <a:ext uri="{FF2B5EF4-FFF2-40B4-BE49-F238E27FC236}">
                <a16:creationId xmlns:a16="http://schemas.microsoft.com/office/drawing/2014/main" id="{B84DDCA5-EECA-4004-A0D2-AE72353667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84903" y="2502937"/>
            <a:ext cx="1690771" cy="3573625"/>
          </a:xfrm>
          <a:prstGeom prst="rect">
            <a:avLst/>
          </a:prstGeom>
        </p:spPr>
      </p:pic>
      <p:sp>
        <p:nvSpPr>
          <p:cNvPr id="13" name="TextBox 12">
            <a:extLst>
              <a:ext uri="{FF2B5EF4-FFF2-40B4-BE49-F238E27FC236}">
                <a16:creationId xmlns:a16="http://schemas.microsoft.com/office/drawing/2014/main" id="{69E9C333-4FD1-4A9A-BF09-EFA3FB619FAA}"/>
              </a:ext>
            </a:extLst>
          </p:cNvPr>
          <p:cNvSpPr txBox="1"/>
          <p:nvPr/>
        </p:nvSpPr>
        <p:spPr>
          <a:xfrm>
            <a:off x="1118282" y="6076562"/>
            <a:ext cx="2119440" cy="369332"/>
          </a:xfrm>
          <a:prstGeom prst="rect">
            <a:avLst/>
          </a:prstGeom>
          <a:noFill/>
        </p:spPr>
        <p:txBody>
          <a:bodyPr wrap="square" rtlCol="0">
            <a:spAutoFit/>
          </a:bodyPr>
          <a:lstStyle/>
          <a:p>
            <a:r>
              <a:rPr lang="en-US" dirty="0"/>
              <a:t>          APOLLO</a:t>
            </a:r>
          </a:p>
        </p:txBody>
      </p:sp>
      <p:sp>
        <p:nvSpPr>
          <p:cNvPr id="14" name="TextBox 13">
            <a:extLst>
              <a:ext uri="{FF2B5EF4-FFF2-40B4-BE49-F238E27FC236}">
                <a16:creationId xmlns:a16="http://schemas.microsoft.com/office/drawing/2014/main" id="{59AD8F7C-D201-4269-A85D-A6833E98332A}"/>
              </a:ext>
            </a:extLst>
          </p:cNvPr>
          <p:cNvSpPr txBox="1"/>
          <p:nvPr/>
        </p:nvSpPr>
        <p:spPr>
          <a:xfrm>
            <a:off x="4418577" y="6076562"/>
            <a:ext cx="771031" cy="369332"/>
          </a:xfrm>
          <a:prstGeom prst="rect">
            <a:avLst/>
          </a:prstGeom>
          <a:noFill/>
        </p:spPr>
        <p:txBody>
          <a:bodyPr wrap="square" rtlCol="0">
            <a:spAutoFit/>
          </a:bodyPr>
          <a:lstStyle/>
          <a:p>
            <a:r>
              <a:rPr lang="en-US" dirty="0"/>
              <a:t>ARES</a:t>
            </a:r>
          </a:p>
        </p:txBody>
      </p:sp>
      <p:sp>
        <p:nvSpPr>
          <p:cNvPr id="15" name="TextBox 14">
            <a:extLst>
              <a:ext uri="{FF2B5EF4-FFF2-40B4-BE49-F238E27FC236}">
                <a16:creationId xmlns:a16="http://schemas.microsoft.com/office/drawing/2014/main" id="{4E36AFA6-4572-4699-9280-4067162013B6}"/>
              </a:ext>
            </a:extLst>
          </p:cNvPr>
          <p:cNvSpPr txBox="1"/>
          <p:nvPr/>
        </p:nvSpPr>
        <p:spPr>
          <a:xfrm>
            <a:off x="6827499" y="6195527"/>
            <a:ext cx="1765995" cy="369332"/>
          </a:xfrm>
          <a:prstGeom prst="rect">
            <a:avLst/>
          </a:prstGeom>
          <a:noFill/>
        </p:spPr>
        <p:txBody>
          <a:bodyPr wrap="square" rtlCol="0">
            <a:spAutoFit/>
          </a:bodyPr>
          <a:lstStyle/>
          <a:p>
            <a:r>
              <a:rPr lang="en-US" dirty="0"/>
              <a:t>HEPHAESTUS</a:t>
            </a:r>
          </a:p>
        </p:txBody>
      </p:sp>
      <p:sp>
        <p:nvSpPr>
          <p:cNvPr id="16" name="TextBox 15">
            <a:extLst>
              <a:ext uri="{FF2B5EF4-FFF2-40B4-BE49-F238E27FC236}">
                <a16:creationId xmlns:a16="http://schemas.microsoft.com/office/drawing/2014/main" id="{1C38F82A-4EBD-441A-BB34-D9C8FF5BD4CC}"/>
              </a:ext>
            </a:extLst>
          </p:cNvPr>
          <p:cNvSpPr txBox="1"/>
          <p:nvPr/>
        </p:nvSpPr>
        <p:spPr>
          <a:xfrm>
            <a:off x="9913565" y="6004249"/>
            <a:ext cx="1231641" cy="369332"/>
          </a:xfrm>
          <a:prstGeom prst="rect">
            <a:avLst/>
          </a:prstGeom>
          <a:noFill/>
        </p:spPr>
        <p:txBody>
          <a:bodyPr wrap="square" rtlCol="0">
            <a:spAutoFit/>
          </a:bodyPr>
          <a:lstStyle/>
          <a:p>
            <a:r>
              <a:rPr lang="en-US" dirty="0"/>
              <a:t>POSEIDON</a:t>
            </a:r>
          </a:p>
        </p:txBody>
      </p:sp>
    </p:spTree>
    <p:extLst>
      <p:ext uri="{BB962C8B-B14F-4D97-AF65-F5344CB8AC3E}">
        <p14:creationId xmlns:p14="http://schemas.microsoft.com/office/powerpoint/2010/main" val="125346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8F281-4ABA-4F70-995F-5BD6B3B7AB60}"/>
              </a:ext>
            </a:extLst>
          </p:cNvPr>
          <p:cNvSpPr>
            <a:spLocks noGrp="1"/>
          </p:cNvSpPr>
          <p:nvPr>
            <p:ph idx="1"/>
          </p:nvPr>
        </p:nvSpPr>
        <p:spPr>
          <a:xfrm>
            <a:off x="838200" y="438539"/>
            <a:ext cx="10515600" cy="5738424"/>
          </a:xfrm>
        </p:spPr>
        <p:txBody>
          <a:bodyPr>
            <a:normAutofit/>
          </a:bodyPr>
          <a:lstStyle/>
          <a:p>
            <a:r>
              <a:rPr lang="en-GB" dirty="0"/>
              <a:t>HEPHAESTUS</a:t>
            </a:r>
            <a:br>
              <a:rPr lang="en-GB" dirty="0"/>
            </a:br>
            <a:r>
              <a:rPr lang="en-GB" dirty="0"/>
              <a:t>Have you seen Maia's baby, Apollo? such a pretty little thing, with a smile for everybody; you can see it is going to be a treasure.</a:t>
            </a:r>
            <a:endParaRPr lang="en-US" dirty="0"/>
          </a:p>
          <a:p>
            <a:endParaRPr lang="en-US" dirty="0"/>
          </a:p>
          <a:p>
            <a:r>
              <a:rPr lang="en-GB" dirty="0"/>
              <a:t>APOLLO</a:t>
            </a:r>
            <a:br>
              <a:rPr lang="en-GB" dirty="0"/>
            </a:br>
            <a:r>
              <a:rPr lang="en-GB" dirty="0"/>
              <a:t>That baby, a treasure? well, in tricks and bad behaviour, all the practical jokers in the world are young compared to him. Here I am, feeling useless and deceived by a little child. My lyre has been missing for some days and mortals are sad… Greece has been deprived of my music, they are no longer dancing and singing in the streets or in their homes. They have forgotten about arts and their lives slowly become sad and boring. I am sure that soon, having nothing else to do to make the world more beautiful, they will slowly become loyal to war and bloody sea adventures, to Ares and Poseidon…</a:t>
            </a:r>
            <a:endParaRPr lang="en-US" dirty="0"/>
          </a:p>
          <a:p>
            <a:pPr marL="0" indent="0">
              <a:buNone/>
            </a:pPr>
            <a:endParaRPr lang="en-US" dirty="0"/>
          </a:p>
        </p:txBody>
      </p:sp>
    </p:spTree>
    <p:extLst>
      <p:ext uri="{BB962C8B-B14F-4D97-AF65-F5344CB8AC3E}">
        <p14:creationId xmlns:p14="http://schemas.microsoft.com/office/powerpoint/2010/main" val="236209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F7457-DB77-40D0-849D-9D7BEB823817}"/>
              </a:ext>
            </a:extLst>
          </p:cNvPr>
          <p:cNvSpPr>
            <a:spLocks noGrp="1"/>
          </p:cNvSpPr>
          <p:nvPr>
            <p:ph idx="1"/>
          </p:nvPr>
        </p:nvSpPr>
        <p:spPr>
          <a:xfrm>
            <a:off x="838200" y="503853"/>
            <a:ext cx="10515600" cy="5673110"/>
          </a:xfrm>
        </p:spPr>
        <p:txBody>
          <a:bodyPr>
            <a:normAutofit fontScale="92500" lnSpcReduction="10000"/>
          </a:bodyPr>
          <a:lstStyle/>
          <a:p>
            <a:r>
              <a:rPr lang="en-GB" dirty="0"/>
              <a:t>ARES, </a:t>
            </a:r>
            <a:r>
              <a:rPr lang="en-GB" i="1" dirty="0"/>
              <a:t>entering the stage</a:t>
            </a:r>
            <a:r>
              <a:rPr lang="en-GB" dirty="0"/>
              <a:t> </a:t>
            </a:r>
            <a:endParaRPr lang="en-US" dirty="0"/>
          </a:p>
          <a:p>
            <a:pPr marL="0" indent="0">
              <a:buNone/>
            </a:pPr>
            <a:r>
              <a:rPr lang="en-GB" dirty="0"/>
              <a:t>What are you saying there? HA! Leading them into the battle? You talk about wars? How can they win a war when my victorious sword is missing? I can’t find it anywhere I am sure that the most crafty among all thieves and the most diabolic of all gods has taken it…</a:t>
            </a:r>
            <a:endParaRPr lang="en-US" dirty="0"/>
          </a:p>
          <a:p>
            <a:r>
              <a:rPr lang="en-GB" dirty="0"/>
              <a:t>APOLLO</a:t>
            </a:r>
            <a:endParaRPr lang="en-US" dirty="0"/>
          </a:p>
          <a:p>
            <a:pPr marL="0" indent="0">
              <a:buNone/>
            </a:pPr>
            <a:r>
              <a:rPr lang="en-GB" dirty="0"/>
              <a:t>Nope! Not even close…</a:t>
            </a:r>
            <a:endParaRPr lang="en-US" dirty="0"/>
          </a:p>
          <a:p>
            <a:r>
              <a:rPr lang="en-GB" dirty="0"/>
              <a:t>ARES</a:t>
            </a:r>
            <a:endParaRPr lang="en-US" dirty="0"/>
          </a:p>
          <a:p>
            <a:pPr marL="0" indent="0">
              <a:buNone/>
            </a:pPr>
            <a:r>
              <a:rPr lang="en-GB" dirty="0"/>
              <a:t>Was it Hera, as a revenge…I forgot to visit her… </a:t>
            </a:r>
            <a:endParaRPr lang="en-US" dirty="0"/>
          </a:p>
          <a:p>
            <a:r>
              <a:rPr lang="en-GB" dirty="0"/>
              <a:t>APOLLO</a:t>
            </a:r>
            <a:endParaRPr lang="en-US" dirty="0"/>
          </a:p>
          <a:p>
            <a:pPr marL="0" indent="0">
              <a:buNone/>
            </a:pPr>
            <a:r>
              <a:rPr lang="en-GB" dirty="0"/>
              <a:t>You are mistaken…</a:t>
            </a:r>
            <a:endParaRPr lang="en-US" dirty="0"/>
          </a:p>
          <a:p>
            <a:r>
              <a:rPr lang="en-GB" dirty="0"/>
              <a:t>ARES</a:t>
            </a:r>
            <a:endParaRPr lang="en-US" dirty="0"/>
          </a:p>
          <a:p>
            <a:pPr marL="0" indent="0">
              <a:buNone/>
            </a:pPr>
            <a:r>
              <a:rPr lang="en-GB" dirty="0"/>
              <a:t>Was it Aphrodite? I haven’t bought her a gift lately…</a:t>
            </a:r>
            <a:endParaRPr lang="en-US" dirty="0"/>
          </a:p>
          <a:p>
            <a:r>
              <a:rPr lang="en-GB" dirty="0"/>
              <a:t>APOLLO</a:t>
            </a:r>
            <a:endParaRPr lang="en-US" dirty="0"/>
          </a:p>
          <a:p>
            <a:pPr marL="0" indent="0">
              <a:buNone/>
            </a:pPr>
            <a:r>
              <a:rPr lang="en-GB" dirty="0"/>
              <a:t>You are dreaming…</a:t>
            </a:r>
            <a:endParaRPr lang="en-US" dirty="0"/>
          </a:p>
        </p:txBody>
      </p:sp>
    </p:spTree>
    <p:extLst>
      <p:ext uri="{BB962C8B-B14F-4D97-AF65-F5344CB8AC3E}">
        <p14:creationId xmlns:p14="http://schemas.microsoft.com/office/powerpoint/2010/main" val="1514750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82AF7-57E3-4DD2-99DE-A94398AE03E2}"/>
              </a:ext>
            </a:extLst>
          </p:cNvPr>
          <p:cNvSpPr>
            <a:spLocks noGrp="1"/>
          </p:cNvSpPr>
          <p:nvPr>
            <p:ph idx="1"/>
          </p:nvPr>
        </p:nvSpPr>
        <p:spPr>
          <a:xfrm>
            <a:off x="838200" y="391886"/>
            <a:ext cx="10515600" cy="5785077"/>
          </a:xfrm>
        </p:spPr>
        <p:txBody>
          <a:bodyPr>
            <a:normAutofit/>
          </a:bodyPr>
          <a:lstStyle/>
          <a:p>
            <a:r>
              <a:rPr lang="en-GB" dirty="0"/>
              <a:t>ARES</a:t>
            </a:r>
            <a:endParaRPr lang="en-US" dirty="0"/>
          </a:p>
          <a:p>
            <a:pPr marL="0" indent="0">
              <a:buNone/>
            </a:pPr>
            <a:r>
              <a:rPr lang="en-GB" dirty="0"/>
              <a:t>I know! It is Athena, she wants to be a better warrior than I am…I knew it! All that thinking, planning…she finally realised that she needed brutal force, not wisdom… </a:t>
            </a:r>
            <a:endParaRPr lang="en-US" dirty="0"/>
          </a:p>
          <a:p>
            <a:r>
              <a:rPr lang="en-GB" dirty="0"/>
              <a:t>APOLLO</a:t>
            </a:r>
            <a:endParaRPr lang="en-US" dirty="0"/>
          </a:p>
          <a:p>
            <a:pPr marL="0" indent="0">
              <a:buNone/>
            </a:pPr>
            <a:r>
              <a:rPr lang="en-GB" dirty="0"/>
              <a:t>In your dreams! It is Maia’s baby!</a:t>
            </a:r>
            <a:endParaRPr lang="en-US" dirty="0"/>
          </a:p>
          <a:p>
            <a:r>
              <a:rPr lang="en-GB" dirty="0"/>
              <a:t>ARES</a:t>
            </a:r>
            <a:endParaRPr lang="en-US" dirty="0"/>
          </a:p>
          <a:p>
            <a:pPr marL="0" indent="0">
              <a:buNone/>
            </a:pPr>
            <a:r>
              <a:rPr lang="en-GB" dirty="0"/>
              <a:t>HA </a:t>
            </a:r>
            <a:r>
              <a:rPr lang="en-GB" dirty="0" err="1"/>
              <a:t>HA</a:t>
            </a:r>
            <a:r>
              <a:rPr lang="en-GB" dirty="0"/>
              <a:t> </a:t>
            </a:r>
            <a:r>
              <a:rPr lang="en-GB" dirty="0" err="1"/>
              <a:t>HA</a:t>
            </a:r>
            <a:r>
              <a:rPr lang="en-GB" dirty="0"/>
              <a:t>, don’t make me laugh! This is the best joke I have heard so far, and I know you aren’t good at making jokes. By the way, where is your lyre?  </a:t>
            </a:r>
            <a:endParaRPr lang="en-US" dirty="0"/>
          </a:p>
          <a:p>
            <a:r>
              <a:rPr lang="en-GB" dirty="0"/>
              <a:t>POSEIDON</a:t>
            </a:r>
          </a:p>
          <a:p>
            <a:pPr marL="0" indent="0">
              <a:buNone/>
            </a:pPr>
            <a:r>
              <a:rPr lang="en-GB" dirty="0"/>
              <a:t>Apollo is right! It was yesterday when I heard a conversation between Hephaestus and that little…what’s his name…Maia’s baby…Hermes!</a:t>
            </a:r>
            <a:endParaRPr lang="en-US" dirty="0"/>
          </a:p>
        </p:txBody>
      </p:sp>
    </p:spTree>
    <p:extLst>
      <p:ext uri="{BB962C8B-B14F-4D97-AF65-F5344CB8AC3E}">
        <p14:creationId xmlns:p14="http://schemas.microsoft.com/office/powerpoint/2010/main" val="87633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518348-6C77-4902-80C9-1D0861A71A9B}"/>
              </a:ext>
            </a:extLst>
          </p:cNvPr>
          <p:cNvSpPr>
            <a:spLocks noGrp="1"/>
          </p:cNvSpPr>
          <p:nvPr>
            <p:ph idx="1"/>
          </p:nvPr>
        </p:nvSpPr>
        <p:spPr>
          <a:xfrm>
            <a:off x="838200" y="503853"/>
            <a:ext cx="10515600" cy="5673110"/>
          </a:xfrm>
        </p:spPr>
        <p:txBody>
          <a:bodyPr>
            <a:normAutofit fontScale="92500"/>
          </a:bodyPr>
          <a:lstStyle/>
          <a:p>
            <a:r>
              <a:rPr lang="en-GB" dirty="0"/>
              <a:t>HEPHAESTUS</a:t>
            </a:r>
          </a:p>
          <a:p>
            <a:pPr marL="0" indent="0">
              <a:buNone/>
            </a:pPr>
            <a:r>
              <a:rPr lang="en-GB" dirty="0"/>
              <a:t> What…did you hear?</a:t>
            </a:r>
            <a:endParaRPr lang="en-US" dirty="0"/>
          </a:p>
          <a:p>
            <a:r>
              <a:rPr lang="en-GB" dirty="0"/>
              <a:t>POSEIDON </a:t>
            </a:r>
            <a:endParaRPr lang="en-US" dirty="0"/>
          </a:p>
          <a:p>
            <a:pPr marL="0" indent="0">
              <a:buNone/>
            </a:pPr>
            <a:r>
              <a:rPr lang="en-GB" dirty="0"/>
              <a:t>He was asking you to make him a swimming suit so he would look like a fish! </a:t>
            </a:r>
            <a:endParaRPr lang="en-US" dirty="0"/>
          </a:p>
          <a:p>
            <a:r>
              <a:rPr lang="en-GB" dirty="0"/>
              <a:t>HEPHAESTUS</a:t>
            </a:r>
            <a:endParaRPr lang="en-US" dirty="0"/>
          </a:p>
          <a:p>
            <a:pPr marL="0" indent="0">
              <a:buNone/>
            </a:pPr>
            <a:r>
              <a:rPr lang="en-GB" dirty="0"/>
              <a:t>I thought he wanted to learn how to swim! He looked so innocent and I could not refuse him… </a:t>
            </a:r>
            <a:endParaRPr lang="en-US" dirty="0"/>
          </a:p>
          <a:p>
            <a:r>
              <a:rPr lang="en-GB" dirty="0"/>
              <a:t>POSEIDON</a:t>
            </a:r>
            <a:endParaRPr lang="en-US" dirty="0"/>
          </a:p>
          <a:p>
            <a:pPr marL="0" indent="0">
              <a:buNone/>
            </a:pPr>
            <a:r>
              <a:rPr lang="en-GB" dirty="0"/>
              <a:t>Well…my mermaids told me that a beautiful, majestic fish like they have never seen before, with blue and green steel scales, was swimming round the box where I keep my precious trident! </a:t>
            </a:r>
            <a:endParaRPr lang="en-US" dirty="0"/>
          </a:p>
          <a:p>
            <a:r>
              <a:rPr lang="en-GB" dirty="0"/>
              <a:t>HEPHAESTUS</a:t>
            </a:r>
          </a:p>
          <a:p>
            <a:pPr marL="0" indent="0">
              <a:buNone/>
            </a:pPr>
            <a:r>
              <a:rPr lang="en-GB" dirty="0"/>
              <a:t>Yes…I can see you have left it in the box today… </a:t>
            </a:r>
            <a:endParaRPr lang="en-US" dirty="0"/>
          </a:p>
          <a:p>
            <a:r>
              <a:rPr lang="en-GB" dirty="0"/>
              <a:t>POSEIDON</a:t>
            </a:r>
            <a:endParaRPr lang="en-US" dirty="0"/>
          </a:p>
          <a:p>
            <a:pPr marL="0" indent="0">
              <a:buNone/>
            </a:pPr>
            <a:r>
              <a:rPr lang="en-GB" dirty="0"/>
              <a:t>No…take another guess!</a:t>
            </a:r>
            <a:endParaRPr lang="en-US" dirty="0"/>
          </a:p>
          <a:p>
            <a:pPr marL="0" indent="0">
              <a:buNone/>
            </a:pPr>
            <a:endParaRPr lang="en-US" dirty="0"/>
          </a:p>
        </p:txBody>
      </p:sp>
    </p:spTree>
    <p:extLst>
      <p:ext uri="{BB962C8B-B14F-4D97-AF65-F5344CB8AC3E}">
        <p14:creationId xmlns:p14="http://schemas.microsoft.com/office/powerpoint/2010/main" val="322127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7E239-1049-4F55-A737-2FBDFE4FB353}"/>
              </a:ext>
            </a:extLst>
          </p:cNvPr>
          <p:cNvSpPr>
            <a:spLocks noGrp="1"/>
          </p:cNvSpPr>
          <p:nvPr>
            <p:ph idx="1"/>
          </p:nvPr>
        </p:nvSpPr>
        <p:spPr>
          <a:xfrm>
            <a:off x="838200" y="503853"/>
            <a:ext cx="10515600" cy="5673110"/>
          </a:xfrm>
        </p:spPr>
        <p:txBody>
          <a:bodyPr>
            <a:normAutofit fontScale="92500" lnSpcReduction="10000"/>
          </a:bodyPr>
          <a:lstStyle/>
          <a:p>
            <a:r>
              <a:rPr lang="en-GB" dirty="0"/>
              <a:t>HEPHAESTUS</a:t>
            </a:r>
            <a:endParaRPr lang="en-US" dirty="0"/>
          </a:p>
          <a:p>
            <a:pPr marL="0" indent="0">
              <a:buNone/>
            </a:pPr>
            <a:r>
              <a:rPr lang="en-GB" dirty="0"/>
              <a:t>You…took it to the cleaners’ to have it all nice and shiny? </a:t>
            </a:r>
            <a:endParaRPr lang="en-US" dirty="0"/>
          </a:p>
          <a:p>
            <a:r>
              <a:rPr lang="en-GB" dirty="0"/>
              <a:t>POSEIDON</a:t>
            </a:r>
            <a:endParaRPr lang="en-US" dirty="0"/>
          </a:p>
          <a:p>
            <a:pPr marL="0" indent="0">
              <a:buNone/>
            </a:pPr>
            <a:r>
              <a:rPr lang="en-GB" dirty="0" err="1"/>
              <a:t>Ummmm</a:t>
            </a:r>
            <a:r>
              <a:rPr lang="en-GB" dirty="0"/>
              <a:t>, no… </a:t>
            </a:r>
            <a:endParaRPr lang="en-US" dirty="0"/>
          </a:p>
          <a:p>
            <a:r>
              <a:rPr lang="en-GB" dirty="0"/>
              <a:t>HEPHAESTUS</a:t>
            </a:r>
            <a:endParaRPr lang="en-US" dirty="0"/>
          </a:p>
          <a:p>
            <a:pPr marL="0" indent="0">
              <a:buNone/>
            </a:pPr>
            <a:r>
              <a:rPr lang="en-GB" dirty="0"/>
              <a:t>You gave it to Zeus to play with it a bit because he was sick and tired of listening to Hera all day long? </a:t>
            </a:r>
            <a:endParaRPr lang="en-US" dirty="0"/>
          </a:p>
          <a:p>
            <a:r>
              <a:rPr lang="en-GB" dirty="0"/>
              <a:t>POSEIDON</a:t>
            </a:r>
            <a:endParaRPr lang="en-US" dirty="0"/>
          </a:p>
          <a:p>
            <a:pPr marL="0" indent="0">
              <a:buNone/>
            </a:pPr>
            <a:r>
              <a:rPr lang="en-GB" dirty="0"/>
              <a:t>Don’t mention her! She has this special gift of hearing all the bad things said about her…and she comes right away!</a:t>
            </a:r>
            <a:endParaRPr lang="en-US" dirty="0"/>
          </a:p>
          <a:p>
            <a:pPr marL="0" indent="0">
              <a:buNone/>
            </a:pPr>
            <a:r>
              <a:rPr lang="en-GB" dirty="0"/>
              <a:t>NO! I will tell you what happened, but I think you already know…from Apollo and Ares…you helped Hermes turn into a fish and he stole my precious trident!  </a:t>
            </a:r>
            <a:endParaRPr lang="en-US" dirty="0"/>
          </a:p>
          <a:p>
            <a:r>
              <a:rPr lang="en-GB" dirty="0"/>
              <a:t>HEPHAESTUS</a:t>
            </a:r>
            <a:br>
              <a:rPr lang="en-GB" dirty="0"/>
            </a:br>
            <a:r>
              <a:rPr lang="en-GB" dirty="0"/>
              <a:t>Why, what harm can it do, only just born? I am sure that once he gets bored with the lyre, sword, and your trident, he will return them!</a:t>
            </a:r>
            <a:endParaRPr lang="en-US" dirty="0"/>
          </a:p>
          <a:p>
            <a:pPr marL="0" indent="0">
              <a:buNone/>
            </a:pPr>
            <a:endParaRPr lang="en-US" dirty="0"/>
          </a:p>
        </p:txBody>
      </p:sp>
    </p:spTree>
    <p:extLst>
      <p:ext uri="{BB962C8B-B14F-4D97-AF65-F5344CB8AC3E}">
        <p14:creationId xmlns:p14="http://schemas.microsoft.com/office/powerpoint/2010/main" val="206632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912E2-40C3-46E8-BBE7-3B79B9DBD40B}"/>
              </a:ext>
            </a:extLst>
          </p:cNvPr>
          <p:cNvSpPr>
            <a:spLocks noGrp="1"/>
          </p:cNvSpPr>
          <p:nvPr>
            <p:ph idx="1"/>
          </p:nvPr>
        </p:nvSpPr>
        <p:spPr>
          <a:xfrm>
            <a:off x="838200" y="457200"/>
            <a:ext cx="10515600" cy="5719763"/>
          </a:xfrm>
        </p:spPr>
        <p:txBody>
          <a:bodyPr>
            <a:normAutofit lnSpcReduction="10000"/>
          </a:bodyPr>
          <a:lstStyle/>
          <a:p>
            <a:r>
              <a:rPr lang="en-GB" dirty="0"/>
              <a:t>ARES</a:t>
            </a:r>
            <a:br>
              <a:rPr lang="en-GB" dirty="0"/>
            </a:br>
            <a:r>
              <a:rPr lang="en-GB" dirty="0"/>
              <a:t>Ah, you will find out, Hephaestus, if he gets within reach of you. He is not going to return them! He keeps them in his hiding forever! But of course…why would you care? You helped him, he is your little friend! He won’t take your tools! He hasn’t been playing with your hammer and anvil! </a:t>
            </a:r>
            <a:endParaRPr lang="en-US" dirty="0"/>
          </a:p>
          <a:p>
            <a:r>
              <a:rPr lang="en-GB" dirty="0"/>
              <a:t>HEPHAESTUS</a:t>
            </a:r>
            <a:br>
              <a:rPr lang="en-GB" dirty="0"/>
            </a:br>
            <a:r>
              <a:rPr lang="en-GB" dirty="0"/>
              <a:t>He has been. </a:t>
            </a:r>
            <a:endParaRPr lang="en-US" dirty="0"/>
          </a:p>
          <a:p>
            <a:r>
              <a:rPr lang="en-GB" dirty="0"/>
              <a:t>ARES</a:t>
            </a:r>
            <a:br>
              <a:rPr lang="en-GB" dirty="0"/>
            </a:br>
            <a:r>
              <a:rPr lang="en-GB" dirty="0"/>
              <a:t>Well? all your tools safe? none missing?</a:t>
            </a:r>
            <a:endParaRPr lang="en-US" dirty="0"/>
          </a:p>
          <a:p>
            <a:r>
              <a:rPr lang="en-GB" dirty="0"/>
              <a:t>HEPHAESTUS</a:t>
            </a:r>
            <a:br>
              <a:rPr lang="en-GB" dirty="0"/>
            </a:br>
            <a:r>
              <a:rPr lang="en-GB" dirty="0"/>
              <a:t>Of course not.</a:t>
            </a:r>
            <a:endParaRPr lang="en-US" dirty="0"/>
          </a:p>
          <a:p>
            <a:r>
              <a:rPr lang="en-GB" dirty="0"/>
              <a:t>ARES</a:t>
            </a:r>
            <a:br>
              <a:rPr lang="en-GB" dirty="0"/>
            </a:br>
            <a:r>
              <a:rPr lang="en-GB" dirty="0"/>
              <a:t>I advise you to make sure.</a:t>
            </a:r>
            <a:endParaRPr lang="en-US" dirty="0"/>
          </a:p>
          <a:p>
            <a:r>
              <a:rPr lang="en-GB" dirty="0"/>
              <a:t>HEPHAESTUS</a:t>
            </a:r>
            <a:br>
              <a:rPr lang="en-GB" dirty="0"/>
            </a:br>
            <a:r>
              <a:rPr lang="en-GB" dirty="0"/>
              <a:t>Oh, no! Where is my hammer? I can’t make weapons anymore. And I need to work today! I must make a new bow and arrows for Artemis, a new helmet for Athena and a horse for Ares!</a:t>
            </a:r>
            <a:endParaRPr lang="en-US" dirty="0"/>
          </a:p>
        </p:txBody>
      </p:sp>
    </p:spTree>
    <p:extLst>
      <p:ext uri="{BB962C8B-B14F-4D97-AF65-F5344CB8AC3E}">
        <p14:creationId xmlns:p14="http://schemas.microsoft.com/office/powerpoint/2010/main" val="77471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F95335-A838-4837-BF85-188F5C80AF2A}"/>
              </a:ext>
            </a:extLst>
          </p:cNvPr>
          <p:cNvSpPr>
            <a:spLocks noGrp="1"/>
          </p:cNvSpPr>
          <p:nvPr>
            <p:ph idx="1"/>
          </p:nvPr>
        </p:nvSpPr>
        <p:spPr>
          <a:xfrm>
            <a:off x="838200" y="522514"/>
            <a:ext cx="10515600" cy="5654449"/>
          </a:xfrm>
        </p:spPr>
        <p:txBody>
          <a:bodyPr>
            <a:normAutofit fontScale="92500" lnSpcReduction="10000"/>
          </a:bodyPr>
          <a:lstStyle/>
          <a:p>
            <a:r>
              <a:rPr lang="en-GB" dirty="0"/>
              <a:t>APOLLO</a:t>
            </a:r>
            <a:endParaRPr lang="en-US" dirty="0"/>
          </a:p>
          <a:p>
            <a:pPr marL="0" indent="0">
              <a:buNone/>
            </a:pPr>
            <a:r>
              <a:rPr lang="en-GB" dirty="0"/>
              <a:t>A horse for Ares? As a weapon?</a:t>
            </a:r>
            <a:endParaRPr lang="en-US" dirty="0"/>
          </a:p>
          <a:p>
            <a:r>
              <a:rPr lang="en-GB" dirty="0"/>
              <a:t>ARES</a:t>
            </a:r>
            <a:endParaRPr lang="en-US" dirty="0"/>
          </a:p>
          <a:p>
            <a:pPr marL="0" indent="0">
              <a:buNone/>
            </a:pPr>
            <a:r>
              <a:rPr lang="en-GB" dirty="0"/>
              <a:t>Yes, it is a special horse…my idea! You put your soldiers inside and present it as a gift to the enemy. As soon as they let it in the city, the soldiers get out of it and conquer the fortress.</a:t>
            </a:r>
            <a:endParaRPr lang="en-US" dirty="0"/>
          </a:p>
          <a:p>
            <a:r>
              <a:rPr lang="en-GB" dirty="0"/>
              <a:t>APOLLO</a:t>
            </a:r>
          </a:p>
          <a:p>
            <a:pPr marL="0" indent="0">
              <a:buNone/>
            </a:pPr>
            <a:r>
              <a:rPr lang="en-GB" dirty="0"/>
              <a:t>What a stupid idea…better let Athena have it! She will surely lose all wars.</a:t>
            </a:r>
            <a:endParaRPr lang="en-US" dirty="0"/>
          </a:p>
          <a:p>
            <a:r>
              <a:rPr lang="en-GB" dirty="0"/>
              <a:t>POSEIDON</a:t>
            </a:r>
            <a:endParaRPr lang="en-US" dirty="0"/>
          </a:p>
          <a:p>
            <a:pPr marL="0" indent="0">
              <a:buNone/>
            </a:pPr>
            <a:r>
              <a:rPr lang="en-GB" dirty="0"/>
              <a:t>Listen! Who cares about that nonsense? I need my trident! It is more important than your…horses! I can’t let my people sail the waters anymore (</a:t>
            </a:r>
            <a:r>
              <a:rPr lang="en-GB" i="1" dirty="0"/>
              <a:t>points to the audience</a:t>
            </a:r>
            <a:r>
              <a:rPr lang="en-GB" dirty="0"/>
              <a:t>) The waves do not listen to me anymore. The earth is shaking and I cannot control it! Soon, people will think I am weak and they will lose their trust in me. They will laugh at me. They will say Athena is more powerful! I can’t allow it. </a:t>
            </a:r>
            <a:endParaRPr lang="en-US" dirty="0"/>
          </a:p>
          <a:p>
            <a:r>
              <a:rPr lang="en-GB" dirty="0"/>
              <a:t>ARES</a:t>
            </a:r>
            <a:br>
              <a:rPr lang="en-GB" dirty="0"/>
            </a:br>
            <a:r>
              <a:rPr lang="en-GB" dirty="0"/>
              <a:t>Oh, Poseidon, your pride is not the most important thing! Look at them! They don’t celebrate arts anymore, they can’t go to war or sail on the blue sea. We really need to get a hold of that little boy! Hephaestus, where can we find him?</a:t>
            </a:r>
            <a:endParaRPr lang="en-US" dirty="0"/>
          </a:p>
          <a:p>
            <a:pPr marL="0" indent="0">
              <a:buNone/>
            </a:pPr>
            <a:endParaRPr lang="en-US" dirty="0"/>
          </a:p>
        </p:txBody>
      </p:sp>
    </p:spTree>
    <p:extLst>
      <p:ext uri="{BB962C8B-B14F-4D97-AF65-F5344CB8AC3E}">
        <p14:creationId xmlns:p14="http://schemas.microsoft.com/office/powerpoint/2010/main" val="18871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918</TotalTime>
  <Words>1648</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Tw Cen MT Condensed</vt:lpstr>
      <vt:lpstr>Wingdings 3</vt:lpstr>
      <vt:lpstr>Integral</vt:lpstr>
      <vt:lpstr>Dialogue of the gods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 of the gods</dc:title>
  <dc:creator>Profesor</dc:creator>
  <cp:lastModifiedBy>Profesor</cp:lastModifiedBy>
  <cp:revision>9</cp:revision>
  <dcterms:created xsi:type="dcterms:W3CDTF">2021-04-13T13:33:26Z</dcterms:created>
  <dcterms:modified xsi:type="dcterms:W3CDTF">2021-12-12T04:52:37Z</dcterms:modified>
</cp:coreProperties>
</file>