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6" r:id="rId2"/>
    <p:sldId id="277" r:id="rId3"/>
    <p:sldId id="278" r:id="rId4"/>
    <p:sldId id="279" r:id="rId5"/>
    <p:sldId id="280" r:id="rId6"/>
    <p:sldId id="287" r:id="rId7"/>
    <p:sldId id="282" r:id="rId8"/>
    <p:sldId id="283" r:id="rId9"/>
    <p:sldId id="284" r:id="rId10"/>
    <p:sldId id="285" r:id="rId11"/>
    <p:sldId id="286" r:id="rId12"/>
    <p:sldId id="288" r:id="rId13"/>
    <p:sldId id="289" r:id="rId14"/>
    <p:sldId id="290" r:id="rId15"/>
    <p:sldId id="291" r:id="rId16"/>
    <p:sldId id="292" r:id="rId17"/>
    <p:sldId id="293" r:id="rId18"/>
    <p:sldId id="294"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15" autoAdjust="0"/>
    <p:restoredTop sz="94660"/>
  </p:normalViewPr>
  <p:slideViewPr>
    <p:cSldViewPr snapToGrid="0">
      <p:cViewPr>
        <p:scale>
          <a:sx n="70" d="100"/>
          <a:sy n="70" d="100"/>
        </p:scale>
        <p:origin x="-618" y="-1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200" y="1206500"/>
            <a:ext cx="6743700" cy="1803400"/>
          </a:xfrm>
        </p:spPr>
        <p:txBody>
          <a:bodyPr/>
          <a:lstStyle/>
          <a:p>
            <a:r>
              <a:rPr lang="en-US" dirty="0" smtClean="0">
                <a:effectLst>
                  <a:glow rad="63500">
                    <a:schemeClr val="accent1">
                      <a:satMod val="175000"/>
                      <a:alpha val="40000"/>
                    </a:schemeClr>
                  </a:glow>
                </a:effectLst>
              </a:rPr>
              <a:t>Specific learning disorders</a:t>
            </a:r>
            <a:endParaRPr lang="en-US" dirty="0">
              <a:effectLst>
                <a:glow rad="63500">
                  <a:schemeClr val="accent1">
                    <a:satMod val="175000"/>
                    <a:alpha val="40000"/>
                  </a:schemeClr>
                </a:glow>
              </a:effectLst>
            </a:endParaRPr>
          </a:p>
        </p:txBody>
      </p:sp>
      <p:sp>
        <p:nvSpPr>
          <p:cNvPr id="3" name="Subtitle 2"/>
          <p:cNvSpPr>
            <a:spLocks noGrp="1"/>
          </p:cNvSpPr>
          <p:nvPr>
            <p:ph type="subTitle" idx="1"/>
          </p:nvPr>
        </p:nvSpPr>
        <p:spPr>
          <a:xfrm>
            <a:off x="1507066" y="4050833"/>
            <a:ext cx="7624233" cy="1829267"/>
          </a:xfrm>
        </p:spPr>
        <p:txBody>
          <a:bodyPr>
            <a:normAutofit/>
          </a:bodyPr>
          <a:lstStyle/>
          <a:p>
            <a:r>
              <a:rPr lang="en-US" dirty="0" smtClean="0"/>
              <a:t>Authors:</a:t>
            </a:r>
          </a:p>
          <a:p>
            <a:r>
              <a:rPr lang="en-US" dirty="0" smtClean="0"/>
              <a:t>Prof. Daniela </a:t>
            </a:r>
            <a:r>
              <a:rPr lang="en-US" dirty="0" err="1" smtClean="0"/>
              <a:t>Gurgu</a:t>
            </a:r>
            <a:endParaRPr lang="en-US" dirty="0" smtClean="0"/>
          </a:p>
          <a:p>
            <a:r>
              <a:rPr lang="en-US" dirty="0" smtClean="0"/>
              <a:t>Prof. </a:t>
            </a:r>
            <a:r>
              <a:rPr lang="en-US" dirty="0" err="1" smtClean="0"/>
              <a:t>Mihaela</a:t>
            </a:r>
            <a:r>
              <a:rPr lang="en-US" dirty="0" smtClean="0"/>
              <a:t> </a:t>
            </a:r>
            <a:r>
              <a:rPr lang="en-US" dirty="0" err="1" smtClean="0"/>
              <a:t>Chiril</a:t>
            </a:r>
            <a:r>
              <a:rPr lang="ro-RO" dirty="0" smtClean="0"/>
              <a:t>ă</a:t>
            </a:r>
          </a:p>
          <a:p>
            <a:r>
              <a:rPr lang="ro-RO" dirty="0" smtClean="0"/>
              <a:t>Prof. Alina Mendelovici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discalculie.jpg"/>
          <p:cNvPicPr>
            <a:picLocks noGrp="1" noChangeAspect="1"/>
          </p:cNvPicPr>
          <p:nvPr>
            <p:ph idx="1"/>
          </p:nvPr>
        </p:nvPicPr>
        <p:blipFill>
          <a:blip r:embed="rId2" cstate="print"/>
          <a:stretch>
            <a:fillRect/>
          </a:stretch>
        </p:blipFill>
        <p:spPr>
          <a:xfrm>
            <a:off x="1244600" y="1409307"/>
            <a:ext cx="3833019" cy="4427137"/>
          </a:xfrm>
          <a:ln w="57150">
            <a:solidFill>
              <a:schemeClr val="accent6">
                <a:lumMod val="75000"/>
              </a:schemeClr>
            </a:solidFill>
          </a:ln>
        </p:spPr>
      </p:pic>
      <p:pic>
        <p:nvPicPr>
          <p:cNvPr id="5" name="Content Placeholder 3" descr="1365122650.jpg"/>
          <p:cNvPicPr>
            <a:picLocks noChangeAspect="1"/>
          </p:cNvPicPr>
          <p:nvPr/>
        </p:nvPicPr>
        <p:blipFill>
          <a:blip r:embed="rId3" cstate="print"/>
          <a:stretch>
            <a:fillRect/>
          </a:stretch>
        </p:blipFill>
        <p:spPr>
          <a:xfrm>
            <a:off x="5940576" y="1879601"/>
            <a:ext cx="4536925" cy="3275935"/>
          </a:xfrm>
          <a:prstGeom prst="rect">
            <a:avLst/>
          </a:prstGeom>
          <a:ln w="57150">
            <a:solidFill>
              <a:schemeClr val="accent6">
                <a:lumMod val="75000"/>
              </a:schemeClr>
            </a:solid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Dyscalculia</a:t>
            </a:r>
            <a:endParaRPr lang="en-US" dirty="0"/>
          </a:p>
        </p:txBody>
      </p:sp>
      <p:sp>
        <p:nvSpPr>
          <p:cNvPr id="3" name="Content Placeholder 2"/>
          <p:cNvSpPr>
            <a:spLocks noGrp="1"/>
          </p:cNvSpPr>
          <p:nvPr>
            <p:ph idx="1"/>
          </p:nvPr>
        </p:nvSpPr>
        <p:spPr>
          <a:xfrm>
            <a:off x="677334" y="1435101"/>
            <a:ext cx="8596668" cy="4606262"/>
          </a:xfrm>
        </p:spPr>
        <p:txBody>
          <a:bodyPr>
            <a:normAutofit/>
          </a:bodyPr>
          <a:lstStyle/>
          <a:p>
            <a:pPr algn="ctr">
              <a:buNone/>
            </a:pPr>
            <a:r>
              <a:rPr lang="en-US" dirty="0" smtClean="0"/>
              <a:t>s</a:t>
            </a:r>
            <a:r>
              <a:rPr lang="en-US" dirty="0" smtClean="0"/>
              <a:t>tudies show </a:t>
            </a:r>
          </a:p>
          <a:p>
            <a:pPr algn="ctr">
              <a:buNone/>
            </a:pPr>
            <a:r>
              <a:rPr lang="en-US" sz="3200" dirty="0" smtClean="0"/>
              <a:t>3-6</a:t>
            </a:r>
            <a:r>
              <a:rPr lang="en-US" sz="3200" dirty="0" smtClean="0"/>
              <a:t>% of the population, </a:t>
            </a:r>
            <a:endParaRPr lang="en-US" sz="3200" dirty="0" smtClean="0"/>
          </a:p>
          <a:p>
            <a:pPr algn="ctr">
              <a:buNone/>
            </a:pPr>
            <a:r>
              <a:rPr lang="en-US" sz="3200" dirty="0" smtClean="0"/>
              <a:t>with </a:t>
            </a:r>
            <a:r>
              <a:rPr lang="en-US" sz="3200" dirty="0" smtClean="0"/>
              <a:t>a tendency to increase the percentage, </a:t>
            </a:r>
          </a:p>
          <a:p>
            <a:pPr algn="ctr">
              <a:buNone/>
            </a:pPr>
            <a:r>
              <a:rPr lang="en-US" dirty="0" smtClean="0"/>
              <a:t>which </a:t>
            </a:r>
            <a:r>
              <a:rPr lang="en-US" dirty="0" smtClean="0"/>
              <a:t>means </a:t>
            </a:r>
            <a:endParaRPr lang="en-US" dirty="0" smtClean="0"/>
          </a:p>
          <a:p>
            <a:pPr algn="ctr">
              <a:buNone/>
            </a:pPr>
            <a:r>
              <a:rPr lang="en-US" sz="3200" dirty="0" smtClean="0"/>
              <a:t>there </a:t>
            </a:r>
            <a:r>
              <a:rPr lang="en-US" sz="3200" dirty="0" smtClean="0"/>
              <a:t>is a chance to meet almost in each class such a student</a:t>
            </a:r>
            <a:r>
              <a:rPr lang="en-U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26" y="336645"/>
            <a:ext cx="9708612" cy="727880"/>
          </a:xfrm>
        </p:spPr>
        <p:txBody>
          <a:bodyPr>
            <a:normAutofit/>
          </a:bodyPr>
          <a:lstStyle/>
          <a:p>
            <a:r>
              <a:rPr lang="en-US" dirty="0" smtClean="0"/>
              <a:t>How do we know ?? </a:t>
            </a:r>
            <a:endParaRPr lang="en-US" sz="3100" dirty="0"/>
          </a:p>
        </p:txBody>
      </p:sp>
      <p:sp>
        <p:nvSpPr>
          <p:cNvPr id="3" name="Content Placeholder 2"/>
          <p:cNvSpPr>
            <a:spLocks noGrp="1"/>
          </p:cNvSpPr>
          <p:nvPr>
            <p:ph idx="1"/>
          </p:nvPr>
        </p:nvSpPr>
        <p:spPr>
          <a:xfrm>
            <a:off x="349788" y="955343"/>
            <a:ext cx="10527478" cy="5732060"/>
          </a:xfrm>
          <a:ln>
            <a:noFill/>
          </a:ln>
        </p:spPr>
        <p:txBody>
          <a:bodyPr>
            <a:normAutofit/>
          </a:bodyPr>
          <a:lstStyle/>
          <a:p>
            <a:pPr indent="457200" algn="just">
              <a:lnSpc>
                <a:spcPct val="150000"/>
              </a:lnSpc>
              <a:buNone/>
            </a:pPr>
            <a:r>
              <a:rPr lang="en-US" b="1" dirty="0" smtClean="0">
                <a:solidFill>
                  <a:srgbClr val="FF0000"/>
                </a:solidFill>
                <a:latin typeface="Arial Narrow" pitchFamily="34" charset="0"/>
              </a:rPr>
              <a:t>symptoms </a:t>
            </a:r>
            <a:r>
              <a:rPr lang="en-US" dirty="0" smtClean="0">
                <a:solidFill>
                  <a:srgbClr val="FF0000"/>
                </a:solidFill>
                <a:latin typeface="Arial Narrow" pitchFamily="34" charset="0"/>
              </a:rPr>
              <a:t>the child with </a:t>
            </a:r>
            <a:r>
              <a:rPr lang="en-US" dirty="0" err="1" smtClean="0">
                <a:solidFill>
                  <a:srgbClr val="FF0000"/>
                </a:solidFill>
                <a:latin typeface="Arial Narrow" pitchFamily="34" charset="0"/>
              </a:rPr>
              <a:t>discalculia</a:t>
            </a:r>
            <a:r>
              <a:rPr lang="en-US" dirty="0" smtClean="0">
                <a:solidFill>
                  <a:srgbClr val="FF0000"/>
                </a:solidFill>
                <a:latin typeface="Arial Narrow" pitchFamily="34" charset="0"/>
              </a:rPr>
              <a:t> may have (Renee M. Newman)</a:t>
            </a:r>
            <a:endParaRPr lang="en-US" dirty="0" smtClean="0">
              <a:solidFill>
                <a:srgbClr val="FF0000"/>
              </a:solidFill>
              <a:latin typeface="Arial Narrow" pitchFamily="34" charset="0"/>
            </a:endParaRPr>
          </a:p>
          <a:p>
            <a:pPr indent="457200" algn="just">
              <a:lnSpc>
                <a:spcPct val="150000"/>
              </a:lnSpc>
            </a:pPr>
            <a:r>
              <a:rPr lang="en-US" sz="2800" b="1" dirty="0" smtClean="0">
                <a:latin typeface="Arial Narrow" pitchFamily="34" charset="0"/>
              </a:rPr>
              <a:t>counting:</a:t>
            </a:r>
            <a:r>
              <a:rPr lang="en-US" sz="2800" dirty="0" smtClean="0">
                <a:latin typeface="Arial Narrow" pitchFamily="34" charset="0"/>
              </a:rPr>
              <a:t> is </a:t>
            </a:r>
            <a:r>
              <a:rPr lang="en-US" sz="2800" dirty="0" smtClean="0">
                <a:latin typeface="Arial Narrow" pitchFamily="34" charset="0"/>
              </a:rPr>
              <a:t>done mechanically, as a sequence of words, but </a:t>
            </a:r>
            <a:r>
              <a:rPr lang="en-US" sz="2800" dirty="0" smtClean="0">
                <a:latin typeface="Arial Narrow" pitchFamily="34" charset="0"/>
              </a:rPr>
              <a:t>cannot </a:t>
            </a:r>
            <a:r>
              <a:rPr lang="en-US" sz="2800" dirty="0" smtClean="0">
                <a:latin typeface="Arial Narrow" pitchFamily="34" charset="0"/>
              </a:rPr>
              <a:t>count </a:t>
            </a:r>
            <a:r>
              <a:rPr lang="en-US" sz="2800" dirty="0" smtClean="0">
                <a:latin typeface="Arial Narrow" pitchFamily="34" charset="0"/>
              </a:rPr>
              <a:t>reverse </a:t>
            </a:r>
            <a:r>
              <a:rPr lang="en-US" sz="2800" dirty="0" smtClean="0">
                <a:latin typeface="Arial Narrow" pitchFamily="34" charset="0"/>
              </a:rPr>
              <a:t>or from 2 to </a:t>
            </a:r>
            <a:r>
              <a:rPr lang="en-US" sz="2800" dirty="0" smtClean="0">
                <a:latin typeface="Arial Narrow" pitchFamily="34" charset="0"/>
              </a:rPr>
              <a:t>2; </a:t>
            </a:r>
          </a:p>
          <a:p>
            <a:pPr indent="457200" algn="just">
              <a:lnSpc>
                <a:spcPct val="150000"/>
              </a:lnSpc>
            </a:pPr>
            <a:r>
              <a:rPr lang="en-US" sz="2800" b="1" dirty="0" smtClean="0">
                <a:latin typeface="Arial Narrow" pitchFamily="34" charset="0"/>
              </a:rPr>
              <a:t>mathematical </a:t>
            </a:r>
            <a:r>
              <a:rPr lang="en-US" sz="2800" b="1" dirty="0" smtClean="0">
                <a:latin typeface="Arial Narrow" pitchFamily="34" charset="0"/>
              </a:rPr>
              <a:t>computation</a:t>
            </a:r>
            <a:r>
              <a:rPr lang="en-US" sz="2800" dirty="0" smtClean="0">
                <a:latin typeface="Arial Narrow" pitchFamily="34" charset="0"/>
              </a:rPr>
              <a:t>: it is heavy, at a slower </a:t>
            </a:r>
            <a:r>
              <a:rPr lang="en-US" sz="2800" dirty="0" err="1" smtClean="0">
                <a:latin typeface="Arial Narrow" pitchFamily="34" charset="0"/>
              </a:rPr>
              <a:t>rythm</a:t>
            </a:r>
            <a:r>
              <a:rPr lang="en-US" sz="2800" dirty="0" smtClean="0">
                <a:latin typeface="Arial Narrow" pitchFamily="34" charset="0"/>
              </a:rPr>
              <a:t> </a:t>
            </a:r>
            <a:r>
              <a:rPr lang="en-US" sz="2800" dirty="0" smtClean="0">
                <a:latin typeface="Arial Narrow" pitchFamily="34" charset="0"/>
              </a:rPr>
              <a:t>than the average and with mistrust in the result obtained, even if it is the right one; </a:t>
            </a:r>
          </a:p>
          <a:p>
            <a:pPr indent="457200" algn="just">
              <a:lnSpc>
                <a:spcPct val="150000"/>
              </a:lnSpc>
            </a:pPr>
            <a:r>
              <a:rPr lang="en-US" sz="2800" b="1" dirty="0" smtClean="0">
                <a:latin typeface="Arial Narrow" pitchFamily="34" charset="0"/>
              </a:rPr>
              <a:t>numbers </a:t>
            </a:r>
            <a:r>
              <a:rPr lang="en-US" sz="2800" b="1" dirty="0" smtClean="0">
                <a:latin typeface="Arial Narrow" pitchFamily="34" charset="0"/>
              </a:rPr>
              <a:t>containing 0</a:t>
            </a:r>
            <a:r>
              <a:rPr lang="en-US" sz="2800" dirty="0" smtClean="0">
                <a:latin typeface="Arial Narrow" pitchFamily="34" charset="0"/>
              </a:rPr>
              <a:t>: </a:t>
            </a:r>
            <a:r>
              <a:rPr lang="en-US" sz="2800" dirty="0" smtClean="0">
                <a:latin typeface="Arial Narrow" pitchFamily="34" charset="0"/>
              </a:rPr>
              <a:t>understanding </a:t>
            </a:r>
            <a:r>
              <a:rPr lang="en-US" sz="2800" dirty="0" smtClean="0">
                <a:latin typeface="Arial Narrow" pitchFamily="34" charset="0"/>
              </a:rPr>
              <a:t>that between the words ten, one hundred and a thousand is the same relation as between the numbers 10, 100, 1000</a:t>
            </a:r>
            <a:r>
              <a:rPr lang="en-US" sz="2800" dirty="0" smtClean="0">
                <a:latin typeface="Arial Narrow"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 </a:t>
            </a:r>
            <a:endParaRPr lang="en-US" dirty="0"/>
          </a:p>
        </p:txBody>
      </p:sp>
      <p:sp>
        <p:nvSpPr>
          <p:cNvPr id="3" name="Content Placeholder 2"/>
          <p:cNvSpPr>
            <a:spLocks noGrp="1"/>
          </p:cNvSpPr>
          <p:nvPr>
            <p:ph idx="1"/>
          </p:nvPr>
        </p:nvSpPr>
        <p:spPr>
          <a:xfrm>
            <a:off x="404378" y="1928577"/>
            <a:ext cx="10472887" cy="4376689"/>
          </a:xfrm>
        </p:spPr>
        <p:txBody>
          <a:bodyPr>
            <a:normAutofit/>
          </a:bodyPr>
          <a:lstStyle/>
          <a:p>
            <a:r>
              <a:rPr lang="en-US" sz="2400" dirty="0" smtClean="0">
                <a:latin typeface="Arial Narrow" pitchFamily="34" charset="0"/>
              </a:rPr>
              <a:t>the difficulties in using money, such as the fact that he does not understand how to use the money, can not make a financial plan or calculate his budget, can not calculate how much he owes, how much he has to pay for a particular service. </a:t>
            </a:r>
          </a:p>
          <a:p>
            <a:r>
              <a:rPr lang="en-US" sz="2400" dirty="0" smtClean="0">
                <a:latin typeface="Arial Narrow" pitchFamily="34" charset="0"/>
              </a:rPr>
              <a:t>poor </a:t>
            </a:r>
            <a:r>
              <a:rPr lang="en-US" sz="2400" dirty="0" smtClean="0">
                <a:latin typeface="Arial Narrow" pitchFamily="34" charset="0"/>
              </a:rPr>
              <a:t>ability to synthesize (poor ability to visualize and represent the location of the numbers on the clock, the geographical location of some countries, oceans, streets, etc.) </a:t>
            </a:r>
            <a:r>
              <a:rPr lang="en-US" sz="2400" b="1" dirty="0" smtClean="0">
                <a:latin typeface="Arial Narrow" pitchFamily="34" charset="0"/>
              </a:rPr>
              <a:t>orientation difficulties</a:t>
            </a:r>
            <a:r>
              <a:rPr lang="en-US" sz="2400" dirty="0" smtClean="0">
                <a:latin typeface="Arial Narrow" pitchFamily="34" charset="0"/>
              </a:rPr>
              <a:t>, hard forms, patterns of things, poor sense of </a:t>
            </a:r>
            <a:r>
              <a:rPr lang="en-US" sz="2400" dirty="0" smtClean="0">
                <a:latin typeface="Arial Narrow" pitchFamily="34" charset="0"/>
              </a:rPr>
              <a:t>direction </a:t>
            </a:r>
          </a:p>
          <a:p>
            <a:r>
              <a:rPr lang="en-US" sz="2400" dirty="0" smtClean="0">
                <a:latin typeface="Arial Narrow" pitchFamily="34" charset="0"/>
              </a:rPr>
              <a:t>often </a:t>
            </a:r>
            <a:r>
              <a:rPr lang="en-US" sz="2400" b="1" dirty="0" smtClean="0">
                <a:latin typeface="Arial Narrow" pitchFamily="34" charset="0"/>
              </a:rPr>
              <a:t>lose things </a:t>
            </a:r>
            <a:r>
              <a:rPr lang="en-US" sz="2400" dirty="0" smtClean="0">
                <a:latin typeface="Arial Narrow" pitchFamily="34" charset="0"/>
              </a:rPr>
              <a:t>and often appear to be </a:t>
            </a:r>
            <a:r>
              <a:rPr lang="en-US" sz="2400" dirty="0" smtClean="0">
                <a:latin typeface="Arial Narrow" pitchFamily="34" charset="0"/>
              </a:rPr>
              <a:t>absent;</a:t>
            </a:r>
          </a:p>
          <a:p>
            <a:r>
              <a:rPr lang="en-US" sz="2400" b="1" dirty="0" smtClean="0">
                <a:latin typeface="Arial Narrow" pitchFamily="34" charset="0"/>
              </a:rPr>
              <a:t>difficulty </a:t>
            </a:r>
            <a:r>
              <a:rPr lang="en-US" sz="2400" b="1" dirty="0" smtClean="0">
                <a:latin typeface="Arial Narrow" pitchFamily="34" charset="0"/>
              </a:rPr>
              <a:t>in tracking the score</a:t>
            </a:r>
            <a:r>
              <a:rPr lang="en-US" sz="2400" dirty="0" smtClean="0">
                <a:latin typeface="Arial Narrow" pitchFamily="34" charset="0"/>
              </a:rPr>
              <a:t> in a game, or difficulty in remembering the rule of tracking the scores of the various games.</a:t>
            </a:r>
          </a:p>
        </p:txBody>
      </p:sp>
      <p:sp>
        <p:nvSpPr>
          <p:cNvPr id="4" name="Rectangle 3"/>
          <p:cNvSpPr/>
          <p:nvPr/>
        </p:nvSpPr>
        <p:spPr>
          <a:xfrm>
            <a:off x="1792405" y="1234069"/>
            <a:ext cx="7201469" cy="507831"/>
          </a:xfrm>
          <a:prstGeom prst="rect">
            <a:avLst/>
          </a:prstGeom>
        </p:spPr>
        <p:txBody>
          <a:bodyPr wrap="square">
            <a:spAutoFit/>
          </a:bodyPr>
          <a:lstStyle/>
          <a:p>
            <a:pPr indent="457200" algn="just">
              <a:lnSpc>
                <a:spcPct val="150000"/>
              </a:lnSpc>
              <a:buNone/>
            </a:pPr>
            <a:r>
              <a:rPr lang="en-US" b="1" dirty="0" smtClean="0">
                <a:solidFill>
                  <a:srgbClr val="FF0000"/>
                </a:solidFill>
                <a:latin typeface="Arial Narrow" pitchFamily="34" charset="0"/>
              </a:rPr>
              <a:t>symptoms </a:t>
            </a:r>
            <a:r>
              <a:rPr lang="en-US" dirty="0" smtClean="0">
                <a:solidFill>
                  <a:srgbClr val="FF0000"/>
                </a:solidFill>
                <a:latin typeface="Arial Narrow" pitchFamily="34" charset="0"/>
              </a:rPr>
              <a:t>the child with </a:t>
            </a:r>
            <a:r>
              <a:rPr lang="en-US" dirty="0" err="1" smtClean="0">
                <a:solidFill>
                  <a:srgbClr val="FF0000"/>
                </a:solidFill>
                <a:latin typeface="Arial Narrow" pitchFamily="34" charset="0"/>
              </a:rPr>
              <a:t>discalculia</a:t>
            </a:r>
            <a:r>
              <a:rPr lang="en-US" dirty="0" smtClean="0">
                <a:solidFill>
                  <a:srgbClr val="FF0000"/>
                </a:solidFill>
                <a:latin typeface="Arial Narrow" pitchFamily="34" charset="0"/>
              </a:rPr>
              <a:t> may have (Renee M. Newman)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dyscalculia</a:t>
            </a:r>
            <a:endParaRPr lang="en-US" dirty="0"/>
          </a:p>
        </p:txBody>
      </p:sp>
      <p:sp>
        <p:nvSpPr>
          <p:cNvPr id="3" name="Content Placeholder 2"/>
          <p:cNvSpPr>
            <a:spLocks noGrp="1"/>
          </p:cNvSpPr>
          <p:nvPr>
            <p:ph idx="1"/>
          </p:nvPr>
        </p:nvSpPr>
        <p:spPr>
          <a:xfrm>
            <a:off x="423080" y="1487607"/>
            <a:ext cx="11532359" cy="5104262"/>
          </a:xfrm>
        </p:spPr>
        <p:txBody>
          <a:bodyPr>
            <a:noAutofit/>
          </a:bodyPr>
          <a:lstStyle/>
          <a:p>
            <a:r>
              <a:rPr lang="en-US" sz="3600" b="1" dirty="0" smtClean="0">
                <a:latin typeface="Arial Narrow" pitchFamily="34" charset="0"/>
              </a:rPr>
              <a:t>the sequential difficulties</a:t>
            </a:r>
            <a:r>
              <a:rPr lang="en-US" sz="3600" dirty="0" smtClean="0">
                <a:latin typeface="Arial Narrow" pitchFamily="34" charset="0"/>
              </a:rPr>
              <a:t>, which consist in reversing the order of the </a:t>
            </a:r>
            <a:r>
              <a:rPr lang="en-US" sz="3600" dirty="0" smtClean="0">
                <a:latin typeface="Arial Narrow" pitchFamily="34" charset="0"/>
              </a:rPr>
              <a:t>figures  - e.g.36 understanding like 63</a:t>
            </a:r>
          </a:p>
          <a:p>
            <a:r>
              <a:rPr lang="en-US" sz="3600" b="1" dirty="0" smtClean="0">
                <a:latin typeface="Arial Narrow" pitchFamily="34" charset="0"/>
              </a:rPr>
              <a:t>difficulties </a:t>
            </a:r>
            <a:r>
              <a:rPr lang="en-US" sz="3600" b="1" dirty="0" smtClean="0">
                <a:latin typeface="Arial Narrow" pitchFamily="34" charset="0"/>
              </a:rPr>
              <a:t>in reading and writing</a:t>
            </a:r>
            <a:r>
              <a:rPr lang="en-US" sz="3600" dirty="0" smtClean="0">
                <a:latin typeface="Arial Narrow" pitchFamily="34" charset="0"/>
              </a:rPr>
              <a:t> large numbers, omitting or adding zeros, faulty number alignment in written operations</a:t>
            </a:r>
            <a:endParaRPr lang="en-US" sz="3600" dirty="0" smtClean="0">
              <a:latin typeface="Arial Narrow" pitchFamily="34" charset="0"/>
            </a:endParaRPr>
          </a:p>
          <a:p>
            <a:r>
              <a:rPr lang="en-US" sz="3600" b="1" dirty="0" smtClean="0">
                <a:latin typeface="Arial Narrow" pitchFamily="34" charset="0"/>
              </a:rPr>
              <a:t>confusion</a:t>
            </a:r>
            <a:r>
              <a:rPr lang="en-US" sz="3600" dirty="0" smtClean="0">
                <a:latin typeface="Arial Narrow" pitchFamily="34" charset="0"/>
              </a:rPr>
              <a:t> </a:t>
            </a:r>
            <a:r>
              <a:rPr lang="en-US" sz="3600" dirty="0" smtClean="0">
                <a:latin typeface="Arial Narrow" pitchFamily="34" charset="0"/>
              </a:rPr>
              <a:t>between operating </a:t>
            </a:r>
            <a:r>
              <a:rPr lang="en-US" sz="3600" dirty="0" smtClean="0">
                <a:latin typeface="Arial Narrow" pitchFamily="34" charset="0"/>
              </a:rPr>
              <a:t>signs (</a:t>
            </a:r>
            <a:r>
              <a:rPr lang="en-US" sz="3600" b="1" dirty="0" smtClean="0">
                <a:latin typeface="Arial Narrow" pitchFamily="34" charset="0"/>
              </a:rPr>
              <a:t>+</a:t>
            </a:r>
            <a:r>
              <a:rPr lang="en-US" sz="3600" dirty="0" smtClean="0">
                <a:latin typeface="Arial Narrow" pitchFamily="34" charset="0"/>
              </a:rPr>
              <a:t> addiction)(</a:t>
            </a:r>
            <a:r>
              <a:rPr lang="en-US" sz="3600" b="1" dirty="0" smtClean="0">
                <a:latin typeface="Arial Narrow" pitchFamily="34" charset="0"/>
              </a:rPr>
              <a:t>- </a:t>
            </a:r>
            <a:r>
              <a:rPr lang="en-US" sz="3600" dirty="0" err="1" smtClean="0">
                <a:latin typeface="Arial Narrow" pitchFamily="34" charset="0"/>
              </a:rPr>
              <a:t>substraction</a:t>
            </a:r>
            <a:r>
              <a:rPr lang="en-US" sz="3600" dirty="0" smtClean="0">
                <a:latin typeface="Arial Narrow" pitchFamily="34" charset="0"/>
              </a:rPr>
              <a:t>) (</a:t>
            </a:r>
            <a:r>
              <a:rPr lang="en-US" sz="3600" b="1" dirty="0" smtClean="0">
                <a:latin typeface="Arial Narrow" pitchFamily="34" charset="0"/>
              </a:rPr>
              <a:t>X</a:t>
            </a:r>
            <a:r>
              <a:rPr lang="en-US" sz="3600" dirty="0" smtClean="0">
                <a:latin typeface="Arial Narrow" pitchFamily="34" charset="0"/>
              </a:rPr>
              <a:t> multiplication)(</a:t>
            </a:r>
            <a:r>
              <a:rPr lang="en-US" sz="3600" b="1" dirty="0" smtClean="0">
                <a:latin typeface="Arial Narrow" pitchFamily="34" charset="0"/>
              </a:rPr>
              <a:t>: </a:t>
            </a:r>
            <a:r>
              <a:rPr lang="en-US" sz="3600" dirty="0" smtClean="0">
                <a:latin typeface="Arial Narrow" pitchFamily="34" charset="0"/>
              </a:rPr>
              <a:t>division), poor </a:t>
            </a:r>
            <a:r>
              <a:rPr lang="en-US" sz="3600" dirty="0" smtClean="0">
                <a:latin typeface="Arial Narrow" pitchFamily="34" charset="0"/>
              </a:rPr>
              <a:t>retention of arithmetic </a:t>
            </a:r>
            <a:endParaRPr lang="en-US" sz="3600" baseline="-25000" dirty="0" smtClean="0">
              <a:latin typeface="Arial Narrow" pitchFamily="34" charset="0"/>
            </a:endParaRPr>
          </a:p>
          <a:p>
            <a:r>
              <a:rPr lang="en-US" sz="3600" b="1" dirty="0" smtClean="0">
                <a:latin typeface="Arial Narrow" pitchFamily="34" charset="0"/>
              </a:rPr>
              <a:t>deep </a:t>
            </a:r>
            <a:r>
              <a:rPr lang="en-US" sz="3600" b="1" dirty="0" smtClean="0">
                <a:latin typeface="Arial Narrow" pitchFamily="34" charset="0"/>
              </a:rPr>
              <a:t>difficulty with </a:t>
            </a:r>
            <a:r>
              <a:rPr lang="en-US" sz="3600" b="1" dirty="0" smtClean="0">
                <a:latin typeface="Arial Narrow" pitchFamily="34" charset="0"/>
              </a:rPr>
              <a:t>numbers, comparison difficulties</a:t>
            </a:r>
            <a:r>
              <a:rPr lang="en-US" sz="3600" dirty="0" smtClean="0">
                <a:latin typeface="Arial Narrow" pitchFamily="34" charset="0"/>
              </a:rPr>
              <a:t>.</a:t>
            </a:r>
            <a:endParaRPr lang="en-US" sz="36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949"/>
          </a:xfrm>
        </p:spPr>
        <p:txBody>
          <a:bodyPr/>
          <a:lstStyle/>
          <a:p>
            <a:r>
              <a:rPr lang="en-US" dirty="0" smtClean="0"/>
              <a:t>6 types of DISCALCULIA  </a:t>
            </a:r>
            <a:br>
              <a:rPr lang="en-US" dirty="0" smtClean="0"/>
            </a:br>
            <a:r>
              <a:rPr lang="en-US" sz="1600" dirty="0" smtClean="0"/>
              <a:t>(</a:t>
            </a:r>
            <a:r>
              <a:rPr lang="en-US" sz="1600" dirty="0" err="1" smtClean="0"/>
              <a:t>Purcia</a:t>
            </a:r>
            <a:r>
              <a:rPr lang="en-US" sz="1600" dirty="0" smtClean="0"/>
              <a:t>, D.C. 2006</a:t>
            </a:r>
            <a:r>
              <a:rPr lang="en-US" sz="1600" dirty="0" smtClean="0"/>
              <a:t>)</a:t>
            </a:r>
            <a:endParaRPr lang="en-US" sz="1600" dirty="0"/>
          </a:p>
        </p:txBody>
      </p:sp>
      <p:sp>
        <p:nvSpPr>
          <p:cNvPr id="3" name="Content Placeholder 2"/>
          <p:cNvSpPr>
            <a:spLocks noGrp="1"/>
          </p:cNvSpPr>
          <p:nvPr>
            <p:ph idx="1"/>
          </p:nvPr>
        </p:nvSpPr>
        <p:spPr>
          <a:xfrm>
            <a:off x="677333" y="1528549"/>
            <a:ext cx="10486535" cy="4913194"/>
          </a:xfrm>
        </p:spPr>
        <p:txBody>
          <a:bodyPr>
            <a:normAutofit/>
          </a:bodyPr>
          <a:lstStyle/>
          <a:p>
            <a:r>
              <a:rPr lang="en-US" sz="2400" b="1" dirty="0" smtClean="0">
                <a:latin typeface="Arial Narrow" pitchFamily="34" charset="0"/>
              </a:rPr>
              <a:t>Verbal</a:t>
            </a:r>
            <a:r>
              <a:rPr lang="en-US" sz="2400" dirty="0" smtClean="0">
                <a:latin typeface="Arial Narrow" pitchFamily="34" charset="0"/>
              </a:rPr>
              <a:t> </a:t>
            </a:r>
            <a:r>
              <a:rPr lang="en-US" sz="2400" dirty="0" smtClean="0">
                <a:latin typeface="Arial Narrow" pitchFamily="34" charset="0"/>
              </a:rPr>
              <a:t>D. </a:t>
            </a:r>
            <a:r>
              <a:rPr lang="en-US" sz="2400" dirty="0" smtClean="0">
                <a:latin typeface="Arial Narrow" pitchFamily="34" charset="0"/>
              </a:rPr>
              <a:t>- </a:t>
            </a:r>
            <a:r>
              <a:rPr lang="en-US" sz="2400" dirty="0" smtClean="0">
                <a:latin typeface="Arial Narrow" pitchFamily="34" charset="0"/>
              </a:rPr>
              <a:t>difficulties </a:t>
            </a:r>
            <a:r>
              <a:rPr lang="en-US" sz="2400" dirty="0" smtClean="0">
                <a:latin typeface="Arial Narrow" pitchFamily="34" charset="0"/>
              </a:rPr>
              <a:t>in naming mathematical quantities, numbers, terms, symbols, and mathematical relationships; </a:t>
            </a:r>
            <a:endParaRPr lang="en-US" sz="2400" dirty="0" smtClean="0">
              <a:latin typeface="Arial Narrow" pitchFamily="34" charset="0"/>
            </a:endParaRPr>
          </a:p>
          <a:p>
            <a:r>
              <a:rPr lang="en-US" sz="2400" b="1" dirty="0" err="1" smtClean="0">
                <a:latin typeface="Arial Narrow" pitchFamily="34" charset="0"/>
              </a:rPr>
              <a:t>Practognostic</a:t>
            </a:r>
            <a:r>
              <a:rPr lang="en-US" sz="2400" dirty="0" smtClean="0">
                <a:latin typeface="Arial Narrow" pitchFamily="34" charset="0"/>
              </a:rPr>
              <a:t> D. </a:t>
            </a:r>
            <a:r>
              <a:rPr lang="en-US" sz="2400" dirty="0" smtClean="0">
                <a:latin typeface="Arial Narrow" pitchFamily="34" charset="0"/>
              </a:rPr>
              <a:t>- difficulties in </a:t>
            </a:r>
            <a:r>
              <a:rPr lang="en-US" sz="2400" dirty="0" smtClean="0">
                <a:latin typeface="Arial Narrow" pitchFamily="34" charset="0"/>
              </a:rPr>
              <a:t>listing</a:t>
            </a:r>
            <a:r>
              <a:rPr lang="en-US" sz="2400" dirty="0" smtClean="0">
                <a:latin typeface="Arial Narrow" pitchFamily="34" charset="0"/>
              </a:rPr>
              <a:t>, comparing, manipulating the symbolic mathematical quantities; </a:t>
            </a:r>
            <a:endParaRPr lang="en-US" sz="2400" dirty="0" smtClean="0">
              <a:latin typeface="Arial Narrow" pitchFamily="34" charset="0"/>
            </a:endParaRPr>
          </a:p>
          <a:p>
            <a:r>
              <a:rPr lang="en-US" sz="2400" b="1" dirty="0" smtClean="0">
                <a:latin typeface="Arial Narrow" pitchFamily="34" charset="0"/>
              </a:rPr>
              <a:t>Lexical</a:t>
            </a:r>
            <a:r>
              <a:rPr lang="en-US" sz="2400" dirty="0" smtClean="0">
                <a:latin typeface="Arial Narrow" pitchFamily="34" charset="0"/>
              </a:rPr>
              <a:t> D. </a:t>
            </a:r>
            <a:r>
              <a:rPr lang="en-US" sz="2400" dirty="0" smtClean="0">
                <a:latin typeface="Arial Narrow" pitchFamily="34" charset="0"/>
              </a:rPr>
              <a:t>- difficulties in reading mathematical signs and symbols; </a:t>
            </a:r>
            <a:endParaRPr lang="en-US" sz="2400" dirty="0" smtClean="0">
              <a:latin typeface="Arial Narrow" pitchFamily="34" charset="0"/>
            </a:endParaRPr>
          </a:p>
          <a:p>
            <a:r>
              <a:rPr lang="en-US" sz="2400" b="1" dirty="0" smtClean="0">
                <a:latin typeface="Arial Narrow" pitchFamily="34" charset="0"/>
              </a:rPr>
              <a:t>Graphical</a:t>
            </a:r>
            <a:r>
              <a:rPr lang="en-US" sz="2400" dirty="0" smtClean="0">
                <a:latin typeface="Arial Narrow" pitchFamily="34" charset="0"/>
              </a:rPr>
              <a:t> D. </a:t>
            </a:r>
            <a:r>
              <a:rPr lang="en-US" sz="2400" dirty="0" smtClean="0">
                <a:latin typeface="Arial Narrow" pitchFamily="34" charset="0"/>
              </a:rPr>
              <a:t>- deficiencies in </a:t>
            </a:r>
            <a:r>
              <a:rPr lang="en-US" sz="2400" dirty="0" smtClean="0">
                <a:latin typeface="Arial Narrow" pitchFamily="34" charset="0"/>
              </a:rPr>
              <a:t>writing </a:t>
            </a:r>
            <a:r>
              <a:rPr lang="en-US" sz="2400" dirty="0" smtClean="0">
                <a:latin typeface="Arial Narrow" pitchFamily="34" charset="0"/>
              </a:rPr>
              <a:t>of mathematical signs and </a:t>
            </a:r>
            <a:r>
              <a:rPr lang="en-US" sz="2400" dirty="0" smtClean="0">
                <a:latin typeface="Arial Narrow" pitchFamily="34" charset="0"/>
              </a:rPr>
              <a:t>symbols;</a:t>
            </a:r>
          </a:p>
          <a:p>
            <a:r>
              <a:rPr lang="en-US" sz="2400" b="1" dirty="0" err="1" smtClean="0">
                <a:latin typeface="Arial Narrow" pitchFamily="34" charset="0"/>
              </a:rPr>
              <a:t>Ideognostic</a:t>
            </a:r>
            <a:r>
              <a:rPr lang="en-US" sz="2400" dirty="0" smtClean="0">
                <a:latin typeface="Arial Narrow" pitchFamily="34" charset="0"/>
              </a:rPr>
              <a:t> D. </a:t>
            </a:r>
            <a:r>
              <a:rPr lang="en-US" sz="2400" dirty="0" smtClean="0">
                <a:latin typeface="Arial Narrow" pitchFamily="34" charset="0"/>
              </a:rPr>
              <a:t>- difficulties in doing mental operations and understanding some mathematical concepts; </a:t>
            </a:r>
          </a:p>
          <a:p>
            <a:r>
              <a:rPr lang="en-US" sz="2400" b="1" dirty="0" smtClean="0">
                <a:latin typeface="Arial Narrow" pitchFamily="34" charset="0"/>
              </a:rPr>
              <a:t>Operational</a:t>
            </a:r>
            <a:r>
              <a:rPr lang="en-US" sz="2400" dirty="0" smtClean="0">
                <a:latin typeface="Arial Narrow" pitchFamily="34" charset="0"/>
              </a:rPr>
              <a:t> D. </a:t>
            </a:r>
            <a:r>
              <a:rPr lang="en-US" sz="2400" dirty="0" smtClean="0">
                <a:latin typeface="Arial Narrow" pitchFamily="34" charset="0"/>
              </a:rPr>
              <a:t>- </a:t>
            </a:r>
            <a:r>
              <a:rPr lang="en-US" sz="2400" dirty="0" smtClean="0">
                <a:latin typeface="Arial Narrow" pitchFamily="34" charset="0"/>
              </a:rPr>
              <a:t>difficulties </a:t>
            </a:r>
            <a:r>
              <a:rPr lang="en-US" sz="2400" dirty="0" smtClean="0">
                <a:latin typeface="Arial Narrow" pitchFamily="34" charset="0"/>
              </a:rPr>
              <a:t>in executing mathematical</a:t>
            </a:r>
            <a:r>
              <a:rPr lang="en-US" sz="2400" dirty="0" smtClean="0">
                <a:latin typeface="Arial Narrow" pitchFamily="34" charset="0"/>
              </a:rPr>
              <a:t> </a:t>
            </a:r>
            <a:r>
              <a:rPr lang="en-US" sz="2400" dirty="0" smtClean="0">
                <a:latin typeface="Arial Narrow" pitchFamily="34" charset="0"/>
              </a:rPr>
              <a:t>operations, </a:t>
            </a:r>
            <a:r>
              <a:rPr lang="en-US" sz="2400" dirty="0" smtClean="0">
                <a:latin typeface="Arial Narrow" pitchFamily="34" charset="0"/>
              </a:rPr>
              <a:t>exercise </a:t>
            </a:r>
            <a:r>
              <a:rPr lang="en-US" sz="2400" dirty="0" smtClean="0">
                <a:latin typeface="Arial Narrow" pitchFamily="34" charset="0"/>
              </a:rPr>
              <a:t>and problem solving, even if certain mathematical algorithms are </a:t>
            </a:r>
            <a:r>
              <a:rPr lang="en-US" sz="2400" dirty="0" smtClean="0">
                <a:latin typeface="Arial Narrow" pitchFamily="34" charset="0"/>
              </a:rPr>
              <a:t>mastered.</a:t>
            </a:r>
            <a:endParaRPr lang="en-US" sz="2400" dirty="0">
              <a:latin typeface="Arial Narrow"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4233"/>
          </a:xfrm>
        </p:spPr>
        <p:txBody>
          <a:bodyPr/>
          <a:lstStyle/>
          <a:p>
            <a:r>
              <a:rPr lang="en-US" dirty="0" smtClean="0">
                <a:solidFill>
                  <a:srgbClr val="FF0000"/>
                </a:solidFill>
              </a:rPr>
              <a:t>What to do??</a:t>
            </a:r>
            <a:endParaRPr lang="en-US" dirty="0">
              <a:solidFill>
                <a:srgbClr val="FF0000"/>
              </a:solidFill>
            </a:endParaRPr>
          </a:p>
        </p:txBody>
      </p:sp>
      <p:sp>
        <p:nvSpPr>
          <p:cNvPr id="3" name="Content Placeholder 2"/>
          <p:cNvSpPr>
            <a:spLocks noGrp="1"/>
          </p:cNvSpPr>
          <p:nvPr>
            <p:ph idx="1"/>
          </p:nvPr>
        </p:nvSpPr>
        <p:spPr>
          <a:xfrm>
            <a:off x="677333" y="1596788"/>
            <a:ext cx="10814081" cy="4913193"/>
          </a:xfrm>
        </p:spPr>
        <p:txBody>
          <a:bodyPr/>
          <a:lstStyle/>
          <a:p>
            <a:r>
              <a:rPr lang="en-US" dirty="0" smtClean="0"/>
              <a:t>The most effective is </a:t>
            </a:r>
            <a:r>
              <a:rPr lang="en-US" dirty="0" err="1" smtClean="0"/>
              <a:t>multisensitive</a:t>
            </a:r>
            <a:r>
              <a:rPr lang="en-US" dirty="0" smtClean="0"/>
              <a:t> delivery, including visual, auditory, tactile and kinesthetic modes. Step-by-step delivery of immediate application operations is important, as is the teaching that aims to "diagnose" students, whereby teachers, as they teach, assess their learning. Exercises must be in line with the students' level of education and the teaching method adapted to their unique learning style</a:t>
            </a:r>
            <a:r>
              <a:rPr lang="en-US" dirty="0" smtClean="0"/>
              <a:t>.</a:t>
            </a:r>
          </a:p>
          <a:p>
            <a:endParaRPr lang="en-US" dirty="0" smtClean="0"/>
          </a:p>
          <a:p>
            <a:r>
              <a:rPr lang="en-US" dirty="0" smtClean="0"/>
              <a:t>Only a few subjects should be taught at once, and the new concepts must be based on those taught earlier, using the following steps:</a:t>
            </a:r>
          </a:p>
          <a:p>
            <a:r>
              <a:rPr lang="en-US" dirty="0" smtClean="0"/>
              <a:t>in the beginning, the use of concrete objects (calculators, geometric figures, earth globes, toy money) to teach children concepts and operations;</a:t>
            </a:r>
          </a:p>
          <a:p>
            <a:r>
              <a:rPr lang="en-US" dirty="0" smtClean="0"/>
              <a:t>then using drawings and diagrams to represent these concepts;</a:t>
            </a:r>
          </a:p>
          <a:p>
            <a:r>
              <a:rPr lang="en-US" dirty="0" smtClean="0"/>
              <a:t>then abstract concepts.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3164"/>
          </a:xfrm>
        </p:spPr>
        <p:txBody>
          <a:bodyPr>
            <a:normAutofit fontScale="90000"/>
          </a:bodyPr>
          <a:lstStyle/>
          <a:p>
            <a:r>
              <a:rPr lang="en-US" dirty="0" smtClean="0">
                <a:solidFill>
                  <a:srgbClr val="FF0000"/>
                </a:solidFill>
              </a:rPr>
              <a:t>What to do??</a:t>
            </a:r>
            <a:endParaRPr lang="en-US" dirty="0">
              <a:solidFill>
                <a:srgbClr val="FF0000"/>
              </a:solidFill>
            </a:endParaRPr>
          </a:p>
        </p:txBody>
      </p:sp>
      <p:sp>
        <p:nvSpPr>
          <p:cNvPr id="3" name="Content Placeholder 2"/>
          <p:cNvSpPr>
            <a:spLocks noGrp="1"/>
          </p:cNvSpPr>
          <p:nvPr>
            <p:ph idx="1"/>
          </p:nvPr>
        </p:nvSpPr>
        <p:spPr>
          <a:xfrm>
            <a:off x="677334" y="1364777"/>
            <a:ext cx="8596668" cy="4676586"/>
          </a:xfrm>
        </p:spPr>
        <p:txBody>
          <a:bodyPr/>
          <a:lstStyle/>
          <a:p>
            <a:r>
              <a:rPr lang="en-US" dirty="0" smtClean="0"/>
              <a:t>Teach students with dyscalculia multi-sensory strategies to solve the problems of expression, such as creating models or drawings in solving problems.</a:t>
            </a:r>
          </a:p>
          <a:p>
            <a:r>
              <a:rPr lang="en-US" dirty="0" smtClean="0"/>
              <a:t>Use numbers and mathematical symbols in handwriting.</a:t>
            </a:r>
          </a:p>
          <a:p>
            <a:r>
              <a:rPr lang="en-US" dirty="0" smtClean="0"/>
              <a:t>encourage </a:t>
            </a:r>
            <a:r>
              <a:rPr lang="en-US" dirty="0" smtClean="0"/>
              <a:t>students to use notebooks with squares to write down numbers and signs.</a:t>
            </a:r>
          </a:p>
          <a:p>
            <a:r>
              <a:rPr lang="en-US" dirty="0" smtClean="0"/>
              <a:t>use </a:t>
            </a:r>
            <a:r>
              <a:rPr lang="en-US" dirty="0" smtClean="0"/>
              <a:t>practical examples to understand the meaning and logic of their responses, then encourage them to wonder if their solutions have a logic.</a:t>
            </a:r>
          </a:p>
          <a:p>
            <a:r>
              <a:rPr lang="en-US" dirty="0" smtClean="0"/>
              <a:t>ask </a:t>
            </a:r>
            <a:r>
              <a:rPr lang="en-US" dirty="0" smtClean="0"/>
              <a:t>students to solve exercises that involve only a concept or operation, so that they can easily find the solution.</a:t>
            </a:r>
          </a:p>
          <a:p>
            <a:r>
              <a:rPr lang="en-US" dirty="0" smtClean="0"/>
              <a:t>test </a:t>
            </a:r>
            <a:r>
              <a:rPr lang="en-US" dirty="0" smtClean="0"/>
              <a:t>students with standardized tests against the timer, including marking the correct answer on the test sheet.</a:t>
            </a:r>
          </a:p>
          <a:p>
            <a:r>
              <a:rPr lang="en-US" dirty="0" smtClean="0"/>
              <a:t>help </a:t>
            </a:r>
            <a:r>
              <a:rPr lang="en-US" dirty="0" smtClean="0"/>
              <a:t>pupils to be motivated by creating charts with their progress and rewarding their efforts.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59490" cy="1320800"/>
          </a:xfrm>
        </p:spPr>
        <p:txBody>
          <a:bodyPr>
            <a:normAutofit/>
          </a:bodyPr>
          <a:lstStyle/>
          <a:p>
            <a:r>
              <a:rPr lang="en-US" dirty="0" smtClean="0">
                <a:solidFill>
                  <a:srgbClr val="FF0000"/>
                </a:solidFill>
              </a:rPr>
              <a:t>The "prophylactic rules" </a:t>
            </a:r>
            <a:r>
              <a:rPr lang="en-US" sz="2200" dirty="0" smtClean="0"/>
              <a:t>(mentioned by D. </a:t>
            </a:r>
            <a:r>
              <a:rPr lang="en-US" sz="2200" dirty="0" err="1" smtClean="0"/>
              <a:t>Ungureanu</a:t>
            </a:r>
            <a:r>
              <a:rPr lang="en-US" sz="2200" dirty="0" smtClean="0"/>
              <a:t>) which each teacher should observe in mathematical activities with pupils with </a:t>
            </a:r>
            <a:r>
              <a:rPr lang="en-US" sz="2200" dirty="0" err="1" smtClean="0"/>
              <a:t>discalculia</a:t>
            </a:r>
            <a:r>
              <a:rPr lang="en-US" sz="2200" dirty="0" smtClean="0"/>
              <a:t>, </a:t>
            </a:r>
            <a:r>
              <a:rPr lang="en-US" sz="2200" dirty="0" smtClean="0"/>
              <a:t>are:</a:t>
            </a:r>
            <a:endParaRPr lang="en-US" sz="2200" dirty="0"/>
          </a:p>
        </p:txBody>
      </p:sp>
      <p:sp>
        <p:nvSpPr>
          <p:cNvPr id="3" name="Content Placeholder 2"/>
          <p:cNvSpPr>
            <a:spLocks noGrp="1"/>
          </p:cNvSpPr>
          <p:nvPr>
            <p:ph idx="1"/>
          </p:nvPr>
        </p:nvSpPr>
        <p:spPr>
          <a:xfrm>
            <a:off x="349786" y="1651380"/>
            <a:ext cx="11196219" cy="4885898"/>
          </a:xfrm>
        </p:spPr>
        <p:txBody>
          <a:bodyPr>
            <a:noAutofit/>
          </a:bodyPr>
          <a:lstStyle/>
          <a:p>
            <a:pPr>
              <a:buNone/>
            </a:pPr>
            <a:r>
              <a:rPr lang="en-US" sz="2000" dirty="0" smtClean="0">
                <a:latin typeface="Arial Narrow" pitchFamily="34" charset="0"/>
              </a:rPr>
              <a:t>Full </a:t>
            </a:r>
            <a:r>
              <a:rPr lang="en-US" sz="2000" b="1" dirty="0" smtClean="0">
                <a:latin typeface="Arial Narrow" pitchFamily="34" charset="0"/>
              </a:rPr>
              <a:t>clarification of the structure </a:t>
            </a:r>
            <a:r>
              <a:rPr lang="en-US" sz="2000" dirty="0" smtClean="0">
                <a:latin typeface="Arial Narrow" pitchFamily="34" charset="0"/>
              </a:rPr>
              <a:t>of taught notions;</a:t>
            </a:r>
          </a:p>
          <a:p>
            <a:pPr>
              <a:buNone/>
            </a:pPr>
            <a:r>
              <a:rPr lang="en-US" sz="2000" b="1" dirty="0" smtClean="0">
                <a:latin typeface="Arial Narrow" pitchFamily="34" charset="0"/>
              </a:rPr>
              <a:t>Clear </a:t>
            </a:r>
            <a:r>
              <a:rPr lang="en-US" sz="2000" b="1" dirty="0" smtClean="0">
                <a:latin typeface="Arial Narrow" pitchFamily="34" charset="0"/>
              </a:rPr>
              <a:t>and complete secularization </a:t>
            </a:r>
            <a:r>
              <a:rPr lang="en-US" sz="2000" dirty="0" smtClean="0">
                <a:latin typeface="Arial Narrow" pitchFamily="34" charset="0"/>
              </a:rPr>
              <a:t>of each math class:</a:t>
            </a:r>
          </a:p>
          <a:p>
            <a:pPr>
              <a:buNone/>
            </a:pPr>
            <a:r>
              <a:rPr lang="en-US" sz="2000" dirty="0" smtClean="0">
                <a:latin typeface="Arial Narrow" pitchFamily="34" charset="0"/>
              </a:rPr>
              <a:t>                         first </a:t>
            </a:r>
            <a:r>
              <a:rPr lang="en-US" sz="2000" dirty="0" smtClean="0">
                <a:latin typeface="Arial Narrow" pitchFamily="34" charset="0"/>
              </a:rPr>
              <a:t>making a short summary of the previous time (lesson);</a:t>
            </a:r>
          </a:p>
          <a:p>
            <a:pPr>
              <a:buNone/>
            </a:pPr>
            <a:r>
              <a:rPr lang="en-US" sz="2000" dirty="0" smtClean="0">
                <a:latin typeface="Arial Narrow" pitchFamily="34" charset="0"/>
              </a:rPr>
              <a:t>                          enunciating </a:t>
            </a:r>
            <a:r>
              <a:rPr lang="en-US" sz="2000" dirty="0" smtClean="0">
                <a:latin typeface="Arial Narrow" pitchFamily="34" charset="0"/>
              </a:rPr>
              <a:t>the new topic to be assimilated;</a:t>
            </a:r>
          </a:p>
          <a:p>
            <a:pPr>
              <a:buNone/>
            </a:pPr>
            <a:r>
              <a:rPr lang="en-US" sz="2000" dirty="0" smtClean="0">
                <a:latin typeface="Arial Narrow" pitchFamily="34" charset="0"/>
              </a:rPr>
              <a:t>                          enumerating </a:t>
            </a:r>
            <a:r>
              <a:rPr lang="en-US" sz="2000" dirty="0" smtClean="0">
                <a:latin typeface="Arial Narrow" pitchFamily="34" charset="0"/>
              </a:rPr>
              <a:t>the steps and processes involved in learning it;</a:t>
            </a:r>
          </a:p>
          <a:p>
            <a:pPr>
              <a:buNone/>
            </a:pPr>
            <a:r>
              <a:rPr lang="en-US" sz="2000" dirty="0" smtClean="0">
                <a:latin typeface="Arial Narrow" pitchFamily="34" charset="0"/>
              </a:rPr>
              <a:t>                          the </a:t>
            </a:r>
            <a:r>
              <a:rPr lang="en-US" sz="2000" dirty="0" smtClean="0">
                <a:latin typeface="Arial Narrow" pitchFamily="34" charset="0"/>
              </a:rPr>
              <a:t>conclusion with a brief recapitulative synthesis of those taught in that time.</a:t>
            </a:r>
          </a:p>
          <a:p>
            <a:pPr>
              <a:buNone/>
            </a:pPr>
            <a:r>
              <a:rPr lang="en-US" sz="2000" dirty="0" smtClean="0">
                <a:latin typeface="Arial Narrow" pitchFamily="34" charset="0"/>
              </a:rPr>
              <a:t> </a:t>
            </a:r>
            <a:r>
              <a:rPr lang="en-US" sz="2000" b="1" dirty="0" smtClean="0">
                <a:latin typeface="Arial Narrow" pitchFamily="34" charset="0"/>
              </a:rPr>
              <a:t>Flexible attitudes </a:t>
            </a:r>
            <a:r>
              <a:rPr lang="en-US" sz="2000" dirty="0" smtClean="0">
                <a:latin typeface="Arial Narrow" pitchFamily="34" charset="0"/>
              </a:rPr>
              <a:t>by teachers to facilitate student understanding and generalization;</a:t>
            </a:r>
          </a:p>
          <a:p>
            <a:pPr>
              <a:buNone/>
            </a:pPr>
            <a:r>
              <a:rPr lang="en-US" sz="2000" dirty="0" smtClean="0">
                <a:latin typeface="Arial Narrow" pitchFamily="34" charset="0"/>
              </a:rPr>
              <a:t>Using </a:t>
            </a:r>
            <a:r>
              <a:rPr lang="en-US" sz="2000" b="1" dirty="0" smtClean="0">
                <a:latin typeface="Arial Narrow" pitchFamily="34" charset="0"/>
              </a:rPr>
              <a:t>a wide range of methods</a:t>
            </a:r>
            <a:r>
              <a:rPr lang="en-US" sz="2000" dirty="0" smtClean="0">
                <a:latin typeface="Arial Narrow" pitchFamily="34" charset="0"/>
              </a:rPr>
              <a:t>, procedures, techniques, activities, etc. teaching mathematical </a:t>
            </a:r>
            <a:r>
              <a:rPr lang="en-US" sz="2000" dirty="0" smtClean="0">
                <a:latin typeface="Arial Narrow" pitchFamily="34" charset="0"/>
              </a:rPr>
              <a:t>information;</a:t>
            </a:r>
          </a:p>
          <a:p>
            <a:pPr>
              <a:buNone/>
            </a:pPr>
            <a:r>
              <a:rPr lang="en-US" sz="2000" dirty="0" smtClean="0">
                <a:latin typeface="Arial Narrow" pitchFamily="34" charset="0"/>
              </a:rPr>
              <a:t>Using </a:t>
            </a:r>
            <a:r>
              <a:rPr lang="en-US" sz="2000" dirty="0" smtClean="0">
                <a:latin typeface="Arial Narrow" pitchFamily="34" charset="0"/>
              </a:rPr>
              <a:t>the </a:t>
            </a:r>
            <a:r>
              <a:rPr lang="en-US" sz="2000" b="1" dirty="0" smtClean="0">
                <a:latin typeface="Arial Narrow" pitchFamily="34" charset="0"/>
              </a:rPr>
              <a:t>algorithmic approach </a:t>
            </a:r>
            <a:r>
              <a:rPr lang="en-US" sz="2000" dirty="0" smtClean="0">
                <a:latin typeface="Arial Narrow" pitchFamily="34" charset="0"/>
              </a:rPr>
              <a:t>in the classroom for the presentation of each theme, based on the "small steps" principle of the programmed learning;</a:t>
            </a:r>
          </a:p>
          <a:p>
            <a:pPr>
              <a:buNone/>
            </a:pPr>
            <a:r>
              <a:rPr lang="en-US" sz="2000" dirty="0" smtClean="0">
                <a:latin typeface="Arial Narrow" pitchFamily="34" charset="0"/>
              </a:rPr>
              <a:t>Using </a:t>
            </a:r>
            <a:r>
              <a:rPr lang="en-US" sz="2000" b="1" dirty="0" smtClean="0">
                <a:latin typeface="Arial Narrow" pitchFamily="34" charset="0"/>
              </a:rPr>
              <a:t>"visual keys</a:t>
            </a:r>
            <a:r>
              <a:rPr lang="en-US" sz="2000" dirty="0" smtClean="0">
                <a:latin typeface="Arial Narrow" pitchFamily="34" charset="0"/>
              </a:rPr>
              <a:t>" (cassettes, diagrams, schemes, etc.) or at least emphasis to warn and help students in capturing, understanding (decoding), applying and generalizing the information they teach;</a:t>
            </a:r>
            <a:endParaRPr lang="en-US" sz="2000" dirty="0">
              <a:latin typeface="Arial Narrow" pitchFamily="34" charset="0"/>
            </a:endParaRPr>
          </a:p>
        </p:txBody>
      </p:sp>
      <p:sp>
        <p:nvSpPr>
          <p:cNvPr id="4" name="Left Brace 3"/>
          <p:cNvSpPr/>
          <p:nvPr/>
        </p:nvSpPr>
        <p:spPr>
          <a:xfrm>
            <a:off x="1378423" y="2538484"/>
            <a:ext cx="409434" cy="1542197"/>
          </a:xfrm>
          <a:prstGeom prst="leftBrace">
            <a:avLst>
              <a:gd name="adj1" fmla="val 8333"/>
              <a:gd name="adj2" fmla="val 47345"/>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331" y="1009935"/>
            <a:ext cx="10440538" cy="5509200"/>
          </a:xfrm>
          <a:prstGeom prst="rect">
            <a:avLst/>
          </a:prstGeom>
        </p:spPr>
        <p:txBody>
          <a:bodyPr wrap="square">
            <a:spAutoFit/>
          </a:bodyPr>
          <a:lstStyle/>
          <a:p>
            <a:pPr>
              <a:buFont typeface="Wingdings" pitchFamily="2" charset="2"/>
              <a:buChar char="q"/>
            </a:pPr>
            <a:r>
              <a:rPr lang="en-US" sz="3200" dirty="0" smtClean="0">
                <a:latin typeface="Arial Narrow" pitchFamily="34" charset="0"/>
              </a:rPr>
              <a:t>mathematical </a:t>
            </a:r>
            <a:r>
              <a:rPr lang="en-US" sz="3200" dirty="0" smtClean="0">
                <a:latin typeface="Arial Narrow" pitchFamily="34" charset="0"/>
              </a:rPr>
              <a:t>games;</a:t>
            </a:r>
          </a:p>
          <a:p>
            <a:pPr>
              <a:buFont typeface="Wingdings" pitchFamily="2" charset="2"/>
              <a:buChar char="q"/>
            </a:pPr>
            <a:r>
              <a:rPr lang="en-US" sz="3200" dirty="0" smtClean="0">
                <a:latin typeface="Arial Narrow" pitchFamily="34" charset="0"/>
              </a:rPr>
              <a:t>the repetition of notions and methods of solving the problems that the child can practice at home;</a:t>
            </a:r>
          </a:p>
          <a:p>
            <a:pPr>
              <a:buFont typeface="Wingdings" pitchFamily="2" charset="2"/>
              <a:buChar char="q"/>
            </a:pPr>
            <a:r>
              <a:rPr lang="en-US" sz="3200" dirty="0" smtClean="0">
                <a:latin typeface="Arial Narrow" pitchFamily="34" charset="0"/>
              </a:rPr>
              <a:t>writing on notebooks with squares where numbers are easier to view;</a:t>
            </a:r>
          </a:p>
          <a:p>
            <a:pPr>
              <a:buFont typeface="Wingdings" pitchFamily="2" charset="2"/>
              <a:buChar char="q"/>
            </a:pPr>
            <a:r>
              <a:rPr lang="en-US" sz="3200" dirty="0" smtClean="0">
                <a:latin typeface="Arial Narrow" pitchFamily="34" charset="0"/>
              </a:rPr>
              <a:t>continuous use of rounded numbers, easier to remember,</a:t>
            </a:r>
          </a:p>
          <a:p>
            <a:pPr>
              <a:buFont typeface="Wingdings" pitchFamily="2" charset="2"/>
              <a:buChar char="q"/>
            </a:pPr>
            <a:r>
              <a:rPr lang="en-US" sz="3200" dirty="0" smtClean="0">
                <a:latin typeface="Arial Narrow" pitchFamily="34" charset="0"/>
              </a:rPr>
              <a:t>the provision of concrete and only later examples of abstract ones;</a:t>
            </a:r>
          </a:p>
          <a:p>
            <a:pPr>
              <a:buFont typeface="Wingdings" pitchFamily="2" charset="2"/>
              <a:buChar char="q"/>
            </a:pPr>
            <a:r>
              <a:rPr lang="en-US" sz="3200" dirty="0" smtClean="0">
                <a:latin typeface="Arial Narrow" pitchFamily="34" charset="0"/>
              </a:rPr>
              <a:t>using images in understanding the problems;</a:t>
            </a:r>
          </a:p>
          <a:p>
            <a:pPr>
              <a:buFont typeface="Wingdings" pitchFamily="2" charset="2"/>
              <a:buChar char="q"/>
            </a:pPr>
            <a:r>
              <a:rPr lang="en-US" sz="3200" dirty="0" smtClean="0">
                <a:latin typeface="Arial Narrow" pitchFamily="34" charset="0"/>
              </a:rPr>
              <a:t>use </a:t>
            </a:r>
            <a:r>
              <a:rPr lang="en-US" sz="3200" dirty="0" smtClean="0">
                <a:latin typeface="Arial Narrow" pitchFamily="34" charset="0"/>
              </a:rPr>
              <a:t>examples of real, everyday life;</a:t>
            </a:r>
          </a:p>
          <a:p>
            <a:pPr>
              <a:buFont typeface="Wingdings" pitchFamily="2" charset="2"/>
              <a:buChar char="q"/>
            </a:pPr>
            <a:r>
              <a:rPr lang="en-US" sz="3200" dirty="0" smtClean="0">
                <a:latin typeface="Arial Narrow" pitchFamily="34" charset="0"/>
              </a:rPr>
              <a:t>reading aloud the math exercises;</a:t>
            </a:r>
          </a:p>
          <a:p>
            <a:pPr>
              <a:buFont typeface="Wingdings" pitchFamily="2" charset="2"/>
              <a:buChar char="q"/>
            </a:pPr>
            <a:r>
              <a:rPr lang="en-US" sz="3200" dirty="0" smtClean="0">
                <a:latin typeface="Arial Narrow" pitchFamily="34" charset="0"/>
              </a:rPr>
              <a:t>using music and rhythm to keep formulas easier.</a:t>
            </a:r>
            <a:endParaRPr lang="en-US" sz="3200" dirty="0">
              <a:latin typeface="Arial Narrow" pitchFamily="34" charset="0"/>
            </a:endParaRPr>
          </a:p>
        </p:txBody>
      </p:sp>
      <p:sp>
        <p:nvSpPr>
          <p:cNvPr id="5" name="Rectangle 4"/>
          <p:cNvSpPr/>
          <p:nvPr/>
        </p:nvSpPr>
        <p:spPr>
          <a:xfrm>
            <a:off x="1119117" y="342050"/>
            <a:ext cx="6864823" cy="769441"/>
          </a:xfrm>
          <a:prstGeom prst="rect">
            <a:avLst/>
          </a:prstGeom>
        </p:spPr>
        <p:txBody>
          <a:bodyPr wrap="square">
            <a:spAutoFit/>
          </a:bodyPr>
          <a:lstStyle/>
          <a:p>
            <a:pPr lvl="0"/>
            <a:r>
              <a:rPr lang="en-US" sz="4400" dirty="0" smtClean="0">
                <a:solidFill>
                  <a:srgbClr val="FF0000"/>
                </a:solidFill>
                <a:latin typeface="+mj-lt"/>
              </a:rPr>
              <a:t>Methods to help </a:t>
            </a:r>
            <a:r>
              <a:rPr lang="en-US" sz="4400" dirty="0" smtClean="0">
                <a:solidFill>
                  <a:srgbClr val="FF0000"/>
                </a:solidFill>
                <a:latin typeface="+mj-lt"/>
              </a:rPr>
              <a:t>students</a:t>
            </a:r>
            <a:endParaRPr lang="en-US" sz="4400" dirty="0" smtClean="0">
              <a:solidFill>
                <a:srgbClr val="FF0000"/>
              </a:solidFill>
              <a:latin typeface="+mj-lt"/>
            </a:endParaRPr>
          </a:p>
        </p:txBody>
      </p:sp>
    </p:spTree>
    <p:extLst>
      <p:ext uri="{BB962C8B-B14F-4D97-AF65-F5344CB8AC3E}">
        <p14:creationId xmlns="" xmlns:p14="http://schemas.microsoft.com/office/powerpoint/2010/main" val="2391963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900" y="1181100"/>
            <a:ext cx="6276802" cy="1320800"/>
          </a:xfrm>
        </p:spPr>
        <p:txBody>
          <a:bodyPr/>
          <a:lstStyle/>
          <a:p>
            <a:pPr algn="ctr"/>
            <a:r>
              <a:rPr lang="en-US" dirty="0" smtClean="0"/>
              <a:t>Learning difficulties</a:t>
            </a:r>
            <a:endParaRPr lang="en-US" dirty="0"/>
          </a:p>
        </p:txBody>
      </p:sp>
      <p:sp>
        <p:nvSpPr>
          <p:cNvPr id="3" name="Content Placeholder 2"/>
          <p:cNvSpPr>
            <a:spLocks noGrp="1"/>
          </p:cNvSpPr>
          <p:nvPr>
            <p:ph idx="1"/>
          </p:nvPr>
        </p:nvSpPr>
        <p:spPr>
          <a:xfrm>
            <a:off x="677334" y="2160589"/>
            <a:ext cx="9381066" cy="4214811"/>
          </a:xfrm>
        </p:spPr>
        <p:txBody>
          <a:bodyPr>
            <a:normAutofit lnSpcReduction="10000"/>
          </a:bodyPr>
          <a:lstStyle/>
          <a:p>
            <a:pPr algn="ctr">
              <a:buNone/>
            </a:pPr>
            <a:r>
              <a:rPr lang="en-GB" dirty="0" smtClean="0"/>
              <a:t>disorders  manifested</a:t>
            </a:r>
          </a:p>
          <a:p>
            <a:pPr algn="ctr">
              <a:buNone/>
            </a:pPr>
            <a:r>
              <a:rPr lang="en-GB" b="1" dirty="0" smtClean="0"/>
              <a:t>in </a:t>
            </a:r>
          </a:p>
          <a:p>
            <a:pPr algn="ctr">
              <a:buNone/>
            </a:pPr>
            <a:r>
              <a:rPr lang="en-GB" sz="2400" b="1" dirty="0" smtClean="0"/>
              <a:t>the acquisition  and use of listening, speaking, reading, writing, reasoning, </a:t>
            </a:r>
            <a:endParaRPr lang="ro-RO" sz="2400" b="1" dirty="0" smtClean="0"/>
          </a:p>
          <a:p>
            <a:pPr algn="ctr">
              <a:buNone/>
            </a:pPr>
            <a:r>
              <a:rPr lang="en-GB" sz="2400" b="1" dirty="0" smtClean="0"/>
              <a:t>mathematical skills and social competence </a:t>
            </a:r>
          </a:p>
          <a:p>
            <a:endParaRPr lang="ro-RO" dirty="0" smtClean="0"/>
          </a:p>
          <a:p>
            <a:endParaRPr lang="ro-RO" dirty="0" smtClean="0"/>
          </a:p>
          <a:p>
            <a:endParaRPr lang="ro-RO" dirty="0" smtClean="0"/>
          </a:p>
          <a:p>
            <a:pPr>
              <a:buNone/>
            </a:pPr>
            <a:endParaRPr lang="ro-RO" dirty="0" smtClean="0"/>
          </a:p>
          <a:p>
            <a:pPr>
              <a:buNone/>
            </a:pPr>
            <a:r>
              <a:rPr lang="ro-RO" dirty="0" smtClean="0"/>
              <a:t>               </a:t>
            </a:r>
            <a:r>
              <a:rPr lang="en-GB" sz="2800" dirty="0" smtClean="0"/>
              <a:t>a </a:t>
            </a:r>
            <a:r>
              <a:rPr lang="en-GB" sz="2800" u="sng" dirty="0" smtClean="0"/>
              <a:t>dysfunction of the central nervous system</a:t>
            </a:r>
            <a:endParaRPr lang="en-US" sz="2800" u="sng" dirty="0" smtClean="0"/>
          </a:p>
          <a:p>
            <a:endParaRPr lang="en-US" dirty="0"/>
          </a:p>
        </p:txBody>
      </p:sp>
      <p:sp>
        <p:nvSpPr>
          <p:cNvPr id="4" name="Down Arrow 3"/>
          <p:cNvSpPr/>
          <p:nvPr/>
        </p:nvSpPr>
        <p:spPr>
          <a:xfrm>
            <a:off x="4178300" y="4292600"/>
            <a:ext cx="2438400" cy="800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due to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p>
            <a:r>
              <a:rPr lang="ro-RO" sz="4000" dirty="0" smtClean="0"/>
              <a:t>Learning difficulties</a:t>
            </a:r>
            <a:endParaRPr lang="en-US" sz="4000" dirty="0"/>
          </a:p>
        </p:txBody>
      </p:sp>
      <p:pic>
        <p:nvPicPr>
          <p:cNvPr id="4" name="Content Placeholder 3" descr="litere colorate.jpg"/>
          <p:cNvPicPr>
            <a:picLocks noGrp="1" noChangeAspect="1"/>
          </p:cNvPicPr>
          <p:nvPr>
            <p:ph idx="1"/>
          </p:nvPr>
        </p:nvPicPr>
        <p:blipFill>
          <a:blip r:embed="rId2" cstate="print"/>
          <a:srcRect l="6531" t="3011" r="8571" b="3652"/>
          <a:stretch>
            <a:fillRect/>
          </a:stretch>
        </p:blipFill>
        <p:spPr>
          <a:xfrm>
            <a:off x="431799" y="1761093"/>
            <a:ext cx="1138235" cy="2087008"/>
          </a:xfrm>
          <a:prstGeom prst="rect">
            <a:avLst/>
          </a:prstGeom>
          <a:ln>
            <a:noFill/>
          </a:ln>
        </p:spPr>
      </p:pic>
      <p:pic>
        <p:nvPicPr>
          <p:cNvPr id="5" name="Picture 4" descr="cifre.jpg"/>
          <p:cNvPicPr>
            <a:picLocks noChangeAspect="1"/>
          </p:cNvPicPr>
          <p:nvPr/>
        </p:nvPicPr>
        <p:blipFill>
          <a:blip r:embed="rId3" cstate="print"/>
          <a:srcRect l="7082" r="8992" b="6595"/>
          <a:stretch>
            <a:fillRect/>
          </a:stretch>
        </p:blipFill>
        <p:spPr>
          <a:xfrm flipH="1">
            <a:off x="3124200" y="1549400"/>
            <a:ext cx="2374900" cy="1441904"/>
          </a:xfrm>
          <a:prstGeom prst="rect">
            <a:avLst/>
          </a:prstGeom>
        </p:spPr>
      </p:pic>
      <p:pic>
        <p:nvPicPr>
          <p:cNvPr id="6" name="Picture 5" descr="dislexia.jpg"/>
          <p:cNvPicPr>
            <a:picLocks noChangeAspect="1"/>
          </p:cNvPicPr>
          <p:nvPr/>
        </p:nvPicPr>
        <p:blipFill>
          <a:blip r:embed="rId4" cstate="print"/>
          <a:srcRect l="3934" t="3333" r="31574" b="64444"/>
          <a:stretch>
            <a:fillRect/>
          </a:stretch>
        </p:blipFill>
        <p:spPr>
          <a:xfrm>
            <a:off x="6985000" y="546100"/>
            <a:ext cx="2489200" cy="1473200"/>
          </a:xfrm>
          <a:prstGeom prst="rect">
            <a:avLst/>
          </a:prstGeom>
        </p:spPr>
      </p:pic>
      <p:sp>
        <p:nvSpPr>
          <p:cNvPr id="7" name="Rounded Rectangle 6"/>
          <p:cNvSpPr/>
          <p:nvPr/>
        </p:nvSpPr>
        <p:spPr>
          <a:xfrm>
            <a:off x="1689100" y="3657600"/>
            <a:ext cx="4889500" cy="2692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50000"/>
              </a:lnSpc>
              <a:buFont typeface="Arial" pitchFamily="34" charset="0"/>
              <a:buChar char="•"/>
            </a:pPr>
            <a:r>
              <a:rPr lang="en-GB" sz="2000" dirty="0" smtClean="0">
                <a:solidFill>
                  <a:srgbClr val="002060"/>
                </a:solidFill>
              </a:rPr>
              <a:t>by lack of exercise or motivation,</a:t>
            </a:r>
            <a:endParaRPr lang="ro-RO" sz="2000" dirty="0" smtClean="0">
              <a:solidFill>
                <a:srgbClr val="002060"/>
              </a:solidFill>
            </a:endParaRPr>
          </a:p>
          <a:p>
            <a:pPr algn="ctr">
              <a:lnSpc>
                <a:spcPct val="150000"/>
              </a:lnSpc>
              <a:buFont typeface="Arial" pitchFamily="34" charset="0"/>
              <a:buChar char="•"/>
            </a:pPr>
            <a:r>
              <a:rPr lang="ro-RO" sz="2000" dirty="0" smtClean="0">
                <a:solidFill>
                  <a:srgbClr val="002060"/>
                </a:solidFill>
              </a:rPr>
              <a:t>by sensorial disorders(seeing,hearing)</a:t>
            </a:r>
          </a:p>
          <a:p>
            <a:pPr algn="ctr">
              <a:lnSpc>
                <a:spcPct val="150000"/>
              </a:lnSpc>
              <a:buFont typeface="Arial" pitchFamily="34" charset="0"/>
              <a:buChar char="•"/>
            </a:pPr>
            <a:r>
              <a:rPr lang="en-GB" sz="2000" dirty="0" smtClean="0">
                <a:solidFill>
                  <a:srgbClr val="002060"/>
                </a:solidFill>
              </a:rPr>
              <a:t> by emotional factors or inadequate educational intervention. </a:t>
            </a:r>
          </a:p>
        </p:txBody>
      </p:sp>
      <p:sp>
        <p:nvSpPr>
          <p:cNvPr id="8" name="Left Arrow Callout 7"/>
          <p:cNvSpPr/>
          <p:nvPr/>
        </p:nvSpPr>
        <p:spPr>
          <a:xfrm>
            <a:off x="6451600" y="2819400"/>
            <a:ext cx="3581400" cy="3886200"/>
          </a:xfrm>
          <a:prstGeom prst="leftArrowCallout">
            <a:avLst>
              <a:gd name="adj1" fmla="val 16813"/>
              <a:gd name="adj2" fmla="val 25000"/>
              <a:gd name="adj3" fmla="val 21436"/>
              <a:gd name="adj4" fmla="val 6852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affect children</a:t>
            </a:r>
          </a:p>
          <a:p>
            <a:pPr algn="ctr"/>
            <a:r>
              <a:rPr lang="en-GB" sz="2000" dirty="0" smtClean="0">
                <a:solidFill>
                  <a:schemeClr val="tx1"/>
                </a:solidFill>
              </a:rPr>
              <a:t> with normal cognitive abilities but who experience </a:t>
            </a:r>
            <a:r>
              <a:rPr lang="en-GB" sz="2000" b="1" dirty="0" smtClean="0">
                <a:solidFill>
                  <a:schemeClr val="tx1"/>
                </a:solidFill>
              </a:rPr>
              <a:t>specific </a:t>
            </a:r>
          </a:p>
          <a:p>
            <a:pPr algn="ctr"/>
            <a:r>
              <a:rPr lang="en-GB" sz="2000" b="1" dirty="0" smtClean="0">
                <a:solidFill>
                  <a:schemeClr val="tx1"/>
                </a:solidFill>
              </a:rPr>
              <a:t>academic-related difficulties (reading, writing, mathematical skills)</a:t>
            </a:r>
            <a:endParaRPr lang="en-US" sz="2000" b="1" dirty="0">
              <a:solidFill>
                <a:schemeClr val="tx1"/>
              </a:solidFill>
            </a:endParaRPr>
          </a:p>
        </p:txBody>
      </p:sp>
      <p:sp>
        <p:nvSpPr>
          <p:cNvPr id="10" name="Rounded Rectangle 9"/>
          <p:cNvSpPr/>
          <p:nvPr/>
        </p:nvSpPr>
        <p:spPr>
          <a:xfrm>
            <a:off x="444500" y="4229100"/>
            <a:ext cx="1270000" cy="1358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uNone/>
            </a:pPr>
            <a:r>
              <a:rPr lang="en-GB" sz="1600" dirty="0" smtClean="0">
                <a:solidFill>
                  <a:srgbClr val="002060"/>
                </a:solidFill>
              </a:rPr>
              <a:t>are</a:t>
            </a:r>
            <a:r>
              <a:rPr lang="en-GB" sz="2000" dirty="0" smtClean="0">
                <a:solidFill>
                  <a:srgbClr val="002060"/>
                </a:solidFill>
              </a:rPr>
              <a:t> </a:t>
            </a:r>
            <a:r>
              <a:rPr lang="ro-RO" sz="2000" dirty="0" smtClean="0">
                <a:solidFill>
                  <a:srgbClr val="002060"/>
                </a:solidFill>
              </a:rPr>
              <a:t> </a:t>
            </a:r>
          </a:p>
          <a:p>
            <a:pPr algn="ctr">
              <a:buNone/>
            </a:pPr>
            <a:r>
              <a:rPr lang="ro-RO" sz="2000" b="1" dirty="0" smtClean="0">
                <a:solidFill>
                  <a:srgbClr val="002060"/>
                </a:solidFill>
              </a:rPr>
              <a:t>NOT</a:t>
            </a:r>
            <a:r>
              <a:rPr lang="en-GB" sz="2000" dirty="0" smtClean="0">
                <a:solidFill>
                  <a:srgbClr val="002060"/>
                </a:solidFill>
              </a:rPr>
              <a:t> </a:t>
            </a:r>
            <a:r>
              <a:rPr lang="en-GB" sz="1600" dirty="0" smtClean="0">
                <a:solidFill>
                  <a:srgbClr val="002060"/>
                </a:solidFill>
              </a:rPr>
              <a:t>explained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4" y="1041400"/>
            <a:ext cx="8596668" cy="812800"/>
          </a:xfrm>
        </p:spPr>
        <p:txBody>
          <a:bodyPr/>
          <a:lstStyle/>
          <a:p>
            <a:r>
              <a:rPr lang="en-GB" b="1" dirty="0" smtClean="0"/>
              <a:t>Basic academic abilities</a:t>
            </a:r>
            <a:endParaRPr lang="en-US" dirty="0"/>
          </a:p>
        </p:txBody>
      </p:sp>
      <p:sp>
        <p:nvSpPr>
          <p:cNvPr id="3" name="Content Placeholder 2"/>
          <p:cNvSpPr>
            <a:spLocks noGrp="1"/>
          </p:cNvSpPr>
          <p:nvPr>
            <p:ph idx="1"/>
          </p:nvPr>
        </p:nvSpPr>
        <p:spPr/>
        <p:txBody>
          <a:bodyPr>
            <a:normAutofit/>
          </a:bodyPr>
          <a:lstStyle/>
          <a:p>
            <a:pPr algn="ctr">
              <a:buNone/>
            </a:pPr>
            <a:r>
              <a:rPr lang="en-GB" sz="2800" dirty="0" smtClean="0"/>
              <a:t> </a:t>
            </a:r>
            <a:r>
              <a:rPr lang="en-GB" sz="2800" dirty="0" smtClean="0">
                <a:solidFill>
                  <a:srgbClr val="FF0000"/>
                </a:solidFill>
              </a:rPr>
              <a:t>Lexical acquisition</a:t>
            </a:r>
            <a:endParaRPr lang="en-US" sz="2800" dirty="0" smtClean="0">
              <a:solidFill>
                <a:srgbClr val="FF0000"/>
              </a:solidFill>
            </a:endParaRPr>
          </a:p>
          <a:p>
            <a:pPr algn="ctr">
              <a:buNone/>
            </a:pPr>
            <a:r>
              <a:rPr lang="en-GB" sz="2800" b="1" dirty="0" smtClean="0"/>
              <a:t>Dyslexia</a:t>
            </a:r>
            <a:r>
              <a:rPr lang="en-GB" sz="2800" dirty="0" smtClean="0"/>
              <a:t> as a lexical acquisition disorder</a:t>
            </a:r>
            <a:endParaRPr lang="en-US" sz="2800" dirty="0" smtClean="0"/>
          </a:p>
          <a:p>
            <a:pPr algn="ctr">
              <a:buNone/>
            </a:pPr>
            <a:r>
              <a:rPr lang="en-GB" sz="2800" dirty="0" smtClean="0">
                <a:solidFill>
                  <a:srgbClr val="FF0000"/>
                </a:solidFill>
              </a:rPr>
              <a:t>Writing acquisition</a:t>
            </a:r>
            <a:endParaRPr lang="en-US" sz="2800" dirty="0" smtClean="0">
              <a:solidFill>
                <a:srgbClr val="FF0000"/>
              </a:solidFill>
            </a:endParaRPr>
          </a:p>
          <a:p>
            <a:pPr algn="ctr">
              <a:buNone/>
            </a:pPr>
            <a:r>
              <a:rPr lang="en-GB" sz="2800" b="1" dirty="0" err="1" smtClean="0"/>
              <a:t>Dysgraphia</a:t>
            </a:r>
            <a:r>
              <a:rPr lang="en-GB" sz="2800" dirty="0" smtClean="0"/>
              <a:t> as a writing acquisition disorder</a:t>
            </a:r>
            <a:endParaRPr lang="en-US" sz="2800" dirty="0" smtClean="0"/>
          </a:p>
          <a:p>
            <a:pPr algn="ctr">
              <a:buNone/>
            </a:pPr>
            <a:r>
              <a:rPr lang="en-GB" sz="2800" dirty="0" smtClean="0">
                <a:solidFill>
                  <a:srgbClr val="FF0000"/>
                </a:solidFill>
              </a:rPr>
              <a:t>Mathematical calculus </a:t>
            </a:r>
            <a:endParaRPr lang="en-US" sz="2800" dirty="0" smtClean="0">
              <a:solidFill>
                <a:srgbClr val="FF0000"/>
              </a:solidFill>
            </a:endParaRPr>
          </a:p>
          <a:p>
            <a:pPr algn="ctr">
              <a:buNone/>
            </a:pPr>
            <a:r>
              <a:rPr lang="en-GB" sz="2800" b="1" dirty="0" smtClean="0"/>
              <a:t>Dyscalculia</a:t>
            </a:r>
            <a:r>
              <a:rPr lang="en-GB" sz="2800" dirty="0" smtClean="0"/>
              <a:t> as a mathematical disability </a:t>
            </a:r>
            <a:endParaRPr lang="en-US" sz="2800" dirty="0" smtClean="0"/>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511366" cy="1320800"/>
          </a:xfrm>
        </p:spPr>
        <p:txBody>
          <a:bodyPr>
            <a:normAutofit fontScale="90000"/>
          </a:bodyPr>
          <a:lstStyle/>
          <a:p>
            <a:r>
              <a:rPr lang="en-GB" b="1" dirty="0" smtClean="0"/>
              <a:t>Dyslexia</a:t>
            </a:r>
            <a:r>
              <a:rPr lang="ro-RO" b="1" dirty="0" smtClean="0"/>
              <a:t/>
            </a:r>
            <a:br>
              <a:rPr lang="ro-RO" b="1" dirty="0" smtClean="0"/>
            </a:br>
            <a:r>
              <a:rPr lang="en-GB" b="1" dirty="0" smtClean="0"/>
              <a:t>a  learning  difficulty  manifested  by problems  in</a:t>
            </a:r>
            <a:r>
              <a:rPr lang="en-US" dirty="0" smtClean="0"/>
              <a:t/>
            </a:r>
            <a:br>
              <a:rPr lang="en-US" dirty="0" smtClean="0"/>
            </a:br>
            <a:endParaRPr lang="en-US" dirty="0"/>
          </a:p>
        </p:txBody>
      </p:sp>
      <p:sp>
        <p:nvSpPr>
          <p:cNvPr id="4" name="Teardrop 3"/>
          <p:cNvSpPr/>
          <p:nvPr/>
        </p:nvSpPr>
        <p:spPr>
          <a:xfrm>
            <a:off x="304800" y="1600200"/>
            <a:ext cx="2057400" cy="1828800"/>
          </a:xfrm>
          <a:prstGeom prst="teardrop">
            <a:avLst/>
          </a:prstGeom>
          <a:solidFill>
            <a:srgbClr val="FF99FF"/>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learning foreign languages</a:t>
            </a:r>
            <a:endParaRPr lang="en-US" dirty="0"/>
          </a:p>
        </p:txBody>
      </p:sp>
      <p:sp>
        <p:nvSpPr>
          <p:cNvPr id="5" name="Teardrop 4"/>
          <p:cNvSpPr/>
          <p:nvPr/>
        </p:nvSpPr>
        <p:spPr>
          <a:xfrm>
            <a:off x="2667000" y="1600200"/>
            <a:ext cx="2286000" cy="1676400"/>
          </a:xfrm>
          <a:prstGeom prst="teardrop">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smtClean="0"/>
              <a:t>comprehending</a:t>
            </a:r>
          </a:p>
          <a:p>
            <a:pPr algn="ctr"/>
            <a:r>
              <a:rPr lang="en-GB" dirty="0" smtClean="0"/>
              <a:t> basic instructions</a:t>
            </a:r>
            <a:endParaRPr lang="en-US" dirty="0"/>
          </a:p>
        </p:txBody>
      </p:sp>
      <p:sp>
        <p:nvSpPr>
          <p:cNvPr id="6" name="Teardrop 5"/>
          <p:cNvSpPr/>
          <p:nvPr/>
        </p:nvSpPr>
        <p:spPr>
          <a:xfrm>
            <a:off x="6019800" y="1524000"/>
            <a:ext cx="2514600" cy="2209800"/>
          </a:xfrm>
          <a:prstGeom prst="teardrop">
            <a:avLst/>
          </a:prstGeom>
          <a:solidFill>
            <a:srgbClr val="66FF99"/>
          </a:solidFill>
        </p:spPr>
        <p:style>
          <a:lnRef idx="2">
            <a:schemeClr val="accent3"/>
          </a:lnRef>
          <a:fillRef idx="1">
            <a:schemeClr val="lt1"/>
          </a:fillRef>
          <a:effectRef idx="0">
            <a:schemeClr val="accent3"/>
          </a:effectRef>
          <a:fontRef idx="minor">
            <a:schemeClr val="dk1"/>
          </a:fontRef>
        </p:style>
        <p:txBody>
          <a:bodyPr rtlCol="0" anchor="ctr"/>
          <a:lstStyle/>
          <a:p>
            <a:pPr lvl="0"/>
            <a:r>
              <a:rPr lang="en-GB" dirty="0" smtClean="0"/>
              <a:t>Pronunciation difficulties; </a:t>
            </a:r>
            <a:endParaRPr lang="en-US" dirty="0" smtClean="0"/>
          </a:p>
          <a:p>
            <a:pPr lvl="0"/>
            <a:r>
              <a:rPr lang="en-GB" dirty="0" smtClean="0"/>
              <a:t>Verbalize unfamiliar words</a:t>
            </a:r>
            <a:endParaRPr lang="en-US" dirty="0"/>
          </a:p>
        </p:txBody>
      </p:sp>
      <p:sp>
        <p:nvSpPr>
          <p:cNvPr id="7" name="Teardrop 6"/>
          <p:cNvSpPr/>
          <p:nvPr/>
        </p:nvSpPr>
        <p:spPr>
          <a:xfrm>
            <a:off x="1524000" y="3200400"/>
            <a:ext cx="1676400" cy="1524000"/>
          </a:xfrm>
          <a:prstGeom prst="teardrop">
            <a:avLst/>
          </a:prstGeom>
          <a:solidFill>
            <a:srgbClr val="CCFFCC"/>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Reading below the age standard</a:t>
            </a:r>
            <a:endParaRPr lang="en-US" dirty="0"/>
          </a:p>
        </p:txBody>
      </p:sp>
      <p:sp>
        <p:nvSpPr>
          <p:cNvPr id="8" name="Teardrop 7"/>
          <p:cNvSpPr/>
          <p:nvPr/>
        </p:nvSpPr>
        <p:spPr>
          <a:xfrm>
            <a:off x="3733800" y="3124200"/>
            <a:ext cx="2438400" cy="2133600"/>
          </a:xfrm>
          <a:prstGeom prst="teardrop">
            <a:avLst/>
          </a:prstGeom>
          <a:solidFill>
            <a:srgbClr val="FFFF99"/>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establishing the normal sequence of things</a:t>
            </a:r>
            <a:endParaRPr lang="en-US" dirty="0" smtClean="0"/>
          </a:p>
          <a:p>
            <a:pPr algn="ctr"/>
            <a:endParaRPr lang="en-US" dirty="0"/>
          </a:p>
        </p:txBody>
      </p:sp>
      <p:sp>
        <p:nvSpPr>
          <p:cNvPr id="9" name="Teardrop 8"/>
          <p:cNvSpPr/>
          <p:nvPr/>
        </p:nvSpPr>
        <p:spPr>
          <a:xfrm>
            <a:off x="1447800" y="4724400"/>
            <a:ext cx="2438400" cy="2133600"/>
          </a:xfrm>
          <a:prstGeom prst="teardrop">
            <a:avLst/>
          </a:prstGeom>
          <a:solidFill>
            <a:srgbClr val="FFCC99"/>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perceiving the similarities and differences between letters / words</a:t>
            </a:r>
            <a:endParaRPr lang="en-US" dirty="0"/>
          </a:p>
        </p:txBody>
      </p:sp>
      <p:sp>
        <p:nvSpPr>
          <p:cNvPr id="10" name="Teardrop 9"/>
          <p:cNvSpPr/>
          <p:nvPr/>
        </p:nvSpPr>
        <p:spPr>
          <a:xfrm>
            <a:off x="6096000" y="3962400"/>
            <a:ext cx="2438400" cy="2209800"/>
          </a:xfrm>
          <a:prstGeom prst="teardrop">
            <a:avLst/>
          </a:prstGeom>
          <a:solidFill>
            <a:srgbClr val="FFCCFF"/>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perceiving the similarities and differences between letters / words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specific  of  dyslexia </a:t>
            </a:r>
            <a:br>
              <a:rPr lang="en-US" b="1" dirty="0" smtClean="0"/>
            </a:br>
            <a:r>
              <a:rPr lang="en-US" b="1" dirty="0" smtClean="0"/>
              <a:t>on  age  levels</a:t>
            </a:r>
            <a:endParaRPr lang="en-US" dirty="0"/>
          </a:p>
        </p:txBody>
      </p:sp>
      <p:graphicFrame>
        <p:nvGraphicFramePr>
          <p:cNvPr id="4" name="Content Placeholder 3"/>
          <p:cNvGraphicFramePr>
            <a:graphicFrameLocks noGrp="1"/>
          </p:cNvGraphicFramePr>
          <p:nvPr>
            <p:ph idx="1"/>
          </p:nvPr>
        </p:nvGraphicFramePr>
        <p:xfrm>
          <a:off x="563562" y="1817688"/>
          <a:ext cx="10637837" cy="4572000"/>
        </p:xfrm>
        <a:graphic>
          <a:graphicData uri="http://schemas.openxmlformats.org/drawingml/2006/table">
            <a:tbl>
              <a:tblPr firstRow="1" bandRow="1">
                <a:tableStyleId>{5C22544A-7EE6-4342-B048-85BDC9FD1C3A}</a:tableStyleId>
              </a:tblPr>
              <a:tblGrid>
                <a:gridCol w="2560638"/>
                <a:gridCol w="8077199"/>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Pre-primary</a:t>
                      </a:r>
                      <a:r>
                        <a:rPr lang="en-GB" dirty="0" smtClean="0"/>
                        <a:t> school students  </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difficulty with word pronunciation, vocabulary acquisition, fine motor skills (tying shoelaces, buttoning clothes, using writing tools), with following the logical sequence of events in a story. </a:t>
                      </a:r>
                      <a:endParaRPr lang="en-US" dirty="0" smtClean="0"/>
                    </a:p>
                    <a:p>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Primary</a:t>
                      </a:r>
                      <a:r>
                        <a:rPr lang="en-GB" dirty="0" smtClean="0"/>
                        <a:t> school students </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difficulties in establish the connection between letters and sounds, in learning the alphabet and the multiplication table, in spelling and reading (letter inversion in words, confusions between similar letters / numbers). </a:t>
                      </a:r>
                      <a:endParaRPr lang="en-US"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Middle school </a:t>
                      </a:r>
                      <a:r>
                        <a:rPr lang="en-GB" dirty="0" smtClean="0"/>
                        <a:t>students</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have difficulty in learning / identifying prefixes / suffixes, word roots, in word spelling and composition writing, in narrating events chronologically</a:t>
                      </a:r>
                    </a:p>
                    <a:p>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High school </a:t>
                      </a:r>
                      <a:r>
                        <a:rPr lang="en-GB" dirty="0" smtClean="0"/>
                        <a:t>/ college students </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have difficulty in reading and writing, in learning a foreign language, in memorizing and understanding instructions, in writing reports and unstructured essays</a:t>
                      </a:r>
                      <a:endParaRPr lang="en-US" dirty="0" smtClean="0"/>
                    </a:p>
                  </a:txBody>
                  <a:tcPr/>
                </a:tc>
              </a:tr>
              <a:tr h="370840">
                <a:tc>
                  <a:txBody>
                    <a:bodyPr/>
                    <a:lstStyle/>
                    <a:p>
                      <a:pPr fontAlgn="t"/>
                      <a:r>
                        <a:rPr lang="en-GB" b="1" dirty="0" smtClean="0"/>
                        <a:t>Adults</a:t>
                      </a:r>
                      <a:endParaRPr lang="en-US" b="1" dirty="0" smtClean="0"/>
                    </a:p>
                  </a:txBody>
                  <a:tcPr/>
                </a:tc>
                <a:tc>
                  <a:txBody>
                    <a:bodyPr/>
                    <a:lstStyle/>
                    <a:p>
                      <a:pPr fontAlgn="t"/>
                      <a:r>
                        <a:rPr lang="en-GB" dirty="0" smtClean="0"/>
                        <a:t>struggle with reading and spelling a significant number of words, with task and time planning</a:t>
                      </a:r>
                      <a:endParaRPr lang="en-US" dirty="0" smtClean="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4" y="368300"/>
            <a:ext cx="8596668" cy="1320800"/>
          </a:xfrm>
        </p:spPr>
        <p:txBody>
          <a:bodyPr>
            <a:normAutofit fontScale="90000"/>
          </a:bodyPr>
          <a:lstStyle/>
          <a:p>
            <a:r>
              <a:rPr lang="en-GB" b="1" dirty="0" err="1" smtClean="0"/>
              <a:t>Dysgraphia</a:t>
            </a:r>
            <a:r>
              <a:rPr lang="en-GB" b="1" dirty="0" smtClean="0"/>
              <a:t> </a:t>
            </a:r>
            <a:r>
              <a:rPr lang="ro-RO" b="1" dirty="0" smtClean="0"/>
              <a:t/>
            </a:r>
            <a:br>
              <a:rPr lang="ro-RO" b="1" dirty="0" smtClean="0"/>
            </a:br>
            <a:r>
              <a:rPr lang="en-GB" dirty="0" smtClean="0"/>
              <a:t>as a disorder in the acquisition of writing</a:t>
            </a:r>
            <a:endParaRPr lang="en-US" dirty="0"/>
          </a:p>
        </p:txBody>
      </p:sp>
      <p:sp>
        <p:nvSpPr>
          <p:cNvPr id="4" name="Oval 3"/>
          <p:cNvSpPr/>
          <p:nvPr/>
        </p:nvSpPr>
        <p:spPr>
          <a:xfrm>
            <a:off x="584200" y="1536700"/>
            <a:ext cx="2870200" cy="2438400"/>
          </a:xfrm>
          <a:prstGeom prst="ellipse">
            <a:avLst/>
          </a:prstGeom>
          <a:solidFill>
            <a:srgbClr val="FF7C80"/>
          </a:solidFill>
        </p:spPr>
        <p:style>
          <a:lnRef idx="1">
            <a:schemeClr val="accent3"/>
          </a:lnRef>
          <a:fillRef idx="2">
            <a:schemeClr val="accent3"/>
          </a:fillRef>
          <a:effectRef idx="1">
            <a:schemeClr val="accent3"/>
          </a:effectRef>
          <a:fontRef idx="minor">
            <a:schemeClr val="dk1"/>
          </a:fontRef>
        </p:style>
        <p:txBody>
          <a:bodyPr rtlCol="0" anchor="ctr"/>
          <a:lstStyle/>
          <a:p>
            <a:pPr lvl="0" algn="ctr"/>
            <a:r>
              <a:rPr lang="en-GB" dirty="0" smtClean="0"/>
              <a:t>Discrimination disorders and confusions between vowels and consonants</a:t>
            </a:r>
            <a:endParaRPr lang="en-US" dirty="0" smtClean="0"/>
          </a:p>
          <a:p>
            <a:pPr algn="ctr"/>
            <a:endParaRPr lang="en-US" dirty="0"/>
          </a:p>
        </p:txBody>
      </p:sp>
      <p:sp>
        <p:nvSpPr>
          <p:cNvPr id="5" name="Oval 4"/>
          <p:cNvSpPr/>
          <p:nvPr/>
        </p:nvSpPr>
        <p:spPr>
          <a:xfrm>
            <a:off x="3771900" y="1612900"/>
            <a:ext cx="2590800" cy="2590800"/>
          </a:xfrm>
          <a:prstGeom prst="ellipse">
            <a:avLst/>
          </a:prstGeom>
          <a:solidFill>
            <a:schemeClr val="accent3">
              <a:lumMod val="40000"/>
              <a:lumOff val="60000"/>
            </a:schemeClr>
          </a:solidFill>
        </p:spPr>
        <p:style>
          <a:lnRef idx="1">
            <a:schemeClr val="accent2"/>
          </a:lnRef>
          <a:fillRef idx="3">
            <a:schemeClr val="accent2"/>
          </a:fillRef>
          <a:effectRef idx="2">
            <a:schemeClr val="accent2"/>
          </a:effectRef>
          <a:fontRef idx="minor">
            <a:schemeClr val="lt1"/>
          </a:fontRef>
        </p:style>
        <p:txBody>
          <a:bodyPr rtlCol="0" anchor="ctr"/>
          <a:lstStyle/>
          <a:p>
            <a:pPr lvl="0" algn="ctr">
              <a:buNone/>
            </a:pPr>
            <a:r>
              <a:rPr lang="en-GB" b="1" dirty="0" smtClean="0">
                <a:solidFill>
                  <a:srgbClr val="002060"/>
                </a:solidFill>
              </a:rPr>
              <a:t>Prepositions and conjunctions omission</a:t>
            </a:r>
            <a:endParaRPr lang="en-US" dirty="0" smtClean="0">
              <a:solidFill>
                <a:srgbClr val="002060"/>
              </a:solidFill>
            </a:endParaRPr>
          </a:p>
          <a:p>
            <a:pPr lvl="0" algn="ctr">
              <a:buNone/>
            </a:pPr>
            <a:r>
              <a:rPr lang="en-GB" b="1" dirty="0" err="1" smtClean="0">
                <a:solidFill>
                  <a:schemeClr val="accent6">
                    <a:lumMod val="75000"/>
                  </a:schemeClr>
                </a:solidFill>
              </a:rPr>
              <a:t>Motric</a:t>
            </a:r>
            <a:r>
              <a:rPr lang="en-GB" b="1" dirty="0" smtClean="0">
                <a:solidFill>
                  <a:schemeClr val="accent6">
                    <a:lumMod val="75000"/>
                  </a:schemeClr>
                </a:solidFill>
              </a:rPr>
              <a:t> </a:t>
            </a:r>
            <a:r>
              <a:rPr lang="en-GB" b="1" dirty="0" err="1" smtClean="0">
                <a:solidFill>
                  <a:schemeClr val="accent6">
                    <a:lumMod val="75000"/>
                  </a:schemeClr>
                </a:solidFill>
              </a:rPr>
              <a:t>disgraphy</a:t>
            </a:r>
            <a:endParaRPr lang="en-US" b="1" dirty="0" smtClean="0">
              <a:solidFill>
                <a:schemeClr val="accent6">
                  <a:lumMod val="75000"/>
                </a:schemeClr>
              </a:solidFill>
            </a:endParaRPr>
          </a:p>
          <a:p>
            <a:pPr lvl="0" algn="ctr">
              <a:buNone/>
            </a:pPr>
            <a:r>
              <a:rPr lang="en-GB" b="1" dirty="0" smtClean="0">
                <a:solidFill>
                  <a:srgbClr val="FF0000"/>
                </a:solidFill>
              </a:rPr>
              <a:t>Mirror writing</a:t>
            </a:r>
            <a:endParaRPr lang="en-US" dirty="0">
              <a:solidFill>
                <a:srgbClr val="FF0000"/>
              </a:solidFill>
            </a:endParaRPr>
          </a:p>
        </p:txBody>
      </p:sp>
      <p:sp>
        <p:nvSpPr>
          <p:cNvPr id="6" name="Oval 5"/>
          <p:cNvSpPr/>
          <p:nvPr/>
        </p:nvSpPr>
        <p:spPr>
          <a:xfrm>
            <a:off x="6667500" y="1409700"/>
            <a:ext cx="2971800" cy="2552700"/>
          </a:xfrm>
          <a:prstGeom prst="ellipse">
            <a:avLst/>
          </a:prstGeom>
          <a:solidFill>
            <a:srgbClr val="FF33CC"/>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dirty="0" smtClean="0">
                <a:solidFill>
                  <a:srgbClr val="FFFF00"/>
                </a:solidFill>
              </a:rPr>
              <a:t>Separation of words into syllables </a:t>
            </a:r>
          </a:p>
          <a:p>
            <a:pPr algn="ctr"/>
            <a:r>
              <a:rPr lang="en-GB" dirty="0" smtClean="0">
                <a:solidFill>
                  <a:schemeClr val="tx1"/>
                </a:solidFill>
              </a:rPr>
              <a:t>Syllables omissions –  usually of final syllables;</a:t>
            </a:r>
            <a:endParaRPr lang="en-US" dirty="0" smtClean="0"/>
          </a:p>
          <a:p>
            <a:pPr algn="ctr"/>
            <a:endParaRPr lang="en-US" dirty="0"/>
          </a:p>
        </p:txBody>
      </p:sp>
      <p:sp>
        <p:nvSpPr>
          <p:cNvPr id="7" name="Oval 6"/>
          <p:cNvSpPr/>
          <p:nvPr/>
        </p:nvSpPr>
        <p:spPr>
          <a:xfrm>
            <a:off x="1828800" y="3924300"/>
            <a:ext cx="2819400" cy="25146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buNone/>
            </a:pPr>
            <a:r>
              <a:rPr lang="en-GB" dirty="0" smtClean="0">
                <a:solidFill>
                  <a:schemeClr val="tx1"/>
                </a:solidFill>
              </a:rPr>
              <a:t>Omissions and substitution of graphemes</a:t>
            </a:r>
          </a:p>
          <a:p>
            <a:pPr lvl="0" algn="ctr">
              <a:buNone/>
            </a:pPr>
            <a:r>
              <a:rPr lang="en-GB" dirty="0" smtClean="0">
                <a:solidFill>
                  <a:srgbClr val="00B050"/>
                </a:solidFill>
              </a:rPr>
              <a:t>Omission of final graphemes</a:t>
            </a:r>
            <a:endParaRPr lang="en-US" dirty="0" smtClean="0">
              <a:solidFill>
                <a:srgbClr val="00B050"/>
              </a:solidFill>
            </a:endParaRPr>
          </a:p>
          <a:p>
            <a:pPr lvl="0" algn="ctr">
              <a:buNone/>
            </a:pPr>
            <a:r>
              <a:rPr lang="en-GB" dirty="0" smtClean="0">
                <a:solidFill>
                  <a:srgbClr val="0070C0"/>
                </a:solidFill>
              </a:rPr>
              <a:t>Words omission</a:t>
            </a:r>
            <a:endParaRPr lang="en-US" dirty="0"/>
          </a:p>
        </p:txBody>
      </p:sp>
      <p:sp>
        <p:nvSpPr>
          <p:cNvPr id="8" name="Oval 7"/>
          <p:cNvSpPr/>
          <p:nvPr/>
        </p:nvSpPr>
        <p:spPr>
          <a:xfrm>
            <a:off x="5829300" y="3937000"/>
            <a:ext cx="2514600" cy="2209800"/>
          </a:xfrm>
          <a:prstGeom prst="ellipse">
            <a:avLst/>
          </a:prstGeom>
          <a:solidFill>
            <a:srgbClr val="FFFF00"/>
          </a:solidFill>
        </p:spPr>
        <p:style>
          <a:lnRef idx="3">
            <a:schemeClr val="lt1"/>
          </a:lnRef>
          <a:fillRef idx="1">
            <a:schemeClr val="accent6"/>
          </a:fillRef>
          <a:effectRef idx="1">
            <a:schemeClr val="accent6"/>
          </a:effectRef>
          <a:fontRef idx="minor">
            <a:schemeClr val="lt1"/>
          </a:fontRef>
        </p:style>
        <p:txBody>
          <a:bodyPr rtlCol="0" anchor="ctr"/>
          <a:lstStyle/>
          <a:p>
            <a:pPr lvl="0" algn="ctr">
              <a:buNone/>
            </a:pPr>
            <a:r>
              <a:rPr lang="en-GB" dirty="0" smtClean="0">
                <a:solidFill>
                  <a:srgbClr val="FF0000"/>
                </a:solidFill>
              </a:rPr>
              <a:t>The succession of the graphemes</a:t>
            </a:r>
          </a:p>
          <a:p>
            <a:pPr lvl="0" algn="ctr">
              <a:buNone/>
            </a:pPr>
            <a:r>
              <a:rPr lang="en-GB" dirty="0" smtClean="0">
                <a:solidFill>
                  <a:schemeClr val="tx1"/>
                </a:solidFill>
              </a:rPr>
              <a:t>Reversal of graphemes;</a:t>
            </a:r>
          </a:p>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a:xfrm>
            <a:off x="2514600" y="599064"/>
            <a:ext cx="5708819" cy="5531861"/>
          </a:xfrm>
          <a:prstGeom prst="rect">
            <a:avLst/>
          </a:prstGeom>
          <a:ln w="76200">
            <a:solidFill>
              <a:schemeClr val="accent6">
                <a:lumMod val="60000"/>
                <a:lumOff val="40000"/>
              </a:schemeClr>
            </a:solid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Dyscalculia -  </a:t>
            </a:r>
            <a:r>
              <a:rPr lang="en-GB" dirty="0" smtClean="0"/>
              <a:t>disorder in the acquisition of mathematical notions </a:t>
            </a:r>
            <a:endParaRPr lang="en-US" dirty="0"/>
          </a:p>
        </p:txBody>
      </p:sp>
      <p:sp>
        <p:nvSpPr>
          <p:cNvPr id="4" name="Flowchart: Alternate Process 3"/>
          <p:cNvSpPr/>
          <p:nvPr/>
        </p:nvSpPr>
        <p:spPr>
          <a:xfrm>
            <a:off x="1600200" y="1828800"/>
            <a:ext cx="2921000" cy="2212848"/>
          </a:xfrm>
          <a:prstGeom prst="flowChartAlternateProcess">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Ø"/>
            </a:pPr>
            <a:r>
              <a:rPr lang="en-GB" dirty="0" smtClean="0"/>
              <a:t>is the correspondent of dyslexia in mathematics, affecting the capacity of understanding the number concept</a:t>
            </a:r>
            <a:endParaRPr lang="en-US" dirty="0"/>
          </a:p>
        </p:txBody>
      </p:sp>
      <p:sp>
        <p:nvSpPr>
          <p:cNvPr id="5" name="Flowchart: Alternate Process 4"/>
          <p:cNvSpPr/>
          <p:nvPr/>
        </p:nvSpPr>
        <p:spPr>
          <a:xfrm>
            <a:off x="6337300" y="1803400"/>
            <a:ext cx="3314700" cy="2514600"/>
          </a:xfrm>
          <a:prstGeom prst="flowChartAlternateProcess">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the child suffering from dyscalculia</a:t>
            </a:r>
            <a:r>
              <a:rPr lang="en-US" dirty="0" smtClean="0"/>
              <a:t> </a:t>
            </a:r>
            <a:r>
              <a:rPr lang="en-GB" dirty="0" smtClean="0"/>
              <a:t>is able to prove a </a:t>
            </a:r>
            <a:endParaRPr lang="ro-RO" dirty="0" smtClean="0"/>
          </a:p>
          <a:p>
            <a:pPr algn="ctr"/>
            <a:r>
              <a:rPr lang="en-GB" b="1" dirty="0" smtClean="0"/>
              <a:t>normal level of intelligence or even a level above normal</a:t>
            </a:r>
            <a:endParaRPr lang="en-US" dirty="0"/>
          </a:p>
        </p:txBody>
      </p:sp>
      <p:sp>
        <p:nvSpPr>
          <p:cNvPr id="6" name="Flowchart: Alternate Process 5"/>
          <p:cNvSpPr/>
          <p:nvPr/>
        </p:nvSpPr>
        <p:spPr>
          <a:xfrm>
            <a:off x="1003300" y="4191000"/>
            <a:ext cx="3035300" cy="2286000"/>
          </a:xfrm>
          <a:prstGeom prst="flowChartAlternateProcess">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Ø"/>
            </a:pPr>
            <a:r>
              <a:rPr lang="en-GB" dirty="0" smtClean="0"/>
              <a:t>consists in weak results only as far as mathematics is concerned, without affecting the cognitive functioning. </a:t>
            </a:r>
            <a:endParaRPr lang="en-US" dirty="0"/>
          </a:p>
        </p:txBody>
      </p:sp>
      <p:sp>
        <p:nvSpPr>
          <p:cNvPr id="7" name="Flowchart: Alternate Process 6"/>
          <p:cNvSpPr/>
          <p:nvPr/>
        </p:nvSpPr>
        <p:spPr>
          <a:xfrm>
            <a:off x="4800600" y="4394200"/>
            <a:ext cx="2971800" cy="2057400"/>
          </a:xfrm>
          <a:prstGeom prst="flowChartAlternateProcess">
            <a:avLst/>
          </a:prstGeom>
          <a:solidFill>
            <a:srgbClr val="FFCC99"/>
          </a:solidFill>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Ø"/>
            </a:pPr>
            <a:r>
              <a:rPr lang="en-GB" dirty="0" smtClean="0"/>
              <a:t>cannot integrate numbers and their symbols, from the cognitive point of view. </a:t>
            </a: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490</TotalTime>
  <Words>1456</Words>
  <Application>Microsoft Office PowerPoint</Application>
  <PresentationFormat>Custom</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Specific learning disorders</vt:lpstr>
      <vt:lpstr>Learning difficulties</vt:lpstr>
      <vt:lpstr>Learning difficulties</vt:lpstr>
      <vt:lpstr>Basic academic abilities</vt:lpstr>
      <vt:lpstr>Dyslexia a  learning  difficulty  manifested  by problems  in </vt:lpstr>
      <vt:lpstr>The  specific  of  dyslexia  on  age  levels</vt:lpstr>
      <vt:lpstr>Dysgraphia  as a disorder in the acquisition of writing</vt:lpstr>
      <vt:lpstr>Slide 8</vt:lpstr>
      <vt:lpstr>Dyscalculia -  disorder in the acquisition of mathematical notions </vt:lpstr>
      <vt:lpstr>Slide 10</vt:lpstr>
      <vt:lpstr>Dyscalculia</vt:lpstr>
      <vt:lpstr>How do we know ?? </vt:lpstr>
      <vt:lpstr>How do we know ?? </vt:lpstr>
      <vt:lpstr>Types of dyscalculia</vt:lpstr>
      <vt:lpstr>6 types of DISCALCULIA   (Purcia, D.C. 2006)</vt:lpstr>
      <vt:lpstr>What to do??</vt:lpstr>
      <vt:lpstr>What to do??</vt:lpstr>
      <vt:lpstr>The "prophylactic rules" (mentioned by D. Ungureanu) which each teacher should observe in mathematical activities with pupils with discalculia, are:</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TULBURĂRI  SPECIFICE  DE  ÎNVĂŢARE (TSI)</dc:title>
  <dc:creator>USER</dc:creator>
  <cp:lastModifiedBy>Alina</cp:lastModifiedBy>
  <cp:revision>47</cp:revision>
  <dcterms:created xsi:type="dcterms:W3CDTF">2019-05-05T09:20:09Z</dcterms:created>
  <dcterms:modified xsi:type="dcterms:W3CDTF">2019-05-14T19:44:22Z</dcterms:modified>
</cp:coreProperties>
</file>