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reptunghi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reptunghi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reptunghi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reptunghi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reptunghi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u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/>
              <a:t>Faceți clic pentru editarea stilului de subtitlu al coordonatorului</a:t>
            </a:r>
            <a:endParaRPr kumimoji="0" lang="en-US"/>
          </a:p>
        </p:txBody>
      </p:sp>
      <p:sp>
        <p:nvSpPr>
          <p:cNvPr id="28" name="Substituent dată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17" name="Substituent subsol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ector drep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reptunghi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ubstituent număr diapozitiv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u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/>
              <a:t>Faceți clic pentru a edita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reptunghi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reptunghi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reptunghi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reptunghi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reptunghi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drep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o-RO"/>
              <a:t>Faceți clic pentru a edita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stituent conținut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o-RO"/>
              <a:t>Faceți clic pentru a edita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reptunghi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reptunghi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reptunghi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reptunghi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reptunghi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Dreptunghi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/>
              <a:t>Faceți clic pentru a edita stilurile de text Coordonator</a:t>
            </a:r>
          </a:p>
        </p:txBody>
      </p:sp>
      <p:sp>
        <p:nvSpPr>
          <p:cNvPr id="13" name="Dreptunghi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reptunghi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ector drep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ubstituent conținut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o-RO"/>
              <a:t>Faceți clic pentru a edita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  <p:sp>
        <p:nvSpPr>
          <p:cNvPr id="12" name="Substituent conținut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o-RO"/>
              <a:t>Faceți clic pentru a edita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ț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drep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Dreptunghi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reptunghi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Dreptunghi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Dreptunghi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Dreptunghi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reptunghi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/>
              <a:t>Faceți clic pentru a edita stilurile de text Coordonator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Conector drep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reptunghi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ubstituent conținut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o-RO"/>
              <a:t>Faceți clic pentru a edita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  <p:sp>
        <p:nvSpPr>
          <p:cNvPr id="26" name="Substituent conținut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o-RO"/>
              <a:t>Faceți clic pentru a edita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u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reptunghi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Dreptunghi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reptunghi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reptunghi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Dreptunghi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ținut cu legendă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reptunghi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Dreptunghi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reptunghi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reptunghi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reptunghi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Dreptunghi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o-RO"/>
              <a:t>Faceți clic pentru a edita stilurile de text Coordonator</a:t>
            </a:r>
          </a:p>
        </p:txBody>
      </p:sp>
      <p:sp>
        <p:nvSpPr>
          <p:cNvPr id="8" name="Dreptunghi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drep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ubstituent conținut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o-RO"/>
              <a:t>Faceți clic pentru a edita stilurile de text Coordonator</a:t>
            </a:r>
          </a:p>
          <a:p>
            <a:pPr lvl="1" eaLnBrk="1" latinLnBrk="0" hangingPunct="1"/>
            <a:r>
              <a:rPr lang="ro-RO"/>
              <a:t>Al doilea nivel</a:t>
            </a:r>
          </a:p>
          <a:p>
            <a:pPr lvl="2" eaLnBrk="1" latinLnBrk="0" hangingPunct="1"/>
            <a:r>
              <a:rPr lang="ro-RO"/>
              <a:t>Al treilea nivel</a:t>
            </a:r>
          </a:p>
          <a:p>
            <a:pPr lvl="3" eaLnBrk="1" latinLnBrk="0" hangingPunct="1"/>
            <a:r>
              <a:rPr lang="ro-RO"/>
              <a:t>Al patrulea nivel</a:t>
            </a:r>
          </a:p>
          <a:p>
            <a:pPr lvl="4" eaLnBrk="1" latinLnBrk="0" hangingPunct="1"/>
            <a:r>
              <a:rPr lang="ro-RO"/>
              <a:t>Al cincilea nivel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Dreptunghi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drep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reptunghi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reptunghi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Dreptunghi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reptunghi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Dreptunghi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Dreptunghi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reptunghi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/>
              <a:t>Faceți clic pe pictogramă pentru a adăuga o imagine</a:t>
            </a:r>
            <a:endParaRPr kumimoji="0" lang="en-US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/>
              <a:t>Faceți clic pentru a edita stilurile de text Coordonator</a:t>
            </a:r>
          </a:p>
        </p:txBody>
      </p:sp>
      <p:sp>
        <p:nvSpPr>
          <p:cNvPr id="22" name="Dreptunghi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reptunghi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Dreptunghi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Dreptunghi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Dreptunghi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Dreptunghi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ubstituent dată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7843ED-DA4F-4A52-A57B-734231C057FD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reptunghi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drep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ubstituent număr diapozitiv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0DA1818-29E3-4611-A96B-86F0E39DBE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Substituent titl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o-RO"/>
              <a:t>Faceți clic pentru a edita stilul de titlu Coordonator</a:t>
            </a:r>
            <a:endParaRPr kumimoji="0" lang="en-US"/>
          </a:p>
        </p:txBody>
      </p:sp>
      <p:sp>
        <p:nvSpPr>
          <p:cNvPr id="13" name="Substituent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/>
              <a:t>Faceți clic pentru a edita stilurile de text Coordonator</a:t>
            </a:r>
          </a:p>
          <a:p>
            <a:pPr lvl="1" eaLnBrk="1" latinLnBrk="0" hangingPunct="1"/>
            <a:r>
              <a:rPr kumimoji="0" lang="ro-RO"/>
              <a:t>Al doilea nivel</a:t>
            </a:r>
          </a:p>
          <a:p>
            <a:pPr lvl="2" eaLnBrk="1" latinLnBrk="0" hangingPunct="1"/>
            <a:r>
              <a:rPr kumimoji="0" lang="ro-RO"/>
              <a:t>Al treilea nivel</a:t>
            </a:r>
          </a:p>
          <a:p>
            <a:pPr lvl="3" eaLnBrk="1" latinLnBrk="0" hangingPunct="1"/>
            <a:r>
              <a:rPr kumimoji="0" lang="ro-RO"/>
              <a:t>Al patrulea nivel</a:t>
            </a:r>
          </a:p>
          <a:p>
            <a:pPr lvl="4" eaLnBrk="1" latinLnBrk="0" hangingPunct="1"/>
            <a:r>
              <a:rPr kumimoji="0" lang="ro-RO"/>
              <a:t>Al cincilea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rimean_War" TargetMode="External"/><Relationship Id="rId2" Type="http://schemas.openxmlformats.org/officeDocument/2006/relationships/hyperlink" Target="https://en.wikipedia.org/wiki/Sevastopo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Exposition_Universelle_(1855)" TargetMode="External"/><Relationship Id="rId4" Type="http://schemas.openxmlformats.org/officeDocument/2006/relationships/hyperlink" Target="https://en.wikipedia.org/wiki/Battle_of_Alm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rbizon_school" TargetMode="External"/><Relationship Id="rId2" Type="http://schemas.openxmlformats.org/officeDocument/2006/relationships/hyperlink" Target="https://en.wikipedia.org/wiki/Barbu_Dimitrie_%C8%98tirbe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nir.ro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en.wikipedia.org/wiki/File:Theodor_Pallady_2021_stampsheet_of_Romania_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omania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ustave_Moreau" TargetMode="External"/><Relationship Id="rId3" Type="http://schemas.openxmlformats.org/officeDocument/2006/relationships/hyperlink" Target="https://en.wikipedia.org/wiki/Engineering" TargetMode="External"/><Relationship Id="rId7" Type="http://schemas.openxmlformats.org/officeDocument/2006/relationships/hyperlink" Target="https://en.wikipedia.org/wiki/Acad%C3%A9mie_des_beaux-arts" TargetMode="External"/><Relationship Id="rId2" Type="http://schemas.openxmlformats.org/officeDocument/2006/relationships/hyperlink" Target="https://en.wikipedia.org/wiki/Dresd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aris" TargetMode="External"/><Relationship Id="rId11" Type="http://schemas.openxmlformats.org/officeDocument/2006/relationships/hyperlink" Target="https://en.wikipedia.org/wiki/Albert_Marquet" TargetMode="External"/><Relationship Id="rId5" Type="http://schemas.openxmlformats.org/officeDocument/2006/relationships/hyperlink" Target="https://en.wikipedia.org/wiki/Erwin_Oehme" TargetMode="External"/><Relationship Id="rId10" Type="http://schemas.openxmlformats.org/officeDocument/2006/relationships/hyperlink" Target="https://en.wikipedia.org/wiki/Georges_Rouault" TargetMode="External"/><Relationship Id="rId4" Type="http://schemas.openxmlformats.org/officeDocument/2006/relationships/hyperlink" Target="https://en.wikipedia.org/wiki/Dresden_University_of_Technology" TargetMode="External"/><Relationship Id="rId9" Type="http://schemas.openxmlformats.org/officeDocument/2006/relationships/hyperlink" Target="https://en.wikipedia.org/wiki/Henri_Matiss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manian_Athenaeum" TargetMode="External"/><Relationship Id="rId2" Type="http://schemas.openxmlformats.org/officeDocument/2006/relationships/hyperlink" Target="https://en.wikipedia.org/wiki/Exposition_Universelle_(1900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World_War_II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ug%C3%A8ne_Ionesco" TargetMode="External"/><Relationship Id="rId3" Type="http://schemas.openxmlformats.org/officeDocument/2006/relationships/hyperlink" Target="https://en.wikipedia.org/wiki/George_Enescu" TargetMode="External"/><Relationship Id="rId7" Type="http://schemas.openxmlformats.org/officeDocument/2006/relationships/hyperlink" Target="https://en.wikipedia.org/wiki/Traian_Vuia" TargetMode="External"/><Relationship Id="rId2" Type="http://schemas.openxmlformats.org/officeDocument/2006/relationships/hyperlink" Target="https://en.wikipedia.org/wiki/Benjamin_Fonda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Nicolae_D%C4%83r%C4%83scu" TargetMode="External"/><Relationship Id="rId5" Type="http://schemas.openxmlformats.org/officeDocument/2006/relationships/hyperlink" Target="https://en.wikipedia.org/wiki/Camil_Ressu" TargetMode="External"/><Relationship Id="rId10" Type="http://schemas.openxmlformats.org/officeDocument/2006/relationships/hyperlink" Target="https://en.wikipedia.org/wiki/Bucharest" TargetMode="External"/><Relationship Id="rId4" Type="http://schemas.openxmlformats.org/officeDocument/2006/relationships/hyperlink" Target="https://en.wikipedia.org/wiki/Constantin_Br%C3%A2ncu%C8%99i" TargetMode="External"/><Relationship Id="rId9" Type="http://schemas.openxmlformats.org/officeDocument/2006/relationships/hyperlink" Target="https://en.wikipedia.org/wiki/Emil_Ciora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n.wikipedia.org/wiki/Realism_(arts)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rman_Empire" TargetMode="External"/><Relationship Id="rId2" Type="http://schemas.openxmlformats.org/officeDocument/2006/relationships/hyperlink" Target="https://en.wikipedia.org/wiki/George_Enescu_University_of_Arts_of_Ia%C5%9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cademy_of_Fine_Arts,_Muni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Romani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madism" TargetMode="External"/><Relationship Id="rId7" Type="http://schemas.openxmlformats.org/officeDocument/2006/relationships/hyperlink" Target="https://en.wikipedia.org/wiki/1907_Romanian_Peasants'_Revolt" TargetMode="External"/><Relationship Id="rId2" Type="http://schemas.openxmlformats.org/officeDocument/2006/relationships/hyperlink" Target="https://en.wikipedia.org/wiki/History_of_the_Jews_in_Roman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ussian_Empire" TargetMode="External"/><Relationship Id="rId5" Type="http://schemas.openxmlformats.org/officeDocument/2006/relationships/hyperlink" Target="https://en.wikipedia.org/wiki/Russian_Revolution_of_1905" TargetMode="External"/><Relationship Id="rId4" Type="http://schemas.openxmlformats.org/officeDocument/2006/relationships/hyperlink" Target="https://en.wikipedia.org/wiki/Roma_minority_in_Romani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cifism" TargetMode="External"/><Relationship Id="rId2" Type="http://schemas.openxmlformats.org/officeDocument/2006/relationships/hyperlink" Target="https://en.wikipedia.org/wiki/World_War_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mmunism" TargetMode="External"/><Relationship Id="rId5" Type="http://schemas.openxmlformats.org/officeDocument/2006/relationships/hyperlink" Target="https://en.wikipedia.org/wiki/Anti-Semitism" TargetMode="External"/><Relationship Id="rId4" Type="http://schemas.openxmlformats.org/officeDocument/2006/relationships/hyperlink" Target="https://en.wikipedia.org/wiki/Greater_Romania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Gustave_Courbet" TargetMode="External"/><Relationship Id="rId3" Type="http://schemas.openxmlformats.org/officeDocument/2006/relationships/hyperlink" Target="https://en.wikipedia.org/wiki/S%C3%A9bastien_Cornu" TargetMode="External"/><Relationship Id="rId7" Type="http://schemas.openxmlformats.org/officeDocument/2006/relationships/hyperlink" Target="https://en.wikipedia.org/wiki/Jean-Baptiste-Camille_Corot" TargetMode="External"/><Relationship Id="rId2" Type="http://schemas.openxmlformats.org/officeDocument/2006/relationships/hyperlink" Target="https://en.wikipedia.org/wiki/%C3%89cole_des_Beaux-Ar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Jean-Fran%C3%A7ois_Millet" TargetMode="External"/><Relationship Id="rId11" Type="http://schemas.openxmlformats.org/officeDocument/2006/relationships/hyperlink" Target="https://en.wikipedia.org/wiki/Impressionism" TargetMode="External"/><Relationship Id="rId5" Type="http://schemas.openxmlformats.org/officeDocument/2006/relationships/hyperlink" Target="https://en.wikipedia.org/wiki/Barbizon_school" TargetMode="External"/><Relationship Id="rId10" Type="http://schemas.openxmlformats.org/officeDocument/2006/relationships/hyperlink" Target="https://en.wikipedia.org/wiki/En_plein_air" TargetMode="External"/><Relationship Id="rId4" Type="http://schemas.openxmlformats.org/officeDocument/2006/relationships/hyperlink" Target="https://en.wikipedia.org/wiki/Pierre-Auguste_Renoir" TargetMode="External"/><Relationship Id="rId9" Type="http://schemas.openxmlformats.org/officeDocument/2006/relationships/hyperlink" Target="https://en.wikipedia.org/wiki/Th%C3%A9odore_Roussea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is_Salon" TargetMode="External"/><Relationship Id="rId2" Type="http://schemas.openxmlformats.org/officeDocument/2006/relationships/hyperlink" Target="https://en.wikipedia.org/wiki/Exposition_Universelle_(1867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manian_War_of_Independence" TargetMode="External"/><Relationship Id="rId4" Type="http://schemas.openxmlformats.org/officeDocument/2006/relationships/hyperlink" Target="https://en.wikipedia.org/wiki/Romanian_Arm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manian_Atheneum" TargetMode="External"/><Relationship Id="rId2" Type="http://schemas.openxmlformats.org/officeDocument/2006/relationships/hyperlink" Target="https://en.wikipedia.org/wiki/Exposition_Universelle_(1889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members_of_the_Romanian_Academy" TargetMode="External"/><Relationship Id="rId5" Type="http://schemas.openxmlformats.org/officeDocument/2006/relationships/hyperlink" Target="https://en.wikipedia.org/wiki/Brittany_(administrative_region)" TargetMode="External"/><Relationship Id="rId4" Type="http://schemas.openxmlformats.org/officeDocument/2006/relationships/hyperlink" Target="https://en.wikipedia.org/wiki/Vitr%C3%A9,_Ille-et-Vilain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n.wikipedia.org/wiki/Romanian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chel_Martin_Drolling" TargetMode="External"/><Relationship Id="rId2" Type="http://schemas.openxmlformats.org/officeDocument/2006/relationships/hyperlink" Target="https://en.wikipedia.org/wiki/Carol_I_National_Colle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Salon_(Paris)" TargetMode="External"/><Relationship Id="rId4" Type="http://schemas.openxmlformats.org/officeDocument/2006/relationships/hyperlink" Target="https://en.wikipedia.org/wiki/Fran%C3%A7ois-%C3%89douard_Pico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600200" y="2819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itchFamily="66" charset="0"/>
              </a:rPr>
              <a:t>Famous Romanian PAINTERS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err="1">
                <a:latin typeface="Comic Sans MS" pitchFamily="66" charset="0"/>
              </a:rPr>
              <a:t>Nicolae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grigorescu</a:t>
            </a:r>
            <a:endParaRPr lang="en-US" sz="18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Comic Sans MS" pitchFamily="66" charset="0"/>
              </a:rPr>
              <a:t>Theodor </a:t>
            </a:r>
            <a:r>
              <a:rPr lang="en-US" sz="1800" dirty="0" err="1">
                <a:latin typeface="Comic Sans MS" pitchFamily="66" charset="0"/>
              </a:rPr>
              <a:t>Aman</a:t>
            </a:r>
            <a:endParaRPr lang="en-US" sz="18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>
                <a:latin typeface="Comic Sans MS" pitchFamily="66" charset="0"/>
              </a:rPr>
              <a:t>Theodor </a:t>
            </a:r>
            <a:r>
              <a:rPr lang="en-US" sz="1800" dirty="0" err="1">
                <a:latin typeface="Comic Sans MS" pitchFamily="66" charset="0"/>
              </a:rPr>
              <a:t>Pallady</a:t>
            </a:r>
            <a:endParaRPr lang="en-US" sz="18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err="1">
                <a:latin typeface="Comic Sans MS" pitchFamily="66" charset="0"/>
              </a:rPr>
              <a:t>Octav</a:t>
            </a:r>
            <a:r>
              <a:rPr lang="en-US" sz="1800" dirty="0">
                <a:latin typeface="Comic Sans MS" pitchFamily="66" charset="0"/>
              </a:rPr>
              <a:t> </a:t>
            </a:r>
            <a:r>
              <a:rPr lang="en-US" sz="1800" dirty="0" err="1">
                <a:latin typeface="Comic Sans MS" pitchFamily="66" charset="0"/>
              </a:rPr>
              <a:t>bancila</a:t>
            </a:r>
            <a:r>
              <a:rPr lang="en-US" sz="1800" dirty="0">
                <a:latin typeface="Comic Sans MS" pitchFamily="66" charset="0"/>
              </a:rPr>
              <a:t> </a:t>
            </a: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/>
          <a:lstStyle/>
          <a:p>
            <a:r>
              <a:rPr lang="en-US" dirty="0"/>
              <a:t>Still-lives in Romanian Painting</a:t>
            </a:r>
          </a:p>
        </p:txBody>
      </p:sp>
      <p:pic>
        <p:nvPicPr>
          <p:cNvPr id="4" name="Picture 8" descr="C:\Users\Dir Scoala Postlicea\Desktop\paleta-culori-acrili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59436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As a result of his strong patriotic sentiments, he participated in the Romanian Revolution of 1848 .</a:t>
            </a:r>
          </a:p>
          <a:p>
            <a:r>
              <a:rPr lang="en-US" dirty="0"/>
              <a:t>After that, he went to Istanbul in an effort to sell some paintings to the Sultan and visited </a:t>
            </a:r>
            <a:r>
              <a:rPr lang="en-US" dirty="0">
                <a:hlinkClick r:id="rId2" tooltip="Sevastopol"/>
              </a:rPr>
              <a:t>Sevastopol</a:t>
            </a:r>
            <a:r>
              <a:rPr lang="en-US" dirty="0"/>
              <a:t> during the </a:t>
            </a:r>
            <a:r>
              <a:rPr lang="en-US" dirty="0">
                <a:hlinkClick r:id="rId3" tooltip="Crimean War"/>
              </a:rPr>
              <a:t>Crimean War</a:t>
            </a:r>
            <a:r>
              <a:rPr lang="en-US" dirty="0"/>
              <a:t>, creating history paintings with themes related to Romania's nationalist aspirations. In 1855, he presented one of his best-known works, depicting the </a:t>
            </a:r>
            <a:r>
              <a:rPr lang="en-US" dirty="0">
                <a:hlinkClick r:id="rId4" tooltip="Battle of Alma"/>
              </a:rPr>
              <a:t>Battle of Alma</a:t>
            </a:r>
            <a:r>
              <a:rPr lang="en-US" dirty="0"/>
              <a:t>, at the </a:t>
            </a:r>
            <a:r>
              <a:rPr lang="en-US" dirty="0">
                <a:hlinkClick r:id="rId5" tooltip="Exposition Universelle (1855)"/>
              </a:rPr>
              <a:t>Exposition </a:t>
            </a:r>
            <a:r>
              <a:rPr lang="en-US" dirty="0" err="1">
                <a:hlinkClick r:id="rId5" tooltip="Exposition Universelle (1855)"/>
              </a:rPr>
              <a:t>Universelle</a:t>
            </a:r>
            <a:r>
              <a:rPr lang="en-US" dirty="0"/>
              <a:t>.</a:t>
            </a:r>
          </a:p>
          <a:p>
            <a:r>
              <a:rPr lang="en-US" dirty="0"/>
              <a:t>He returned to Romania in 1857, settling in Bucharest where he starts the foundation of his school the Bucharest National University of Arts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he returned home, he was knighted by Prince </a:t>
            </a:r>
            <a:r>
              <a:rPr lang="en-US" dirty="0" err="1">
                <a:hlinkClick r:id="rId2"/>
              </a:rPr>
              <a:t>BarbuDimitrieȘtirbei</a:t>
            </a:r>
            <a:r>
              <a:rPr lang="en-US" dirty="0"/>
              <a:t> and presented with a scholarship to continue his studies in Paris, where he came under the influence of the </a:t>
            </a:r>
            <a:r>
              <a:rPr lang="en-US" dirty="0">
                <a:hlinkClick r:id="rId3" tooltip="Barbizon school"/>
              </a:rPr>
              <a:t>Barbizon school</a:t>
            </a:r>
            <a:r>
              <a:rPr lang="en-US" dirty="0"/>
              <a:t>. After a brief stay in Rome, he returned to Bucharest.</a:t>
            </a:r>
          </a:p>
          <a:p>
            <a:r>
              <a:rPr lang="en-US" dirty="0"/>
              <a:t>In 1864, "National School of Fine Arts" was founded and </a:t>
            </a:r>
            <a:r>
              <a:rPr lang="en-US" dirty="0" err="1"/>
              <a:t>Aman</a:t>
            </a:r>
            <a:r>
              <a:rPr lang="en-US" dirty="0"/>
              <a:t> was appointed its first Director. </a:t>
            </a:r>
          </a:p>
          <a:p>
            <a:r>
              <a:rPr lang="en-US" dirty="0"/>
              <a:t>Theodor </a:t>
            </a:r>
            <a:r>
              <a:rPr lang="en-US" dirty="0" err="1"/>
              <a:t>Aman</a:t>
            </a:r>
            <a:r>
              <a:rPr lang="en-US" dirty="0"/>
              <a:t> remained headmaster of the school until he passed away. In 1889 and 1890 he displayed his work in exhibits at the </a:t>
            </a:r>
            <a:r>
              <a:rPr lang="en-US" i="1" dirty="0">
                <a:hlinkClick r:id="rId4"/>
              </a:rPr>
              <a:t>New Museum</a:t>
            </a:r>
            <a:r>
              <a:rPr lang="en-US" i="1" dirty="0"/>
              <a:t>.</a:t>
            </a:r>
            <a:r>
              <a:rPr lang="en-US" dirty="0"/>
              <a:t> At this point in his career he chose to focus on painting still life, and small portraits.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Theodor </a:t>
            </a:r>
            <a:r>
              <a:rPr lang="en-US" dirty="0" err="1"/>
              <a:t>Aman</a:t>
            </a:r>
            <a:r>
              <a:rPr lang="en-US" dirty="0"/>
              <a:t> – Still-life with </a:t>
            </a:r>
            <a:r>
              <a:rPr lang="en-US" dirty="0" err="1"/>
              <a:t>cerises</a:t>
            </a:r>
            <a:endParaRPr lang="en-US" dirty="0"/>
          </a:p>
        </p:txBody>
      </p:sp>
      <p:pic>
        <p:nvPicPr>
          <p:cNvPr id="4" name="Picture 2" descr="C:\Users\Dir Scoala Postlicea\Desktop\Theodor Aman Natura moarta cu cirese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52600"/>
            <a:ext cx="5333999" cy="411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Theodor </a:t>
            </a:r>
            <a:r>
              <a:rPr lang="en-US" dirty="0" err="1"/>
              <a:t>Aman</a:t>
            </a:r>
            <a:r>
              <a:rPr lang="en-US" dirty="0"/>
              <a:t> – Still-Life</a:t>
            </a:r>
          </a:p>
        </p:txBody>
      </p:sp>
      <p:pic>
        <p:nvPicPr>
          <p:cNvPr id="4" name="Content Placeholder 3" descr="C:\Users\Dir Scoala Postlicea\Desktop\Theodor Aman Natura moarta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28800"/>
            <a:ext cx="4191000" cy="350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Theodor </a:t>
            </a:r>
            <a:r>
              <a:rPr lang="en-US" b="1" dirty="0" err="1"/>
              <a:t>Pallady</a:t>
            </a:r>
            <a:r>
              <a:rPr lang="en-US" dirty="0"/>
              <a:t> ( 1871 –  1956) </a:t>
            </a:r>
          </a:p>
        </p:txBody>
      </p:sp>
      <p:pic>
        <p:nvPicPr>
          <p:cNvPr id="4" name="Picture 1" descr="https://upload.wikimedia.org/wikipedia/commons/thumb/4/48/Theodor_Pallady_2021_stampsheet_of_Romania_2.jpg/220px-Theodor_Pallady_2021_stampsheet_of_Romania_2.jpg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5814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reptunghi 4"/>
          <p:cNvSpPr/>
          <p:nvPr/>
        </p:nvSpPr>
        <p:spPr>
          <a:xfrm>
            <a:off x="685800" y="14478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was a famous </a:t>
            </a:r>
            <a:r>
              <a:rPr lang="en-US" sz="2400" u="sng" dirty="0">
                <a:hlinkClick r:id="rId4" tooltip="Romania"/>
              </a:rPr>
              <a:t>Romanian</a:t>
            </a:r>
            <a:r>
              <a:rPr lang="en-US" sz="2400" dirty="0"/>
              <a:t> painter.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and artistic work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a young age, his family sent him to </a:t>
            </a:r>
            <a:r>
              <a:rPr lang="en-US" dirty="0">
                <a:hlinkClick r:id="rId2" tooltip="Dresden"/>
              </a:rPr>
              <a:t>Dresden</a:t>
            </a:r>
            <a:r>
              <a:rPr lang="en-US" dirty="0"/>
              <a:t>, where he studied </a:t>
            </a:r>
            <a:r>
              <a:rPr lang="en-US" dirty="0">
                <a:hlinkClick r:id="rId3" tooltip="Engineering"/>
              </a:rPr>
              <a:t>engineering</a:t>
            </a:r>
            <a:r>
              <a:rPr lang="en-US" dirty="0"/>
              <a:t> at the </a:t>
            </a:r>
            <a:r>
              <a:rPr lang="en-US" dirty="0" err="1">
                <a:hlinkClick r:id="rId4" tooltip="Dresden University of Technology"/>
              </a:rPr>
              <a:t>DresdenUniversity</a:t>
            </a:r>
            <a:r>
              <a:rPr lang="en-US" dirty="0">
                <a:hlinkClick r:id="rId4" tooltip="Dresden University of Technology"/>
              </a:rPr>
              <a:t> of Technology</a:t>
            </a:r>
            <a:r>
              <a:rPr lang="en-US" dirty="0"/>
              <a:t> between 1887 and 1889. At the same time, he studied art with </a:t>
            </a:r>
            <a:r>
              <a:rPr lang="en-US" dirty="0" err="1">
                <a:hlinkClick r:id="rId5" tooltip="Erwin Oehme"/>
              </a:rPr>
              <a:t>ErwinOehme</a:t>
            </a:r>
            <a:r>
              <a:rPr lang="en-US" dirty="0"/>
              <a:t>, who, </a:t>
            </a:r>
            <a:r>
              <a:rPr lang="en-US" dirty="0" err="1"/>
              <a:t>recognising</a:t>
            </a:r>
            <a:r>
              <a:rPr lang="en-US" dirty="0"/>
              <a:t> his artistic intuition, suggested that he go to </a:t>
            </a:r>
            <a:r>
              <a:rPr lang="en-US" dirty="0">
                <a:hlinkClick r:id="rId6" tooltip="Paris"/>
              </a:rPr>
              <a:t>Paris</a:t>
            </a:r>
            <a:r>
              <a:rPr lang="en-US" dirty="0"/>
              <a:t>.</a:t>
            </a:r>
          </a:p>
          <a:p>
            <a:r>
              <a:rPr lang="en-US" dirty="0"/>
              <a:t>In Paris, </a:t>
            </a:r>
            <a:r>
              <a:rPr lang="en-US" dirty="0" err="1"/>
              <a:t>Palladyenrolled</a:t>
            </a:r>
            <a:r>
              <a:rPr lang="en-US" dirty="0"/>
              <a:t> in the </a:t>
            </a:r>
            <a:r>
              <a:rPr lang="en-US" dirty="0">
                <a:hlinkClick r:id="rId7" tooltip="Académie des beaux-arts"/>
              </a:rPr>
              <a:t>Academy of Fine Arts</a:t>
            </a:r>
            <a:r>
              <a:rPr lang="en-US" dirty="0"/>
              <a:t> . In 1892 he joined </a:t>
            </a:r>
            <a:r>
              <a:rPr lang="en-US" dirty="0" err="1">
                <a:hlinkClick r:id="rId8" tooltip="Gustave Moreau"/>
              </a:rPr>
              <a:t>Gustave</a:t>
            </a:r>
            <a:r>
              <a:rPr lang="en-US" dirty="0">
                <a:hlinkClick r:id="rId8" tooltip="Gustave Moreau"/>
              </a:rPr>
              <a:t> Moreau</a:t>
            </a:r>
            <a:r>
              <a:rPr lang="en-US" dirty="0"/>
              <a:t>’s studio where he worked alongside painters such as </a:t>
            </a:r>
            <a:r>
              <a:rPr lang="en-US" dirty="0">
                <a:hlinkClick r:id="rId9" tooltip="Henri Matisse"/>
              </a:rPr>
              <a:t>Henri Matisse</a:t>
            </a:r>
            <a:r>
              <a:rPr lang="en-US" dirty="0"/>
              <a:t>( with whom he developed a close friendship), </a:t>
            </a:r>
            <a:r>
              <a:rPr lang="en-US" dirty="0">
                <a:hlinkClick r:id="rId10" tooltip="Georges Rouault"/>
              </a:rPr>
              <a:t>Georges </a:t>
            </a:r>
            <a:r>
              <a:rPr lang="en-US" dirty="0" err="1">
                <a:hlinkClick r:id="rId10" tooltip="Georges Rouault"/>
              </a:rPr>
              <a:t>Rouault</a:t>
            </a:r>
            <a:r>
              <a:rPr lang="en-US" dirty="0" err="1"/>
              <a:t>and</a:t>
            </a:r>
            <a:r>
              <a:rPr lang="en-US" dirty="0"/>
              <a:t> </a:t>
            </a:r>
            <a:r>
              <a:rPr lang="en-US" dirty="0">
                <a:hlinkClick r:id="rId11" tooltip="Albert Marquet"/>
              </a:rPr>
              <a:t>Albert </a:t>
            </a:r>
            <a:r>
              <a:rPr lang="en-US" dirty="0" err="1">
                <a:hlinkClick r:id="rId11" tooltip="Albert Marquet"/>
              </a:rPr>
              <a:t>Marquet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1900, he presented his work “ The Prodigal Son”, at the </a:t>
            </a:r>
            <a:r>
              <a:rPr lang="en-US" dirty="0">
                <a:hlinkClick r:id="rId2" tooltip="Exposition Universelle (1900)"/>
              </a:rPr>
              <a:t>Exposition </a:t>
            </a:r>
            <a:r>
              <a:rPr lang="en-US" dirty="0" err="1">
                <a:hlinkClick r:id="rId2" tooltip="Exposition Universelle (1900)"/>
              </a:rPr>
              <a:t>Universelle</a:t>
            </a:r>
            <a:r>
              <a:rPr lang="en-US" dirty="0"/>
              <a:t>, which earned him high praise. He opened a studio in Paris, on Place Dauphine, where he worked until 1940, traveling often between France and Romania.</a:t>
            </a:r>
          </a:p>
          <a:p>
            <a:r>
              <a:rPr lang="en-US" dirty="0"/>
              <a:t>In 1904, </a:t>
            </a:r>
            <a:r>
              <a:rPr lang="en-US" dirty="0" err="1"/>
              <a:t>Pallady</a:t>
            </a:r>
            <a:r>
              <a:rPr lang="en-US" dirty="0"/>
              <a:t> returned to Romania, where he held an exhibition at the </a:t>
            </a:r>
            <a:r>
              <a:rPr lang="en-US" dirty="0">
                <a:hlinkClick r:id="rId3" tooltip="Romanian Athenaeum"/>
              </a:rPr>
              <a:t>Romanian Athenaeum</a:t>
            </a:r>
            <a:r>
              <a:rPr lang="en-US" dirty="0"/>
              <a:t>. However, he maintained close connections with Paris, where he continued to hold many personal exhibitions, up until </a:t>
            </a:r>
            <a:r>
              <a:rPr lang="en-US" dirty="0">
                <a:hlinkClick r:id="rId4" tooltip="World War II"/>
              </a:rPr>
              <a:t>World War II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Pallady</a:t>
            </a:r>
            <a:r>
              <a:rPr lang="en-US" dirty="0"/>
              <a:t> never lost the contact with Romania and had friends from the community of Romanian artists and intellectuals living in Paris, including </a:t>
            </a:r>
            <a:r>
              <a:rPr lang="en-US" dirty="0">
                <a:hlinkClick r:id="rId2" tooltip="Benjamin Fondane"/>
              </a:rPr>
              <a:t>Benjamin </a:t>
            </a:r>
            <a:r>
              <a:rPr lang="en-US" dirty="0" err="1">
                <a:hlinkClick r:id="rId2" tooltip="Benjamin Fondane"/>
              </a:rPr>
              <a:t>Fondane</a:t>
            </a:r>
            <a:r>
              <a:rPr lang="en-US" dirty="0"/>
              <a:t>, </a:t>
            </a:r>
            <a:r>
              <a:rPr lang="en-US" dirty="0" err="1">
                <a:hlinkClick r:id="rId3" tooltip="George Enescu"/>
              </a:rPr>
              <a:t>GeorgeEnescu</a:t>
            </a:r>
            <a:r>
              <a:rPr lang="en-US" dirty="0"/>
              <a:t>, </a:t>
            </a:r>
            <a:r>
              <a:rPr lang="en-US" dirty="0" err="1">
                <a:hlinkClick r:id="rId4" tooltip="Constantin Brâncuși"/>
              </a:rPr>
              <a:t>ConstantinBrâncuși</a:t>
            </a:r>
            <a:r>
              <a:rPr lang="en-US" dirty="0"/>
              <a:t>, </a:t>
            </a:r>
            <a:r>
              <a:rPr lang="en-US" dirty="0" err="1">
                <a:hlinkClick r:id="rId5" tooltip="Camil Ressu"/>
              </a:rPr>
              <a:t>CamilRessu</a:t>
            </a:r>
            <a:r>
              <a:rPr lang="en-US" dirty="0"/>
              <a:t>, </a:t>
            </a:r>
            <a:r>
              <a:rPr lang="en-US" dirty="0" err="1">
                <a:hlinkClick r:id="rId6" tooltip="Nicolae Dărăscu"/>
              </a:rPr>
              <a:t>NicolaeDărăscu</a:t>
            </a:r>
            <a:r>
              <a:rPr lang="en-US" dirty="0"/>
              <a:t>, </a:t>
            </a:r>
            <a:r>
              <a:rPr lang="en-US" dirty="0" err="1">
                <a:hlinkClick r:id="rId7" tooltip="Traian Vuia"/>
              </a:rPr>
              <a:t>TraianVuia</a:t>
            </a:r>
            <a:r>
              <a:rPr lang="en-US" dirty="0"/>
              <a:t>, </a:t>
            </a:r>
            <a:r>
              <a:rPr lang="en-US" dirty="0" err="1">
                <a:hlinkClick r:id="rId8" tooltip="Eugène Ionesco"/>
              </a:rPr>
              <a:t>Eugène</a:t>
            </a:r>
            <a:r>
              <a:rPr lang="en-US" dirty="0">
                <a:hlinkClick r:id="rId8" tooltip="Eugène Ionesco"/>
              </a:rPr>
              <a:t> Ionesco</a:t>
            </a:r>
            <a:r>
              <a:rPr lang="en-US" dirty="0"/>
              <a:t>, </a:t>
            </a:r>
            <a:r>
              <a:rPr lang="en-US" dirty="0">
                <a:hlinkClick r:id="rId9" tooltip="Emil Cioran"/>
              </a:rPr>
              <a:t>Emil </a:t>
            </a:r>
            <a:r>
              <a:rPr lang="en-US" dirty="0" err="1">
                <a:hlinkClick r:id="rId9" tooltip="Emil Cioran"/>
              </a:rPr>
              <a:t>Cioran</a:t>
            </a:r>
            <a:r>
              <a:rPr lang="en-US" dirty="0"/>
              <a:t>.</a:t>
            </a:r>
          </a:p>
          <a:p>
            <a:r>
              <a:rPr lang="en-US" dirty="0"/>
              <a:t>In 1940 he moved to </a:t>
            </a:r>
            <a:r>
              <a:rPr lang="en-US" dirty="0">
                <a:hlinkClick r:id="rId10" tooltip="Bucharest"/>
              </a:rPr>
              <a:t>Bucharest</a:t>
            </a:r>
            <a:r>
              <a:rPr lang="en-US" dirty="0"/>
              <a:t>, where he died on 16 August 1956.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OctavBăncilă</a:t>
            </a:r>
            <a:r>
              <a:rPr lang="en-US" dirty="0"/>
              <a:t> (1872 –  1944) 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was a Romanian </a:t>
            </a:r>
            <a:r>
              <a:rPr lang="en-US" dirty="0">
                <a:hlinkClick r:id="rId2" tooltip="Realism (arts)"/>
              </a:rPr>
              <a:t>realist</a:t>
            </a:r>
            <a:r>
              <a:rPr lang="en-US" dirty="0"/>
              <a:t> painter.</a:t>
            </a:r>
          </a:p>
          <a:p>
            <a:endParaRPr lang="en-US" dirty="0"/>
          </a:p>
        </p:txBody>
      </p:sp>
      <p:pic>
        <p:nvPicPr>
          <p:cNvPr id="4" name="Picture 3" descr="Octav Bancila - Fotografi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1242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and artistic work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After completing primary school, he entered the </a:t>
            </a:r>
            <a:r>
              <a:rPr lang="en-US" dirty="0">
                <a:hlinkClick r:id="rId2" tooltip="George Enescu University of Arts of Iaşi"/>
              </a:rPr>
              <a:t>Fine Arts School</a:t>
            </a:r>
            <a:r>
              <a:rPr lang="en-US" dirty="0"/>
              <a:t> in </a:t>
            </a:r>
            <a:r>
              <a:rPr lang="en-US" dirty="0" err="1"/>
              <a:t>Iaşi</a:t>
            </a:r>
            <a:r>
              <a:rPr lang="en-US" dirty="0"/>
              <a:t>, graduating in 1893. Between 1894 and 1897, he lived and studied abroad on a scholarship: first in Italy and France, and finally in </a:t>
            </a:r>
            <a:r>
              <a:rPr lang="en-US" dirty="0">
                <a:hlinkClick r:id="rId3" tooltip="German Empire"/>
              </a:rPr>
              <a:t>Germany</a:t>
            </a:r>
            <a:r>
              <a:rPr lang="en-US" dirty="0"/>
              <a:t>, where he studied at the </a:t>
            </a:r>
            <a:r>
              <a:rPr lang="en-US" dirty="0" err="1">
                <a:hlinkClick r:id="rId4" tooltip="Academy of Fine Arts, Munich"/>
              </a:rPr>
              <a:t>Akademie</a:t>
            </a:r>
            <a:r>
              <a:rPr lang="en-US" dirty="0">
                <a:hlinkClick r:id="rId4" tooltip="Academy of Fine Arts, Munich"/>
              </a:rPr>
              <a:t> </a:t>
            </a:r>
            <a:r>
              <a:rPr lang="en-US" dirty="0" err="1">
                <a:hlinkClick r:id="rId4" tooltip="Academy of Fine Arts, Munich"/>
              </a:rPr>
              <a:t>der</a:t>
            </a:r>
            <a:r>
              <a:rPr lang="en-US" dirty="0">
                <a:hlinkClick r:id="rId4" tooltip="Academy of Fine Arts, Munich"/>
              </a:rPr>
              <a:t> </a:t>
            </a:r>
            <a:r>
              <a:rPr lang="en-US" dirty="0" err="1">
                <a:hlinkClick r:id="rId4" tooltip="Academy of Fine Arts, Munich"/>
              </a:rPr>
              <a:t>BildendenKünste</a:t>
            </a:r>
            <a:r>
              <a:rPr lang="en-US" dirty="0"/>
              <a:t> in Munich.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2438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NICOLAE GRIGORESCU</a:t>
            </a:r>
            <a:r>
              <a:rPr lang="en-US" dirty="0"/>
              <a:t>(1838 –  1907) 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was one of the founders of modern </a:t>
            </a:r>
            <a:r>
              <a:rPr lang="en-US" sz="3600" dirty="0">
                <a:hlinkClick r:id="rId2"/>
              </a:rPr>
              <a:t>Romanian</a:t>
            </a:r>
            <a:r>
              <a:rPr lang="en-US" sz="3600" dirty="0"/>
              <a:t> painting.</a:t>
            </a:r>
            <a:br>
              <a:rPr lang="en-US" dirty="0"/>
            </a:br>
            <a:r>
              <a:rPr lang="en-US" b="1" dirty="0"/>
              <a:t> </a:t>
            </a:r>
          </a:p>
        </p:txBody>
      </p:sp>
      <p:pic>
        <p:nvPicPr>
          <p:cNvPr id="4" name="Content Placeholder 3" descr="Ncolae Grigorescu (1860).JPG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2766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Upon his return, he opened a studio in downtown </a:t>
            </a:r>
            <a:r>
              <a:rPr lang="en-US" dirty="0" err="1"/>
              <a:t>Iaşi</a:t>
            </a:r>
            <a:r>
              <a:rPr lang="en-US" dirty="0"/>
              <a:t> and began exploring his major themes: the lives of peasants, factory workers, impoverished </a:t>
            </a:r>
            <a:r>
              <a:rPr lang="en-US" dirty="0">
                <a:hlinkClick r:id="rId2" tooltip="History of the Jews in Romania"/>
              </a:rPr>
              <a:t>Jewish</a:t>
            </a:r>
            <a:r>
              <a:rPr lang="en-US" dirty="0"/>
              <a:t> traders and artisans, conscripted soldiers and of </a:t>
            </a:r>
            <a:r>
              <a:rPr lang="en-US" dirty="0">
                <a:hlinkClick r:id="rId3" tooltip="Nomadism"/>
              </a:rPr>
              <a:t>nomadic</a:t>
            </a:r>
            <a:r>
              <a:rPr lang="en-US" dirty="0"/>
              <a:t> </a:t>
            </a:r>
            <a:r>
              <a:rPr lang="en-US" dirty="0">
                <a:hlinkClick r:id="rId4" tooltip="Roma minority in Romania"/>
              </a:rPr>
              <a:t>Roma people</a:t>
            </a:r>
            <a:r>
              <a:rPr lang="en-US" dirty="0"/>
              <a:t>.  Impressed by the outcome of the </a:t>
            </a:r>
            <a:r>
              <a:rPr lang="en-US" dirty="0">
                <a:hlinkClick r:id="rId5" tooltip="Russian Revolution of 1905"/>
              </a:rPr>
              <a:t>1905 Revolution</a:t>
            </a:r>
            <a:r>
              <a:rPr lang="en-US" dirty="0"/>
              <a:t> in the </a:t>
            </a:r>
            <a:r>
              <a:rPr lang="en-US" dirty="0">
                <a:hlinkClick r:id="rId6" tooltip="Russian Empire"/>
              </a:rPr>
              <a:t>Russian Empire</a:t>
            </a:r>
            <a:r>
              <a:rPr lang="en-US" dirty="0"/>
              <a:t>, he was soon active in socialist circles and became a major intellectual figure on the Left. In 1907, following the crushing of the </a:t>
            </a:r>
            <a:r>
              <a:rPr lang="en-US" dirty="0">
                <a:hlinkClick r:id="rId7" tooltip="1907 Romanian Peasants' Revolt"/>
              </a:rPr>
              <a:t>Romanian Peasants' Revolt</a:t>
            </a:r>
            <a:r>
              <a:rPr lang="en-US" dirty="0"/>
              <a:t>, </a:t>
            </a:r>
            <a:r>
              <a:rPr lang="en-US" dirty="0" err="1"/>
              <a:t>Băncilă</a:t>
            </a:r>
            <a:r>
              <a:rPr lang="en-US" dirty="0"/>
              <a:t> began traveling the country and attempting to gather evidence of government repression and violence. The result was a series of twelve paintings , including his famous figure of an old peasant standing open-armed (titled  "Before 1907"), several images of dead bodies piled up in fields and the eponymous </a:t>
            </a:r>
            <a:r>
              <a:rPr lang="en-US" i="1" dirty="0"/>
              <a:t>1907</a:t>
            </a:r>
            <a:r>
              <a:rPr lang="en-US" dirty="0"/>
              <a:t>, depicting three ragged peasants running into rifle fire.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Following the outbreak of </a:t>
            </a:r>
            <a:r>
              <a:rPr lang="en-US" dirty="0">
                <a:hlinkClick r:id="rId2"/>
              </a:rPr>
              <a:t>World War I</a:t>
            </a:r>
            <a:r>
              <a:rPr lang="en-US" dirty="0"/>
              <a:t>, he became involved in </a:t>
            </a:r>
            <a:r>
              <a:rPr lang="en-US" dirty="0">
                <a:hlinkClick r:id="rId3" tooltip="Pacifism"/>
              </a:rPr>
              <a:t>pacifist</a:t>
            </a:r>
            <a:r>
              <a:rPr lang="en-US" dirty="0"/>
              <a:t> causes, using his work to comment on the results of conflict. In 1916, he was appointed professor at the Fine Arts School in </a:t>
            </a:r>
            <a:r>
              <a:rPr lang="en-US" dirty="0" err="1"/>
              <a:t>Iaşi</a:t>
            </a:r>
            <a:r>
              <a:rPr lang="en-US" dirty="0"/>
              <a:t> (a position he kept until his retirement in 1937). </a:t>
            </a:r>
          </a:p>
          <a:p>
            <a:r>
              <a:rPr lang="en-US" dirty="0"/>
              <a:t>He remained critical of social and political developments inside </a:t>
            </a:r>
            <a:r>
              <a:rPr lang="en-US" dirty="0">
                <a:hlinkClick r:id="rId4" tooltip="Greater Romania"/>
              </a:rPr>
              <a:t>Greater Romania</a:t>
            </a:r>
            <a:r>
              <a:rPr lang="en-US" dirty="0"/>
              <a:t>, was supportive of strike actions and used his art to attack </a:t>
            </a:r>
            <a:r>
              <a:rPr lang="en-US" dirty="0">
                <a:hlinkClick r:id="rId5" tooltip="Anti-Semitism"/>
              </a:rPr>
              <a:t>anti-Semitic</a:t>
            </a:r>
            <a:r>
              <a:rPr lang="en-US" dirty="0"/>
              <a:t> trends in Romanian society. Towards the end his life, he became to </a:t>
            </a:r>
            <a:r>
              <a:rPr lang="en-US" dirty="0" err="1"/>
              <a:t>sympathise</a:t>
            </a:r>
            <a:r>
              <a:rPr lang="en-US" dirty="0"/>
              <a:t> with </a:t>
            </a:r>
            <a:r>
              <a:rPr lang="en-US" dirty="0">
                <a:hlinkClick r:id="rId6" tooltip="Communism"/>
              </a:rPr>
              <a:t>communism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Octav</a:t>
            </a:r>
            <a:r>
              <a:rPr lang="en-US" dirty="0"/>
              <a:t> </a:t>
            </a:r>
            <a:r>
              <a:rPr lang="en-US" dirty="0" err="1"/>
              <a:t>Bancila</a:t>
            </a:r>
            <a:r>
              <a:rPr lang="en-US" dirty="0"/>
              <a:t> – Still-life</a:t>
            </a:r>
          </a:p>
        </p:txBody>
      </p:sp>
      <p:pic>
        <p:nvPicPr>
          <p:cNvPr id="4" name="Picture 1" descr="C:\Users\Dir Scoala Postlicea\Desktop\Octav_Bancila_-_Natura_statica_cu_gutui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90" y="1527175"/>
            <a:ext cx="5616708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Octav</a:t>
            </a:r>
            <a:r>
              <a:rPr lang="en-US" dirty="0"/>
              <a:t> </a:t>
            </a:r>
            <a:r>
              <a:rPr lang="en-US" dirty="0" err="1"/>
              <a:t>Bancila</a:t>
            </a:r>
            <a:r>
              <a:rPr lang="en-US" dirty="0"/>
              <a:t> – Still-life with peaches</a:t>
            </a:r>
          </a:p>
        </p:txBody>
      </p:sp>
      <p:pic>
        <p:nvPicPr>
          <p:cNvPr id="4" name="Picture 2" descr="C:\Users\Dir Scoala Postlicea\Desktop\Octav_Bancila_-_Natura_statica_cu_piersici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44" y="1527175"/>
            <a:ext cx="5658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and artistic work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At a young age (between 1846 and 1850), he became an apprentice at the workshop of the Czech painter Anton </a:t>
            </a:r>
            <a:r>
              <a:rPr lang="en-US" dirty="0" err="1"/>
              <a:t>Chladek</a:t>
            </a:r>
            <a:r>
              <a:rPr lang="en-US" dirty="0"/>
              <a:t> and created icons for several  churches and monasteries. In 1861 he received a scholarship to study in France, to Paris, where he studied at the </a:t>
            </a:r>
            <a:r>
              <a:rPr lang="en-US" dirty="0" err="1">
                <a:hlinkClick r:id="rId2" tooltip="École des Beaux-Arts"/>
              </a:rPr>
              <a:t>École</a:t>
            </a:r>
            <a:r>
              <a:rPr lang="en-US" dirty="0">
                <a:hlinkClick r:id="rId2" tooltip="École des Beaux-Arts"/>
              </a:rPr>
              <a:t> des Beaux-Arts</a:t>
            </a:r>
            <a:r>
              <a:rPr lang="en-US" dirty="0"/>
              <a:t>. He also attended the workshop of </a:t>
            </a:r>
            <a:r>
              <a:rPr lang="en-US" dirty="0" err="1">
                <a:hlinkClick r:id="rId3" tooltip="Sébastien Cornu"/>
              </a:rPr>
              <a:t>SébastienCornu</a:t>
            </a:r>
            <a:r>
              <a:rPr lang="en-US" dirty="0"/>
              <a:t>, where he met </a:t>
            </a:r>
            <a:r>
              <a:rPr lang="en-US" dirty="0">
                <a:hlinkClick r:id="rId4" tooltip="Pierre-Auguste Renoir"/>
              </a:rPr>
              <a:t>Pierre-</a:t>
            </a:r>
            <a:r>
              <a:rPr lang="en-US" dirty="0" err="1">
                <a:hlinkClick r:id="rId4" tooltip="Pierre-Auguste Renoir"/>
              </a:rPr>
              <a:t>Auguste</a:t>
            </a:r>
            <a:r>
              <a:rPr lang="en-US" dirty="0">
                <a:hlinkClick r:id="rId4" tooltip="Pierre-Auguste Renoir"/>
              </a:rPr>
              <a:t> </a:t>
            </a:r>
            <a:r>
              <a:rPr lang="en-US" dirty="0" err="1">
                <a:hlinkClick r:id="rId4" tooltip="Pierre-Auguste Renoir"/>
              </a:rPr>
              <a:t>Renoir</a:t>
            </a:r>
            <a:r>
              <a:rPr lang="en-US" dirty="0" err="1"/>
              <a:t>.Attracted</a:t>
            </a:r>
            <a:r>
              <a:rPr lang="en-US" dirty="0"/>
              <a:t> by the artistic concepts of the </a:t>
            </a:r>
            <a:r>
              <a:rPr lang="en-US" dirty="0">
                <a:hlinkClick r:id="rId5" tooltip="Barbizon school"/>
              </a:rPr>
              <a:t>Barbizon school</a:t>
            </a:r>
            <a:r>
              <a:rPr lang="en-US" dirty="0"/>
              <a:t>, he soon left Paris for that village, where he became the associate of artists such as </a:t>
            </a:r>
            <a:r>
              <a:rPr lang="en-US" dirty="0">
                <a:hlinkClick r:id="rId6" tooltip="Jean-François Millet"/>
              </a:rPr>
              <a:t>Jean-François Millet</a:t>
            </a:r>
            <a:r>
              <a:rPr lang="en-US" dirty="0"/>
              <a:t>, </a:t>
            </a:r>
            <a:r>
              <a:rPr lang="en-US" dirty="0">
                <a:hlinkClick r:id="rId7" tooltip="Jean-Baptiste-Camille Corot"/>
              </a:rPr>
              <a:t>Jean-</a:t>
            </a:r>
            <a:r>
              <a:rPr lang="en-US" dirty="0" err="1">
                <a:hlinkClick r:id="rId7" tooltip="Jean-Baptiste-Camille Corot"/>
              </a:rPr>
              <a:t>Baptiste</a:t>
            </a:r>
            <a:r>
              <a:rPr lang="en-US" dirty="0">
                <a:hlinkClick r:id="rId7" tooltip="Jean-Baptiste-Camille Corot"/>
              </a:rPr>
              <a:t>-Camille Corot</a:t>
            </a:r>
            <a:r>
              <a:rPr lang="en-US" dirty="0"/>
              <a:t>, </a:t>
            </a:r>
            <a:r>
              <a:rPr lang="en-US" dirty="0" err="1">
                <a:hlinkClick r:id="rId8" tooltip="Gustave Courbet"/>
              </a:rPr>
              <a:t>Gustave</a:t>
            </a:r>
            <a:r>
              <a:rPr lang="en-US" dirty="0">
                <a:hlinkClick r:id="rId8" tooltip="Gustave Courbet"/>
              </a:rPr>
              <a:t> Courbet</a:t>
            </a:r>
            <a:r>
              <a:rPr lang="en-US" dirty="0"/>
              <a:t> and </a:t>
            </a:r>
            <a:r>
              <a:rPr lang="en-US" dirty="0" err="1">
                <a:hlinkClick r:id="rId9" tooltip="Théodore Rousseau"/>
              </a:rPr>
              <a:t>Théodore</a:t>
            </a:r>
            <a:r>
              <a:rPr lang="en-US" dirty="0">
                <a:hlinkClick r:id="rId9" tooltip="Théodore Rousseau"/>
              </a:rPr>
              <a:t> Rousseau</a:t>
            </a:r>
            <a:r>
              <a:rPr lang="en-US" dirty="0"/>
              <a:t>. Under the influence of the movement, </a:t>
            </a:r>
            <a:r>
              <a:rPr lang="en-US" dirty="0" err="1"/>
              <a:t>Grigorescu</a:t>
            </a:r>
            <a:r>
              <a:rPr lang="en-US" dirty="0"/>
              <a:t> looked for new means of expression and followed the trend of </a:t>
            </a:r>
            <a:r>
              <a:rPr lang="en-US" i="1" dirty="0">
                <a:hlinkClick r:id="rId10" tooltip="En plein air"/>
              </a:rPr>
              <a:t>en </a:t>
            </a:r>
            <a:r>
              <a:rPr lang="en-US" i="1" dirty="0" err="1">
                <a:hlinkClick r:id="rId10" tooltip="En plein air"/>
              </a:rPr>
              <a:t>plein</a:t>
            </a:r>
            <a:r>
              <a:rPr lang="en-US" i="1" dirty="0">
                <a:hlinkClick r:id="rId10" tooltip="En plein air"/>
              </a:rPr>
              <a:t> air</a:t>
            </a:r>
            <a:r>
              <a:rPr lang="en-US" dirty="0"/>
              <a:t> painting, which was also important in </a:t>
            </a:r>
            <a:r>
              <a:rPr lang="en-US" dirty="0">
                <a:hlinkClick r:id="rId11" tooltip="Impressionism"/>
              </a:rPr>
              <a:t>Impressionism</a:t>
            </a:r>
            <a:r>
              <a:rPr lang="en-US" dirty="0"/>
              <a:t>.</a:t>
            </a:r>
          </a:p>
          <a:p>
            <a:pPr algn="just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 participated at  the </a:t>
            </a:r>
            <a:r>
              <a:rPr lang="en-US" dirty="0">
                <a:hlinkClick r:id="rId2" tooltip="Exposition Universelle (1867)"/>
              </a:rPr>
              <a:t>Universal Exposition</a:t>
            </a:r>
            <a:r>
              <a:rPr lang="en-US" dirty="0"/>
              <a:t> of Paris (1867) with seven works. He exhibited at the </a:t>
            </a:r>
            <a:r>
              <a:rPr lang="en-US" dirty="0">
                <a:hlinkClick r:id="rId3" tooltip="Paris Salon"/>
              </a:rPr>
              <a:t>Paris Salon</a:t>
            </a:r>
            <a:r>
              <a:rPr lang="en-US" dirty="0"/>
              <a:t> of 1868 the painting </a:t>
            </a:r>
            <a:r>
              <a:rPr lang="en-US" i="1" dirty="0"/>
              <a:t>Young Gypsy girl</a:t>
            </a:r>
            <a:r>
              <a:rPr lang="en-US" dirty="0"/>
              <a:t>.</a:t>
            </a:r>
          </a:p>
          <a:p>
            <a:r>
              <a:rPr lang="en-US" dirty="0"/>
              <a:t>He returned to Romania a few times and starting in 1870 he participated in the exhibits of living artists and those organized by the Society of the Friends of the Belle-Arts. Between 1873 and 1874 he traveled to Italy, Greece and Vienna.</a:t>
            </a:r>
          </a:p>
          <a:p>
            <a:r>
              <a:rPr lang="en-US" dirty="0"/>
              <a:t>In 1877 he was called to accompany the </a:t>
            </a:r>
            <a:r>
              <a:rPr lang="en-US" dirty="0">
                <a:hlinkClick r:id="rId4" tooltip="Romanian Army"/>
              </a:rPr>
              <a:t>Romanian Army</a:t>
            </a:r>
            <a:r>
              <a:rPr lang="en-US" dirty="0"/>
              <a:t> as a "frontline painter" in the </a:t>
            </a:r>
            <a:r>
              <a:rPr lang="en-US" dirty="0">
                <a:hlinkClick r:id="rId5" tooltip="Romanian War of Independence"/>
              </a:rPr>
              <a:t>Romanian War of Independence</a:t>
            </a:r>
            <a:r>
              <a:rPr lang="en-US" dirty="0"/>
              <a:t>. During the battles, he made drawings and sketches which later used in creating larger-scale works.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1889 his work was featured in the </a:t>
            </a:r>
            <a:r>
              <a:rPr lang="en-US" dirty="0">
                <a:hlinkClick r:id="rId2" tooltip="Exposition Universelle (1889)"/>
              </a:rPr>
              <a:t>Universal Exhibition</a:t>
            </a:r>
            <a:r>
              <a:rPr lang="en-US" dirty="0"/>
              <a:t> in Paris and at the </a:t>
            </a:r>
            <a:r>
              <a:rPr lang="en-US" dirty="0">
                <a:hlinkClick r:id="rId3" tooltip="Romanian Atheneum"/>
              </a:rPr>
              <a:t>Romanian </a:t>
            </a:r>
            <a:r>
              <a:rPr lang="en-US" dirty="0" err="1">
                <a:hlinkClick r:id="rId3" tooltip="Romanian Atheneum"/>
              </a:rPr>
              <a:t>Atheneum</a:t>
            </a:r>
            <a:r>
              <a:rPr lang="en-US" dirty="0"/>
              <a:t>. Centerpiece exhibits took place at the Romanian </a:t>
            </a:r>
            <a:r>
              <a:rPr lang="en-US" dirty="0" err="1"/>
              <a:t>Atheneum</a:t>
            </a:r>
            <a:r>
              <a:rPr lang="en-US" dirty="0"/>
              <a:t> would follow in 1891, 1895, 1897, 1902, and 1905.</a:t>
            </a:r>
          </a:p>
          <a:p>
            <a:r>
              <a:rPr lang="en-US" dirty="0"/>
              <a:t>From 1879 to 1890 he worked in France, especially in </a:t>
            </a:r>
            <a:r>
              <a:rPr lang="en-US" dirty="0" err="1">
                <a:hlinkClick r:id="rId4" tooltip="Vitré, Ille-et-Vilaine"/>
              </a:rPr>
              <a:t>Vitré</a:t>
            </a:r>
            <a:r>
              <a:rPr lang="en-US" dirty="0"/>
              <a:t>, </a:t>
            </a:r>
            <a:r>
              <a:rPr lang="en-US" dirty="0">
                <a:hlinkClick r:id="rId5" tooltip="Brittany (administrative region)"/>
              </a:rPr>
              <a:t>Brittany</a:t>
            </a:r>
            <a:r>
              <a:rPr lang="en-US" dirty="0"/>
              <a:t> and in his workshop in Paris. In 1890 he started depicting pastoral themes, especially portraits of peasant girls, pictures of ox carts on dusty country roads and other landscapes. </a:t>
            </a:r>
          </a:p>
          <a:p>
            <a:r>
              <a:rPr lang="en-US" dirty="0"/>
              <a:t>He was named honorary </a:t>
            </a:r>
            <a:r>
              <a:rPr lang="en-US" dirty="0">
                <a:hlinkClick r:id="rId6" tooltip="List of members of the Romanian Academy"/>
              </a:rPr>
              <a:t>member of the Romanian Academy</a:t>
            </a:r>
            <a:r>
              <a:rPr lang="en-US" dirty="0"/>
              <a:t> in 1899.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sz="3100" b="1" i="1" dirty="0" err="1"/>
              <a:t>Nicolae</a:t>
            </a:r>
            <a:r>
              <a:rPr lang="en-US" sz="3100" b="1" i="1" dirty="0"/>
              <a:t> </a:t>
            </a:r>
            <a:r>
              <a:rPr lang="en-US" sz="3100" b="1" i="1" dirty="0" err="1"/>
              <a:t>Grigorescu</a:t>
            </a:r>
            <a:r>
              <a:rPr lang="en-US" sz="3100" b="1" i="1" dirty="0"/>
              <a:t> – Still-life with lemons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Fișier:Nicolae Grigorescu - Natura moarta cu lamai (1864)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50292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01752" y="609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b="1" i="1" dirty="0" err="1"/>
              <a:t>Nicolae</a:t>
            </a:r>
            <a:r>
              <a:rPr lang="en-US" b="1" i="1" dirty="0"/>
              <a:t> </a:t>
            </a:r>
            <a:r>
              <a:rPr lang="en-US" b="1" i="1" dirty="0" err="1"/>
              <a:t>Grigorescu</a:t>
            </a:r>
            <a:r>
              <a:rPr lang="en-US" b="1" i="1" dirty="0"/>
              <a:t> – Still-life with woodcocks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4" descr="Natura moarta cu sitari,reproducere dupa Nicolae Grigorescu. Tablou de doru  cristian deliu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7175"/>
            <a:ext cx="38862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Theodor </a:t>
            </a:r>
            <a:r>
              <a:rPr lang="en-US" b="1" dirty="0" err="1"/>
              <a:t>Aman</a:t>
            </a:r>
            <a:r>
              <a:rPr lang="en-US" dirty="0"/>
              <a:t> ( 1831 –1891) 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was a famous </a:t>
            </a:r>
            <a:r>
              <a:rPr lang="en-US" dirty="0">
                <a:hlinkClick r:id="rId2" tooltip="Romanians"/>
              </a:rPr>
              <a:t>Romanian</a:t>
            </a:r>
            <a:r>
              <a:rPr lang="en-US" dirty="0"/>
              <a:t> painter, engraver and art professor. </a:t>
            </a:r>
          </a:p>
          <a:p>
            <a:endParaRPr lang="en-US" dirty="0"/>
          </a:p>
        </p:txBody>
      </p:sp>
      <p:pic>
        <p:nvPicPr>
          <p:cNvPr id="4" name="Picture 1" descr="Theodor Aman - Autoportret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33528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 and artistic work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After displaying an early affinity for art, he took his first </a:t>
            </a:r>
            <a:r>
              <a:rPr lang="en-US" dirty="0" err="1"/>
              <a:t>lessonsat</a:t>
            </a:r>
            <a:r>
              <a:rPr lang="en-US" dirty="0"/>
              <a:t> </a:t>
            </a:r>
            <a:r>
              <a:rPr lang="en-US" dirty="0">
                <a:hlinkClick r:id="rId2" tooltip="Carol I National College"/>
              </a:rPr>
              <a:t>Carol I National College</a:t>
            </a:r>
            <a:r>
              <a:rPr lang="en-US" dirty="0"/>
              <a:t>. In 1850, he went to Paris, where he studied  with </a:t>
            </a:r>
            <a:r>
              <a:rPr lang="en-US" dirty="0">
                <a:hlinkClick r:id="rId3" tooltip="Michel Martin Drolling"/>
              </a:rPr>
              <a:t>Michel Martin </a:t>
            </a:r>
            <a:r>
              <a:rPr lang="en-US" dirty="0" err="1">
                <a:hlinkClick r:id="rId3" tooltip="Michel Martin Drolling"/>
              </a:rPr>
              <a:t>Drolling</a:t>
            </a:r>
            <a:r>
              <a:rPr lang="en-US" dirty="0"/>
              <a:t> and  </a:t>
            </a:r>
            <a:r>
              <a:rPr lang="en-US" dirty="0">
                <a:hlinkClick r:id="rId4" tooltip="François-Édouard Picot"/>
              </a:rPr>
              <a:t>François-</a:t>
            </a:r>
            <a:r>
              <a:rPr lang="en-US" dirty="0" err="1">
                <a:hlinkClick r:id="rId4" tooltip="François-Édouard Picot"/>
              </a:rPr>
              <a:t>Édouard</a:t>
            </a:r>
            <a:r>
              <a:rPr lang="en-US" dirty="0">
                <a:hlinkClick r:id="rId4" tooltip="François-Édouard Picot"/>
              </a:rPr>
              <a:t> Picot</a:t>
            </a:r>
            <a:r>
              <a:rPr lang="en-US" dirty="0"/>
              <a:t> and he became part of the Romanian revolutionary circles. In 1853 he has his first display at the </a:t>
            </a:r>
            <a:r>
              <a:rPr lang="en-US" dirty="0">
                <a:hlinkClick r:id="rId5" tooltip="Salon (Paris)"/>
              </a:rPr>
              <a:t>Salon</a:t>
            </a:r>
            <a:r>
              <a:rPr lang="en-US" dirty="0"/>
              <a:t> in Paris, showing his </a:t>
            </a:r>
            <a:r>
              <a:rPr lang="en-US" i="1" dirty="0" err="1"/>
              <a:t>Autoportrait</a:t>
            </a:r>
            <a:r>
              <a:rPr lang="en-US" i="1" dirty="0"/>
              <a:t>. </a:t>
            </a:r>
            <a:r>
              <a:rPr lang="en-US" dirty="0"/>
              <a:t> Influenced by revolutionary ideas, </a:t>
            </a:r>
            <a:r>
              <a:rPr lang="en-US" dirty="0" err="1"/>
              <a:t>Aman</a:t>
            </a:r>
            <a:r>
              <a:rPr lang="en-US" dirty="0"/>
              <a:t> completed the historical themed painting “</a:t>
            </a:r>
            <a:r>
              <a:rPr lang="en-US" i="1" dirty="0" err="1"/>
              <a:t>MihaiVIteazul’s</a:t>
            </a:r>
            <a:r>
              <a:rPr lang="en-US" i="1" dirty="0"/>
              <a:t> First Night”.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Vervă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</TotalTime>
  <Words>1415</Words>
  <Application>Microsoft Office PowerPoint</Application>
  <PresentationFormat>On-screen Show (4:3)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Comic Sans MS</vt:lpstr>
      <vt:lpstr>Georgia</vt:lpstr>
      <vt:lpstr>Wingdings</vt:lpstr>
      <vt:lpstr>Wingdings 2</vt:lpstr>
      <vt:lpstr>Civic</vt:lpstr>
      <vt:lpstr>Still-lives in Romanian Painting</vt:lpstr>
      <vt:lpstr>NICOLAE GRIGORESCU(1838 –  1907)   was one of the founders of modern Romanian painting.  </vt:lpstr>
      <vt:lpstr>Studies and artistic work</vt:lpstr>
      <vt:lpstr>PowerPoint Presentation</vt:lpstr>
      <vt:lpstr>PowerPoint Presentation</vt:lpstr>
      <vt:lpstr>Nicolae Grigorescu – Still-life with lemons </vt:lpstr>
      <vt:lpstr>Nicolae Grigorescu – Still-life with woodcocks </vt:lpstr>
      <vt:lpstr>Theodor Aman ( 1831 –1891) </vt:lpstr>
      <vt:lpstr>Studies and artistic work</vt:lpstr>
      <vt:lpstr>PowerPoint Presentation</vt:lpstr>
      <vt:lpstr>PowerPoint Presentation</vt:lpstr>
      <vt:lpstr>Theodor Aman – Still-life with cerises</vt:lpstr>
      <vt:lpstr>Theodor Aman – Still-Life</vt:lpstr>
      <vt:lpstr>Theodor Pallady ( 1871 –  1956) </vt:lpstr>
      <vt:lpstr>Studies and artistic work</vt:lpstr>
      <vt:lpstr>PowerPoint Presentation</vt:lpstr>
      <vt:lpstr>PowerPoint Presentation</vt:lpstr>
      <vt:lpstr>OctavBăncilă (1872 –  1944) </vt:lpstr>
      <vt:lpstr>Studies and artistic work</vt:lpstr>
      <vt:lpstr>PowerPoint Presentation</vt:lpstr>
      <vt:lpstr>PowerPoint Presentation</vt:lpstr>
      <vt:lpstr>Octav Bancila – Still-life</vt:lpstr>
      <vt:lpstr>Octav Bancila – Still-life with peaches</vt:lpstr>
    </vt:vector>
  </TitlesOfParts>
  <Company>Unitate Scolara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Still-lives in Romanian painting</dc:title>
  <dc:creator>Lacramioara</dc:creator>
  <cp:lastModifiedBy>Profesor</cp:lastModifiedBy>
  <cp:revision>48</cp:revision>
  <dcterms:created xsi:type="dcterms:W3CDTF">2021-05-13T18:59:32Z</dcterms:created>
  <dcterms:modified xsi:type="dcterms:W3CDTF">2021-12-13T09:13:03Z</dcterms:modified>
</cp:coreProperties>
</file>