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8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52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4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1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7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3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5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50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F89B-7CEB-44CD-AEC0-0BAB7E792D5B}" type="datetimeFigureOut">
              <a:rPr lang="it-IT" smtClean="0"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9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967C9E0B-7F78-4097-AC1A-977A7D44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8" y="784299"/>
            <a:ext cx="10192432" cy="554213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524000" y="73049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</a:rPr>
              <a:t>The restoration of Leonardo da Vinci’s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</a:rPr>
              <a:t>Last Supper</a:t>
            </a:r>
            <a:endParaRPr lang="it-IT" sz="3600" b="1" dirty="0">
              <a:solidFill>
                <a:schemeClr val="bg1"/>
              </a:solidFill>
            </a:endParaRPr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97" y="83136"/>
            <a:ext cx="6647236" cy="6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93558" y="1096870"/>
            <a:ext cx="5812043" cy="490439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Leonardo da Vinci decorated the refectory of the </a:t>
            </a:r>
            <a:r>
              <a:rPr lang="en-US" i="1" dirty="0"/>
              <a:t>Convent of Santa Maria </a:t>
            </a:r>
            <a:r>
              <a:rPr lang="en-US" i="1" dirty="0" err="1"/>
              <a:t>delle</a:t>
            </a:r>
            <a:r>
              <a:rPr lang="en-US" i="1" dirty="0"/>
              <a:t> </a:t>
            </a:r>
            <a:r>
              <a:rPr lang="en-US" i="1" dirty="0" err="1"/>
              <a:t>Grazie</a:t>
            </a:r>
            <a:r>
              <a:rPr lang="en-US" dirty="0"/>
              <a:t>, called </a:t>
            </a:r>
            <a:r>
              <a:rPr lang="en-US" i="1" dirty="0" err="1"/>
              <a:t>Cenacolo</a:t>
            </a:r>
            <a:r>
              <a:rPr lang="en-US" dirty="0"/>
              <a:t>. He began </a:t>
            </a:r>
            <a:r>
              <a:rPr lang="en-US" i="1" dirty="0" smtClean="0"/>
              <a:t>The </a:t>
            </a:r>
            <a:r>
              <a:rPr lang="en-US" i="1" dirty="0"/>
              <a:t>Last </a:t>
            </a:r>
            <a:r>
              <a:rPr lang="en-US" i="1" dirty="0" smtClean="0"/>
              <a:t>Supper  </a:t>
            </a:r>
          </a:p>
          <a:p>
            <a:pPr algn="just"/>
            <a:r>
              <a:rPr lang="en-US" i="1" dirty="0" smtClean="0"/>
              <a:t>( </a:t>
            </a:r>
            <a:r>
              <a:rPr lang="en-US" i="1" dirty="0" err="1" smtClean="0"/>
              <a:t>Cenacolo</a:t>
            </a:r>
            <a:r>
              <a:rPr lang="en-US" i="1" dirty="0" smtClean="0"/>
              <a:t>) </a:t>
            </a:r>
            <a:r>
              <a:rPr lang="en-US" dirty="0" smtClean="0"/>
              <a:t>in </a:t>
            </a:r>
            <a:r>
              <a:rPr lang="en-US" dirty="0"/>
              <a:t>1495 </a:t>
            </a:r>
            <a:r>
              <a:rPr lang="en-US" dirty="0" smtClean="0"/>
              <a:t>and went on until </a:t>
            </a:r>
            <a:r>
              <a:rPr lang="en-US" dirty="0"/>
              <a:t>1498.</a:t>
            </a:r>
          </a:p>
          <a:p>
            <a:pPr algn="just"/>
            <a:r>
              <a:rPr lang="en-US" dirty="0"/>
              <a:t>Leonardo used an experimental </a:t>
            </a:r>
            <a:r>
              <a:rPr lang="en-US" dirty="0" smtClean="0"/>
              <a:t>technique </a:t>
            </a:r>
            <a:r>
              <a:rPr lang="en-US" dirty="0"/>
              <a:t>combining the "tempera” </a:t>
            </a:r>
            <a:r>
              <a:rPr lang="en-US" dirty="0" smtClean="0"/>
              <a:t>technique </a:t>
            </a:r>
            <a:r>
              <a:rPr lang="en-US" dirty="0"/>
              <a:t>with the oil </a:t>
            </a:r>
            <a:r>
              <a:rPr lang="en-US" dirty="0" smtClean="0"/>
              <a:t>color </a:t>
            </a:r>
            <a:r>
              <a:rPr lang="en-US" dirty="0"/>
              <a:t>which was the main cause of the ruin of the painting.</a:t>
            </a:r>
          </a:p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/>
              <a:t>The tradition says that the first restorer of the masterpiece was Leonardo Da Vinci </a:t>
            </a:r>
            <a:r>
              <a:rPr lang="en-US" dirty="0" smtClean="0"/>
              <a:t>himself, </a:t>
            </a:r>
            <a:r>
              <a:rPr lang="en-US" dirty="0"/>
              <a:t>at the beginning of the '500. </a:t>
            </a:r>
          </a:p>
          <a:p>
            <a:pPr algn="just"/>
            <a:r>
              <a:rPr lang="en-US" dirty="0"/>
              <a:t>Then, in the next centuries, several actions were made by painters and restorers.</a:t>
            </a:r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A3D12A53-17B6-4E2A-9E9C-482A147EC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70" y="1388392"/>
            <a:ext cx="5267451" cy="39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32398" y="1114848"/>
            <a:ext cx="10524807" cy="43739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damages </a:t>
            </a:r>
            <a:r>
              <a:rPr lang="en-US" dirty="0" smtClean="0"/>
              <a:t>to </a:t>
            </a:r>
            <a:r>
              <a:rPr lang="en-US" dirty="0" smtClean="0"/>
              <a:t>the </a:t>
            </a:r>
            <a:r>
              <a:rPr lang="en-US" dirty="0"/>
              <a:t>masterpiece occurred in centuries are of different types: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falls </a:t>
            </a:r>
            <a:r>
              <a:rPr lang="en-US" sz="2000" dirty="0"/>
              <a:t>and </a:t>
            </a:r>
            <a:r>
              <a:rPr lang="en-US" sz="2000" dirty="0" smtClean="0"/>
              <a:t> cracks on colored </a:t>
            </a:r>
            <a:r>
              <a:rPr lang="en-US" sz="2000" dirty="0"/>
              <a:t>parts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humidity on </a:t>
            </a:r>
            <a:r>
              <a:rPr lang="en-US" sz="2000" dirty="0"/>
              <a:t>the wall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dust</a:t>
            </a:r>
            <a:r>
              <a:rPr lang="en-US" sz="2000" dirty="0"/>
              <a:t>, </a:t>
            </a:r>
            <a:r>
              <a:rPr lang="en-US" sz="2000" dirty="0" smtClean="0"/>
              <a:t>candle smoke, braziers 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quakes </a:t>
            </a:r>
            <a:r>
              <a:rPr lang="en-US" sz="2000" dirty="0"/>
              <a:t>caused by the 1943 bombing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/>
              <a:t>smog</a:t>
            </a:r>
            <a:endParaRPr lang="it-IT" sz="2000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156E009-CA58-4D88-841C-6DA7727FC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17" y="2423748"/>
            <a:ext cx="5786717" cy="347203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3FB5FD0-2656-450A-896D-FF42E724D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1" y="3602126"/>
            <a:ext cx="4152709" cy="27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25123" y="1041377"/>
            <a:ext cx="4395793" cy="3484882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 </a:t>
            </a:r>
            <a:r>
              <a:rPr lang="en-US" dirty="0" smtClean="0"/>
              <a:t>1999, </a:t>
            </a:r>
            <a:r>
              <a:rPr lang="en-US" dirty="0"/>
              <a:t>the art restorer </a:t>
            </a:r>
            <a:r>
              <a:rPr lang="en-US" dirty="0" smtClean="0"/>
              <a:t>Ms</a:t>
            </a:r>
            <a:r>
              <a:rPr lang="en-US" dirty="0"/>
              <a:t>. </a:t>
            </a:r>
            <a:r>
              <a:rPr lang="en-US" dirty="0" err="1"/>
              <a:t>Pinin</a:t>
            </a:r>
            <a:r>
              <a:rPr lang="en-US" dirty="0"/>
              <a:t> Brambilla and her staff concluded the restoring that took  more that 20 years.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Now the fresco has to </a:t>
            </a:r>
            <a:r>
              <a:rPr lang="en-US" dirty="0" smtClean="0"/>
              <a:t>be kept </a:t>
            </a:r>
            <a:r>
              <a:rPr lang="en-US" dirty="0"/>
              <a:t>in </a:t>
            </a:r>
            <a:r>
              <a:rPr lang="en-US" smtClean="0"/>
              <a:t>a strictly  </a:t>
            </a:r>
            <a:r>
              <a:rPr lang="en-US" dirty="0" smtClean="0"/>
              <a:t>protected </a:t>
            </a:r>
            <a:r>
              <a:rPr lang="en-US" dirty="0"/>
              <a:t>environment. </a:t>
            </a:r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EEFDAE16-3D6A-4E31-9EFC-EF12937F8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70" y="1020330"/>
            <a:ext cx="6732829" cy="449731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407A536A-294F-4D6E-B007-31EB718C3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9" y="3744912"/>
            <a:ext cx="4974473" cy="22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6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140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DESKTOP1</dc:creator>
  <cp:lastModifiedBy>Beatrice Cantalupi</cp:lastModifiedBy>
  <cp:revision>15</cp:revision>
  <dcterms:created xsi:type="dcterms:W3CDTF">2019-04-01T14:27:47Z</dcterms:created>
  <dcterms:modified xsi:type="dcterms:W3CDTF">2019-04-04T22:45:29Z</dcterms:modified>
</cp:coreProperties>
</file>