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embeddedFontLst>
    <p:embeddedFont>
      <p:font typeface="Average" panose="020B0604020202020204" charset="0"/>
      <p:regular r:id="rId33"/>
    </p:embeddedFont>
    <p:embeddedFont>
      <p:font typeface="Oswald" panose="020B0604020202020204" charset="-18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5eaaf86d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5eaaf86d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5eaaf86d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5eaaf86d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5eaaf86d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5eaaf86d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5eaaf86d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5eaaf86d2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5eaaf86d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5eaaf86d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5ed61b5b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5ed61b5b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5ed61b5b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5ed61b5b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5ed61b5b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5ed61b5b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5ed61b5b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5ed61b5b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5ed61b5b4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5ed61b5b4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a54be571be28c6a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a54be571be28c6a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5ed61b5b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5ed61b5b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5ed61b5b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5ed61b5b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5ed61b5b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5ed61b5b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5ed61b5b4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5ed61b5b4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5ed61b5b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45ed61b5b4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5ed61b5b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45ed61b5b4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4253045645c3d7f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4253045645c3d7f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4253045645c3d7f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4253045645c3d7f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5ed61b5b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5ed61b5b4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6c51cd184f34ea0b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6c51cd184f34ea0b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a54be571be28c6a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a54be571be28c6a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6c51cd184f34ea0b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6c51cd184f34ea0b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1b8b0e0473877e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1b8b0e0473877e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1b8b0e0473877e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1b8b0e0473877e3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5eaaf86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5eaaf86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5eaaf86d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5eaaf86d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1b8b0e0473877e3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1b8b0e0473877e3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5eaaf86d2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5eaaf86d2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Q95ffnU4Sw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3nG6FzJyw-MLdqyzA06v9-CXocVv_KIIYUhfAMeKHNE/edit?usp=sharin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g"/><Relationship Id="rId4" Type="http://schemas.openxmlformats.org/officeDocument/2006/relationships/hyperlink" Target="https://youtu.be/9qG5fxLmfAk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goo.gl/images/zeA3HC" TargetMode="External"/><Relationship Id="rId3" Type="http://schemas.openxmlformats.org/officeDocument/2006/relationships/hyperlink" Target="https://goo.gl/images/CgY6hs" TargetMode="External"/><Relationship Id="rId7" Type="http://schemas.openxmlformats.org/officeDocument/2006/relationships/hyperlink" Target="https://goo.gl/images/jzsbUR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oo.gl/images/DKYKaV" TargetMode="External"/><Relationship Id="rId11" Type="http://schemas.openxmlformats.org/officeDocument/2006/relationships/hyperlink" Target="https://goo.gl/images/P77GmS" TargetMode="External"/><Relationship Id="rId5" Type="http://schemas.openxmlformats.org/officeDocument/2006/relationships/hyperlink" Target="https://commons.wikimedia.org/wiki/File:Czechoslovakia_I.png" TargetMode="External"/><Relationship Id="rId10" Type="http://schemas.openxmlformats.org/officeDocument/2006/relationships/hyperlink" Target="https://goo.gl/images/N3aeM9" TargetMode="External"/><Relationship Id="rId4" Type="http://schemas.openxmlformats.org/officeDocument/2006/relationships/hyperlink" Target="http://www.cslegie.wz.cz" TargetMode="External"/><Relationship Id="rId9" Type="http://schemas.openxmlformats.org/officeDocument/2006/relationships/hyperlink" Target="https://goo.gl/images/wtEua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goo.gl/images/HaxMyE" TargetMode="External"/><Relationship Id="rId3" Type="http://schemas.openxmlformats.org/officeDocument/2006/relationships/hyperlink" Target="https://goo.gl/images/KyPKNj" TargetMode="External"/><Relationship Id="rId7" Type="http://schemas.openxmlformats.org/officeDocument/2006/relationships/hyperlink" Target="https://goo.gl/images/46Lsi5" TargetMode="External"/><Relationship Id="rId12" Type="http://schemas.openxmlformats.org/officeDocument/2006/relationships/hyperlink" Target="https://goo.gl/images/4yeHuD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oo.gl/images/kx8qdB" TargetMode="External"/><Relationship Id="rId11" Type="http://schemas.openxmlformats.org/officeDocument/2006/relationships/hyperlink" Target="https://goo.gl/images/WhVKFU" TargetMode="External"/><Relationship Id="rId5" Type="http://schemas.openxmlformats.org/officeDocument/2006/relationships/hyperlink" Target="https://goo.gl/images/53xo2W" TargetMode="External"/><Relationship Id="rId10" Type="http://schemas.openxmlformats.org/officeDocument/2006/relationships/hyperlink" Target="https://goo.gl/images/ffzpbQ" TargetMode="External"/><Relationship Id="rId4" Type="http://schemas.openxmlformats.org/officeDocument/2006/relationships/hyperlink" Target="https://goo.gl/images/ut5WNu" TargetMode="External"/><Relationship Id="rId9" Type="http://schemas.openxmlformats.org/officeDocument/2006/relationships/hyperlink" Target="https://goo.gl/images/5vhr9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kHpjklhvNA" TargetMode="External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legie100.com/krev-legionare/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Fight for Freedom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311772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Czech way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Obrázek 2" descr="Obsah obrázku obloha&#10;&#10;Popis se vygeneroval automaticky.">
            <a:extLst>
              <a:ext uri="{FF2B5EF4-FFF2-40B4-BE49-F238E27FC236}">
                <a16:creationId xmlns:a16="http://schemas.microsoft.com/office/drawing/2014/main" id="{62B6C602-E8F9-4B69-BBE5-B71AC0B74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20" y="230038"/>
            <a:ext cx="1405641" cy="1347677"/>
          </a:xfrm>
          <a:prstGeom prst="rect">
            <a:avLst/>
          </a:prstGeom>
        </p:spPr>
      </p:pic>
      <p:pic>
        <p:nvPicPr>
          <p:cNvPr id="5" name="Obrázek 4" descr="Obsah obrázku exteriér, obloha, podepsat&#10;&#10;Popis se vygeneroval automaticky.">
            <a:extLst>
              <a:ext uri="{FF2B5EF4-FFF2-40B4-BE49-F238E27FC236}">
                <a16:creationId xmlns:a16="http://schemas.microsoft.com/office/drawing/2014/main" id="{2677A4EE-6DBA-43B0-84B9-F8237EC4D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761" y="312440"/>
            <a:ext cx="2712719" cy="5914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119300" y="124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9900"/>
                </a:solidFill>
              </a:rPr>
              <a:t>28.10.1918 - THE CREATION OF CZECHOSLOVAKIA</a:t>
            </a:r>
            <a:endParaRPr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119300" y="756775"/>
            <a:ext cx="8961900" cy="42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800">
                <a:solidFill>
                  <a:srgbClr val="FFFFFF"/>
                </a:solidFill>
              </a:rPr>
              <a:t>What should you do, if a state is created from the fall of an empire?</a:t>
            </a:r>
            <a:endParaRPr sz="2800">
              <a:solidFill>
                <a:srgbClr val="FFFFFF"/>
              </a:solidFill>
            </a:endParaRPr>
          </a:p>
          <a:p>
            <a:pPr marL="457200" lvl="0" indent="-4064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800"/>
              <a:buAutoNum type="arabicPeriod"/>
            </a:pPr>
            <a:r>
              <a:rPr lang="cs" sz="2800">
                <a:solidFill>
                  <a:srgbClr val="FFFFFF"/>
                </a:solidFill>
              </a:rPr>
              <a:t>publish constitution (definitive from 2/1920)</a:t>
            </a:r>
            <a:endParaRPr sz="2800">
              <a:solidFill>
                <a:srgbClr val="FFFFFF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AutoNum type="arabicPeriod"/>
            </a:pPr>
            <a:r>
              <a:rPr lang="cs" sz="2800">
                <a:solidFill>
                  <a:srgbClr val="FFFFFF"/>
                </a:solidFill>
              </a:rPr>
              <a:t>reform the currency</a:t>
            </a:r>
            <a:endParaRPr sz="2800">
              <a:solidFill>
                <a:srgbClr val="FFFFFF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AutoNum type="arabicPeriod"/>
            </a:pPr>
            <a:r>
              <a:rPr lang="cs" sz="2800">
                <a:solidFill>
                  <a:srgbClr val="FFFFFF"/>
                </a:solidFill>
              </a:rPr>
              <a:t>reform the estates</a:t>
            </a:r>
            <a:endParaRPr sz="2800">
              <a:solidFill>
                <a:srgbClr val="FFFFFF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AutoNum type="arabicPeriod"/>
            </a:pPr>
            <a:r>
              <a:rPr lang="cs" sz="2800">
                <a:solidFill>
                  <a:srgbClr val="FFFFFF"/>
                </a:solidFill>
              </a:rPr>
              <a:t>foreign relations (CSR was part of Little Entente and a member of the League of Nations)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3" descr="Výsledek obrázku pro československ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00" y="795275"/>
            <a:ext cx="8890000" cy="41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title"/>
          </p:nvPr>
        </p:nvSpPr>
        <p:spPr>
          <a:xfrm>
            <a:off x="234750" y="111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9900"/>
                </a:solidFill>
              </a:rPr>
              <a:t>28.10.1918 - THE CREATION OF CZECHOSLOVAKIA</a:t>
            </a:r>
            <a:endParaRPr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body" idx="1"/>
          </p:nvPr>
        </p:nvSpPr>
        <p:spPr>
          <a:xfrm>
            <a:off x="76950" y="782425"/>
            <a:ext cx="8952900" cy="418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800" u="sng">
                <a:solidFill>
                  <a:srgbClr val="FFFFFF"/>
                </a:solidFill>
              </a:rPr>
              <a:t>ISSUES</a:t>
            </a:r>
            <a:r>
              <a:rPr lang="cs" sz="2800">
                <a:solidFill>
                  <a:srgbClr val="FFFFFF"/>
                </a:solidFill>
              </a:rPr>
              <a:t>:</a:t>
            </a:r>
            <a:endParaRPr sz="2800">
              <a:solidFill>
                <a:srgbClr val="FFFFFF"/>
              </a:solidFill>
            </a:endParaRPr>
          </a:p>
          <a:p>
            <a:pPr marL="457200" lvl="0" indent="-4064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800"/>
              <a:buChar char="-"/>
            </a:pPr>
            <a:r>
              <a:rPr lang="cs" sz="2800">
                <a:solidFill>
                  <a:srgbClr val="FFFFFF"/>
                </a:solidFill>
              </a:rPr>
              <a:t>MINORITIES </a:t>
            </a:r>
            <a:br>
              <a:rPr lang="cs" sz="2800">
                <a:solidFill>
                  <a:srgbClr val="FFFFFF"/>
                </a:solidFill>
              </a:rPr>
            </a:br>
            <a:r>
              <a:rPr lang="cs" sz="2800">
                <a:solidFill>
                  <a:srgbClr val="FFFFFF"/>
                </a:solidFill>
              </a:rPr>
              <a:t>- the constitution mentions czechoslovak people, not germans, hungarians or rusyns</a:t>
            </a:r>
            <a:br>
              <a:rPr lang="cs" sz="2800">
                <a:solidFill>
                  <a:srgbClr val="FFFFFF"/>
                </a:solidFill>
              </a:rPr>
            </a:br>
            <a:r>
              <a:rPr lang="cs" sz="2800">
                <a:solidFill>
                  <a:srgbClr val="FFFFFF"/>
                </a:solidFill>
              </a:rPr>
              <a:t>=&gt; exploited by Hitler during his negotiations at the Munich Agreement 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5" descr="Související obráze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950" y="141100"/>
            <a:ext cx="7093151" cy="500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>
            <a:spLocks noGrp="1"/>
          </p:cNvSpPr>
          <p:nvPr>
            <p:ph type="title"/>
          </p:nvPr>
        </p:nvSpPr>
        <p:spPr>
          <a:xfrm>
            <a:off x="311700" y="111550"/>
            <a:ext cx="8520600" cy="9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9900"/>
                </a:solidFill>
              </a:rPr>
              <a:t>30. 9. 1938 - Munich Agreement </a:t>
            </a:r>
            <a:endParaRPr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9900"/>
                </a:solidFill>
              </a:rPr>
              <a:t>THE DAY WHEN WE WERE NOT FIGHTING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138" name="Google Shape;138;p26"/>
          <p:cNvSpPr txBox="1">
            <a:spLocks noGrp="1"/>
          </p:cNvSpPr>
          <p:nvPr>
            <p:ph type="body" idx="1"/>
          </p:nvPr>
        </p:nvSpPr>
        <p:spPr>
          <a:xfrm>
            <a:off x="89775" y="1141575"/>
            <a:ext cx="8901900" cy="3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800">
                <a:solidFill>
                  <a:srgbClr val="FFFFFF"/>
                </a:solidFill>
              </a:rPr>
              <a:t>29.-30.9. 1938 conference of world powers in Munich</a:t>
            </a:r>
            <a:br>
              <a:rPr lang="cs" sz="2800">
                <a:solidFill>
                  <a:srgbClr val="FFFFFF"/>
                </a:solidFill>
              </a:rPr>
            </a:br>
            <a:r>
              <a:rPr lang="cs" sz="2800">
                <a:solidFill>
                  <a:srgbClr val="FFFFFF"/>
                </a:solidFill>
              </a:rPr>
              <a:t>-&gt; </a:t>
            </a:r>
            <a:r>
              <a:rPr lang="cs" sz="2800" u="sng">
                <a:solidFill>
                  <a:schemeClr val="hlink"/>
                </a:solidFill>
                <a:hlinkClick r:id="rId3"/>
              </a:rPr>
              <a:t>Neville Chamberlain </a:t>
            </a:r>
            <a:r>
              <a:rPr lang="cs" sz="2800">
                <a:solidFill>
                  <a:srgbClr val="FFFFFF"/>
                </a:solidFill>
              </a:rPr>
              <a:t>(UK)</a:t>
            </a:r>
            <a:br>
              <a:rPr lang="cs" sz="2800">
                <a:solidFill>
                  <a:srgbClr val="FFFFFF"/>
                </a:solidFill>
              </a:rPr>
            </a:br>
            <a:r>
              <a:rPr lang="cs" sz="2800">
                <a:solidFill>
                  <a:srgbClr val="FFFFFF"/>
                </a:solidFill>
              </a:rPr>
              <a:t>-&gt; Édouard Daladier (FRA)</a:t>
            </a:r>
            <a:br>
              <a:rPr lang="cs" sz="2800">
                <a:solidFill>
                  <a:srgbClr val="FFFFFF"/>
                </a:solidFill>
              </a:rPr>
            </a:br>
            <a:r>
              <a:rPr lang="cs" sz="2800">
                <a:solidFill>
                  <a:srgbClr val="FFFFFF"/>
                </a:solidFill>
              </a:rPr>
              <a:t>-&gt; Benito Mussolini (ITA)</a:t>
            </a:r>
            <a:br>
              <a:rPr lang="cs" sz="2800">
                <a:solidFill>
                  <a:srgbClr val="FFFFFF"/>
                </a:solidFill>
              </a:rPr>
            </a:br>
            <a:r>
              <a:rPr lang="cs" sz="2800">
                <a:solidFill>
                  <a:srgbClr val="FFFFFF"/>
                </a:solidFill>
              </a:rPr>
              <a:t>-&gt; Adolf Hitler (D)</a:t>
            </a:r>
            <a:endParaRPr sz="2800">
              <a:solidFill>
                <a:srgbClr val="FFFFFF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-"/>
            </a:pPr>
            <a:r>
              <a:rPr lang="cs" sz="2800">
                <a:solidFill>
                  <a:srgbClr val="FFFFFF"/>
                </a:solidFill>
              </a:rPr>
              <a:t>agreement on the cession of CSR borderlands to Germany; an example of appeasement </a:t>
            </a:r>
            <a:endParaRPr sz="2800">
              <a:solidFill>
                <a:srgbClr val="FFFFFF"/>
              </a:solidFill>
            </a:endParaRPr>
          </a:p>
        </p:txBody>
      </p:sp>
      <p:pic>
        <p:nvPicPr>
          <p:cNvPr id="139" name="Google Shape;139;p26" descr="Výsledek obrázku pro neville chamberlai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4625" y="1771650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221925" y="150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9900"/>
                </a:solidFill>
              </a:rPr>
              <a:t>30. 9. 1938 - MNICHOVSKÁ DOHODA </a:t>
            </a:r>
            <a:endParaRPr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9900"/>
                </a:solidFill>
              </a:rPr>
              <a:t>THE DAY WHEN WE WERE NOT FIGHTING</a:t>
            </a:r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body" idx="1"/>
          </p:nvPr>
        </p:nvSpPr>
        <p:spPr>
          <a:xfrm>
            <a:off x="115450" y="1152475"/>
            <a:ext cx="8716800" cy="37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800">
                <a:solidFill>
                  <a:srgbClr val="FFFFFF"/>
                </a:solidFill>
              </a:rPr>
              <a:t>WHY DIDN’T WE FIGHT?</a:t>
            </a:r>
            <a:endParaRPr sz="2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2800">
                <a:solidFill>
                  <a:srgbClr val="FF0000"/>
                </a:solidFill>
              </a:rPr>
              <a:t>WOULD YOU FIGHT?</a:t>
            </a:r>
            <a:endParaRPr sz="28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sz="2800">
                <a:solidFill>
                  <a:srgbClr val="FFFFFF"/>
                </a:solidFill>
              </a:rPr>
              <a:t>CONSEQUENCES: </a:t>
            </a:r>
            <a:br>
              <a:rPr lang="cs" sz="2800">
                <a:solidFill>
                  <a:srgbClr val="FFFFFF"/>
                </a:solidFill>
              </a:rPr>
            </a:br>
            <a:r>
              <a:rPr lang="cs" sz="2800">
                <a:solidFill>
                  <a:srgbClr val="FFFFFF"/>
                </a:solidFill>
              </a:rPr>
              <a:t>- loss of territory, abolition of democracy, later creation of the Protectorate of Bohemia and Moravia </a:t>
            </a:r>
            <a:br>
              <a:rPr lang="cs" sz="2800">
                <a:solidFill>
                  <a:srgbClr val="FFFFFF"/>
                </a:solidFill>
              </a:rPr>
            </a:br>
            <a:r>
              <a:rPr lang="cs" sz="2800">
                <a:solidFill>
                  <a:srgbClr val="FFFFFF"/>
                </a:solidFill>
              </a:rPr>
              <a:t>- psychic damage, still present</a:t>
            </a:r>
            <a:endParaRPr sz="2800">
              <a:solidFill>
                <a:srgbClr val="FFFFFF"/>
              </a:solidFill>
            </a:endParaRPr>
          </a:p>
        </p:txBody>
      </p:sp>
      <p:pic>
        <p:nvPicPr>
          <p:cNvPr id="146" name="Google Shape;146;p27" descr="Související obráze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0025" y="1090275"/>
            <a:ext cx="3611850" cy="2155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4250" y="280263"/>
            <a:ext cx="6900750" cy="473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>
            <a:spLocks noGrp="1"/>
          </p:cNvSpPr>
          <p:nvPr>
            <p:ph type="title"/>
          </p:nvPr>
        </p:nvSpPr>
        <p:spPr>
          <a:xfrm>
            <a:off x="311700" y="73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9900"/>
                </a:solidFill>
              </a:rPr>
              <a:t>OPERATION ANTHROPOID (27. MAY 1942)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157" name="Google Shape;157;p29"/>
          <p:cNvSpPr txBox="1">
            <a:spLocks noGrp="1"/>
          </p:cNvSpPr>
          <p:nvPr>
            <p:ph type="body" idx="1"/>
          </p:nvPr>
        </p:nvSpPr>
        <p:spPr>
          <a:xfrm>
            <a:off x="128275" y="645750"/>
            <a:ext cx="8901600" cy="44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-"/>
            </a:pPr>
            <a:r>
              <a:rPr lang="cs" sz="2800">
                <a:solidFill>
                  <a:srgbClr val="FFFFFF"/>
                </a:solidFill>
              </a:rPr>
              <a:t>paratroopers trained in UK (</a:t>
            </a:r>
            <a:r>
              <a:rPr lang="cs" sz="2800">
                <a:solidFill>
                  <a:schemeClr val="dk1"/>
                </a:solidFill>
              </a:rPr>
              <a:t>J. Gabčík and J. Kubiš)</a:t>
            </a:r>
            <a:endParaRPr sz="28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" sz="2800">
                <a:solidFill>
                  <a:srgbClr val="FFFFFF"/>
                </a:solidFill>
              </a:rPr>
              <a:t>GOAL: assassination of </a:t>
            </a:r>
            <a:r>
              <a:rPr lang="cs" sz="2800" u="sng">
                <a:solidFill>
                  <a:schemeClr val="hlink"/>
                </a:solidFill>
                <a:hlinkClick r:id="rId3" action="ppaction://hlinksldjump"/>
              </a:rPr>
              <a:t>Reinhard Heydrich</a:t>
            </a:r>
            <a:r>
              <a:rPr lang="cs" sz="2800">
                <a:solidFill>
                  <a:srgbClr val="FFFFFF"/>
                </a:solidFill>
              </a:rPr>
              <a:t> </a:t>
            </a:r>
            <a:br>
              <a:rPr lang="cs" sz="2800">
                <a:solidFill>
                  <a:srgbClr val="FFFFFF"/>
                </a:solidFill>
              </a:rPr>
            </a:br>
            <a:r>
              <a:rPr lang="cs" sz="2800">
                <a:solidFill>
                  <a:srgbClr val="FFFFFF"/>
                </a:solidFill>
              </a:rPr>
              <a:t>             ("the man with the iron heart", Hitler) </a:t>
            </a:r>
            <a:endParaRPr sz="2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2800">
                <a:solidFill>
                  <a:srgbClr val="FFFFFF"/>
                </a:solidFill>
              </a:rPr>
              <a:t>REVENGE:</a:t>
            </a:r>
            <a:br>
              <a:rPr lang="cs" sz="2800">
                <a:solidFill>
                  <a:srgbClr val="FFFFFF"/>
                </a:solidFill>
              </a:rPr>
            </a:br>
            <a:r>
              <a:rPr lang="cs" sz="2800">
                <a:solidFill>
                  <a:srgbClr val="FFFFFF"/>
                </a:solidFill>
              </a:rPr>
              <a:t>-&gt; paratroopers found and kill</a:t>
            </a:r>
            <a:br>
              <a:rPr lang="cs" sz="2800">
                <a:solidFill>
                  <a:srgbClr val="FFFFFF"/>
                </a:solidFill>
              </a:rPr>
            </a:br>
            <a:r>
              <a:rPr lang="cs" sz="2800">
                <a:solidFill>
                  <a:srgbClr val="FFFFFF"/>
                </a:solidFill>
              </a:rPr>
              <a:t>-&gt; exterminations of Lidice and Ležáky and frequent executions </a:t>
            </a:r>
            <a:br>
              <a:rPr lang="cs" sz="2800">
                <a:solidFill>
                  <a:srgbClr val="FFFFFF"/>
                </a:solidFill>
              </a:rPr>
            </a:br>
            <a:r>
              <a:rPr lang="cs" sz="2800">
                <a:solidFill>
                  <a:srgbClr val="FFFFFF"/>
                </a:solidFill>
              </a:rPr>
              <a:t>-&gt; elevated prestige of CSR between the alliance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250" y="808100"/>
            <a:ext cx="2794000" cy="288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2375" y="808100"/>
            <a:ext cx="2164642" cy="288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9425" y="1180050"/>
            <a:ext cx="2794000" cy="177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0"/>
          <p:cNvSpPr txBox="1"/>
          <p:nvPr/>
        </p:nvSpPr>
        <p:spPr>
          <a:xfrm>
            <a:off x="654150" y="3822350"/>
            <a:ext cx="73368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FFFF"/>
                </a:solidFill>
              </a:rPr>
              <a:t>Jan Kubiš                                               Jozef Gabčík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>
            <a:spLocks noGrp="1"/>
          </p:cNvSpPr>
          <p:nvPr>
            <p:ph type="title"/>
          </p:nvPr>
        </p:nvSpPr>
        <p:spPr>
          <a:xfrm>
            <a:off x="209100" y="150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9900"/>
                </a:solidFill>
              </a:rPr>
              <a:t>2/1948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171" name="Google Shape;171;p31"/>
          <p:cNvSpPr txBox="1">
            <a:spLocks noGrp="1"/>
          </p:cNvSpPr>
          <p:nvPr>
            <p:ph type="body" idx="1"/>
          </p:nvPr>
        </p:nvSpPr>
        <p:spPr>
          <a:xfrm>
            <a:off x="102625" y="820900"/>
            <a:ext cx="4215300" cy="31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-"/>
            </a:pPr>
            <a:r>
              <a:rPr lang="cs" sz="2800">
                <a:solidFill>
                  <a:srgbClr val="FFFFFF"/>
                </a:solidFill>
              </a:rPr>
              <a:t>the communist revolt</a:t>
            </a:r>
            <a:endParaRPr sz="2800">
              <a:solidFill>
                <a:srgbClr val="FFFFFF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-"/>
            </a:pPr>
            <a:r>
              <a:rPr lang="cs" sz="2800">
                <a:solidFill>
                  <a:srgbClr val="FFFFFF"/>
                </a:solidFill>
              </a:rPr>
              <a:t>beginning of communist totality</a:t>
            </a:r>
            <a:br>
              <a:rPr lang="cs" sz="2800">
                <a:solidFill>
                  <a:srgbClr val="FFFFFF"/>
                </a:solidFill>
              </a:rPr>
            </a:br>
            <a:endParaRPr sz="2800">
              <a:solidFill>
                <a:srgbClr val="FFFFFF"/>
              </a:solidFill>
            </a:endParaRPr>
          </a:p>
        </p:txBody>
      </p:sp>
      <p:pic>
        <p:nvPicPr>
          <p:cNvPr id="172" name="Google Shape;172;p31" descr="Výsledek obrázku pro únor 19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7825" y="564350"/>
            <a:ext cx="4660900" cy="448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Scope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0" y="1017725"/>
            <a:ext cx="8997900" cy="3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AutoNum type="arabicPeriod"/>
            </a:pPr>
            <a:r>
              <a:rPr lang="cs" sz="2100">
                <a:solidFill>
                  <a:srgbClr val="FFFFFF"/>
                </a:solidFill>
              </a:rPr>
              <a:t>Work with the mind map</a:t>
            </a:r>
            <a:endParaRPr sz="2100">
              <a:solidFill>
                <a:srgbClr val="FFFFFF"/>
              </a:solidFill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AutoNum type="arabicPeriod"/>
            </a:pPr>
            <a:r>
              <a:rPr lang="cs" sz="2100">
                <a:solidFill>
                  <a:srgbClr val="FFFFFF"/>
                </a:solidFill>
              </a:rPr>
              <a:t>28. 10. 1918 - 100 years of the republic (the figure TGM and his PR capabilities)</a:t>
            </a:r>
            <a:endParaRPr sz="2100">
              <a:solidFill>
                <a:srgbClr val="FFFFFF"/>
              </a:solidFill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AutoNum type="arabicPeriod"/>
            </a:pPr>
            <a:r>
              <a:rPr lang="cs" sz="2100">
                <a:solidFill>
                  <a:srgbClr val="FFFFFF"/>
                </a:solidFill>
              </a:rPr>
              <a:t>30. 9. 1938 - the herald of the  second world war</a:t>
            </a:r>
            <a:br>
              <a:rPr lang="cs" sz="2100">
                <a:solidFill>
                  <a:srgbClr val="FFFFFF"/>
                </a:solidFill>
              </a:rPr>
            </a:br>
            <a:r>
              <a:rPr lang="cs" sz="2100">
                <a:solidFill>
                  <a:srgbClr val="FFFFFF"/>
                </a:solidFill>
              </a:rPr>
              <a:t>Operation Anthropoid (preparation for the crypt)</a:t>
            </a:r>
            <a:endParaRPr sz="2100">
              <a:solidFill>
                <a:srgbClr val="FFFFFF"/>
              </a:solidFill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AutoNum type="arabicPeriod"/>
            </a:pPr>
            <a:r>
              <a:rPr lang="cs" sz="2100">
                <a:solidFill>
                  <a:srgbClr val="FFFFFF"/>
                </a:solidFill>
              </a:rPr>
              <a:t>1968/1969 Burning Bush - Palach wasn’t alone</a:t>
            </a:r>
            <a:endParaRPr sz="2100">
              <a:solidFill>
                <a:srgbClr val="FFFFFF"/>
              </a:solidFill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AutoNum type="arabicPeriod"/>
            </a:pPr>
            <a:r>
              <a:rPr lang="cs" sz="2100">
                <a:solidFill>
                  <a:srgbClr val="FFFFFF"/>
                </a:solidFill>
              </a:rPr>
              <a:t>17. 11. 1989 (mass excitement comparison with 1968)</a:t>
            </a:r>
            <a:endParaRPr sz="2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>
            <a:spLocks noGrp="1"/>
          </p:cNvSpPr>
          <p:nvPr>
            <p:ph type="title"/>
          </p:nvPr>
        </p:nvSpPr>
        <p:spPr>
          <a:xfrm>
            <a:off x="311700" y="188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9900"/>
                </a:solidFill>
              </a:rPr>
              <a:t>21. 8. 1968 - Spring is over</a:t>
            </a:r>
            <a:endParaRPr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2"/>
          <p:cNvSpPr txBox="1">
            <a:spLocks noGrp="1"/>
          </p:cNvSpPr>
          <p:nvPr>
            <p:ph type="body" idx="1"/>
          </p:nvPr>
        </p:nvSpPr>
        <p:spPr>
          <a:xfrm>
            <a:off x="89700" y="761200"/>
            <a:ext cx="8742600" cy="4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-"/>
            </a:pPr>
            <a:r>
              <a:rPr lang="cs" sz="2800">
                <a:solidFill>
                  <a:srgbClr val="FFFFFF"/>
                </a:solidFill>
              </a:rPr>
              <a:t>60’s were times of political and cultural release</a:t>
            </a:r>
            <a:endParaRPr sz="2800">
              <a:solidFill>
                <a:srgbClr val="FFFFFF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-"/>
            </a:pPr>
            <a:r>
              <a:rPr lang="cs" sz="2800">
                <a:solidFill>
                  <a:srgbClr val="FFFFFF"/>
                </a:solidFill>
              </a:rPr>
              <a:t>The period of the Prague Spring</a:t>
            </a:r>
            <a:endParaRPr sz="280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800">
                <a:solidFill>
                  <a:srgbClr val="FFFFFF"/>
                </a:solidFill>
              </a:rPr>
              <a:t>The idyl ended in  21. 8. 1968</a:t>
            </a:r>
            <a:endParaRPr sz="2800">
              <a:solidFill>
                <a:srgbClr val="FFFFFF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-"/>
            </a:pPr>
            <a:r>
              <a:rPr lang="cs" sz="2800">
                <a:solidFill>
                  <a:srgbClr val="FFFFFF"/>
                </a:solidFill>
              </a:rPr>
              <a:t>invasion of the Warsaw pact’s armies </a:t>
            </a:r>
            <a:endParaRPr sz="2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800">
                <a:solidFill>
                  <a:srgbClr val="FFFFFF"/>
                </a:solidFill>
              </a:rPr>
              <a:t> 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/>
          <p:nvPr/>
        </p:nvSpPr>
        <p:spPr>
          <a:xfrm>
            <a:off x="64150" y="102625"/>
            <a:ext cx="9144000" cy="7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More than 130 civilians were killed when the Soviet Union sent tanks and troops into Prague in 1968</a:t>
            </a:r>
            <a:endParaRPr sz="300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84" name="Google Shape;184;p33" descr="Související obráze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350" y="1077450"/>
            <a:ext cx="82804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9900"/>
                </a:solidFill>
              </a:rPr>
              <a:t>21. 8. 1968 - Spring is over</a:t>
            </a:r>
            <a:endParaRPr/>
          </a:p>
        </p:txBody>
      </p:sp>
      <p:sp>
        <p:nvSpPr>
          <p:cNvPr id="190" name="Google Shape;190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-"/>
            </a:pPr>
            <a:r>
              <a:rPr lang="cs" sz="2800">
                <a:solidFill>
                  <a:srgbClr val="FFFFFF"/>
                </a:solidFill>
              </a:rPr>
              <a:t>The people first riot and express their disagreement en masse, but they fall into apathy and conciliate with the situation</a:t>
            </a:r>
            <a:endParaRPr sz="2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800">
                <a:solidFill>
                  <a:srgbClr val="FFFFFF"/>
                </a:solidFill>
              </a:rPr>
              <a:t>=&gt; normalization in the 70’s, 80’s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>
            <a:spLocks noGrp="1"/>
          </p:cNvSpPr>
          <p:nvPr>
            <p:ph type="title"/>
          </p:nvPr>
        </p:nvSpPr>
        <p:spPr>
          <a:xfrm>
            <a:off x="311700" y="150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9900"/>
                </a:solidFill>
              </a:rPr>
              <a:t>1968/1968 - PALACH WAS NOT ALONE</a:t>
            </a:r>
            <a:endParaRPr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5"/>
          <p:cNvSpPr txBox="1">
            <a:spLocks noGrp="1"/>
          </p:cNvSpPr>
          <p:nvPr>
            <p:ph type="body" idx="1"/>
          </p:nvPr>
        </p:nvSpPr>
        <p:spPr>
          <a:xfrm>
            <a:off x="192400" y="722725"/>
            <a:ext cx="2449800" cy="4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800">
                <a:solidFill>
                  <a:srgbClr val="FFFFFF"/>
                </a:solidFill>
              </a:rPr>
              <a:t>Jan Palach</a:t>
            </a:r>
            <a:endParaRPr sz="2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2800">
                <a:solidFill>
                  <a:srgbClr val="FFFFFF"/>
                </a:solidFill>
              </a:rPr>
              <a:t>Jan Zajíc</a:t>
            </a:r>
            <a:endParaRPr sz="2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2800">
                <a:solidFill>
                  <a:srgbClr val="FFFFFF"/>
                </a:solidFill>
              </a:rPr>
              <a:t>Evžen Plocek</a:t>
            </a:r>
            <a:endParaRPr sz="2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2800">
                <a:solidFill>
                  <a:srgbClr val="FFFFFF"/>
                </a:solidFill>
              </a:rPr>
              <a:t>Ryszard Siwiec</a:t>
            </a:r>
            <a:endParaRPr sz="2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800">
              <a:solidFill>
                <a:srgbClr val="FFFFFF"/>
              </a:solidFill>
            </a:endParaRPr>
          </a:p>
        </p:txBody>
      </p:sp>
      <p:pic>
        <p:nvPicPr>
          <p:cNvPr id="197" name="Google Shape;197;p35" descr="Výsledek obrázku pro palac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1250" y="628525"/>
            <a:ext cx="4308650" cy="229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5" descr="Související obrázek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5325" y="628525"/>
            <a:ext cx="1677065" cy="229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5" descr="Výsledek obrázku pro ryszard siwiec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1250" y="3050471"/>
            <a:ext cx="6101150" cy="2831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>
            <a:spLocks noGrp="1"/>
          </p:cNvSpPr>
          <p:nvPr>
            <p:ph type="title"/>
          </p:nvPr>
        </p:nvSpPr>
        <p:spPr>
          <a:xfrm>
            <a:off x="234725" y="150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9900"/>
                </a:solidFill>
              </a:rPr>
              <a:t>1968/1969 - PALACH WAS NOT ALONE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205" name="Google Shape;205;p36"/>
          <p:cNvSpPr txBox="1">
            <a:spLocks noGrp="1"/>
          </p:cNvSpPr>
          <p:nvPr>
            <p:ph type="body" idx="1"/>
          </p:nvPr>
        </p:nvSpPr>
        <p:spPr>
          <a:xfrm>
            <a:off x="141100" y="833725"/>
            <a:ext cx="8914500" cy="41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" sz="2800" u="sng">
                <a:solidFill>
                  <a:schemeClr val="hlink"/>
                </a:solidFill>
                <a:hlinkClick r:id="rId3"/>
              </a:rPr>
              <a:t>BURNING BUSH </a:t>
            </a:r>
            <a:endParaRPr sz="2800">
              <a:solidFill>
                <a:srgbClr val="FFFFFF"/>
              </a:solidFill>
            </a:endParaRPr>
          </a:p>
        </p:txBody>
      </p:sp>
      <p:pic>
        <p:nvPicPr>
          <p:cNvPr id="206" name="Google Shape;206;p36" descr="Související obrázek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2025" y="1429000"/>
            <a:ext cx="6850775" cy="362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 txBox="1">
            <a:spLocks noGrp="1"/>
          </p:cNvSpPr>
          <p:nvPr>
            <p:ph type="title"/>
          </p:nvPr>
        </p:nvSpPr>
        <p:spPr>
          <a:xfrm>
            <a:off x="183425" y="98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9900"/>
                </a:solidFill>
              </a:rPr>
              <a:t>17. 11. 1989 - VELVET REVOLUTION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212" name="Google Shape;212;p37"/>
          <p:cNvSpPr txBox="1">
            <a:spLocks noGrp="1"/>
          </p:cNvSpPr>
          <p:nvPr>
            <p:ph type="body" idx="1"/>
          </p:nvPr>
        </p:nvSpPr>
        <p:spPr>
          <a:xfrm>
            <a:off x="168000" y="671425"/>
            <a:ext cx="8808000" cy="43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800">
                <a:solidFill>
                  <a:srgbClr val="FFFFFF"/>
                </a:solidFill>
              </a:rPr>
              <a:t>velvet =&gt; taking over without a fight</a:t>
            </a:r>
            <a:endParaRPr sz="2800">
              <a:solidFill>
                <a:srgbClr val="FFFFFF"/>
              </a:solidFill>
            </a:endParaRPr>
          </a:p>
          <a:p>
            <a:pPr marL="457200" lvl="0" indent="-4064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800"/>
              <a:buChar char="-"/>
            </a:pPr>
            <a:r>
              <a:rPr lang="cs" sz="2800">
                <a:solidFill>
                  <a:srgbClr val="FFFFFF"/>
                </a:solidFill>
              </a:rPr>
              <a:t>very spontaneous</a:t>
            </a:r>
            <a:endParaRPr sz="2800">
              <a:solidFill>
                <a:srgbClr val="FFFFFF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-"/>
            </a:pPr>
            <a:r>
              <a:rPr lang="cs" sz="2800">
                <a:solidFill>
                  <a:srgbClr val="FFFFFF"/>
                </a:solidFill>
              </a:rPr>
              <a:t>the students started it</a:t>
            </a:r>
            <a:endParaRPr sz="2800">
              <a:solidFill>
                <a:srgbClr val="FFFFFF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-"/>
            </a:pPr>
            <a:r>
              <a:rPr lang="cs" sz="2800">
                <a:solidFill>
                  <a:srgbClr val="FFFFFF"/>
                </a:solidFill>
              </a:rPr>
              <a:t>the end of communist totality</a:t>
            </a:r>
            <a:endParaRPr sz="2800">
              <a:solidFill>
                <a:srgbClr val="FFFFFF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-"/>
            </a:pPr>
            <a:r>
              <a:rPr lang="cs" sz="2800">
                <a:solidFill>
                  <a:srgbClr val="FFFFFF"/>
                </a:solidFill>
              </a:rPr>
              <a:t>a return to democracy·</a:t>
            </a:r>
            <a:endParaRPr sz="2800">
              <a:solidFill>
                <a:srgbClr val="FFFFFF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-"/>
            </a:pPr>
            <a:r>
              <a:rPr lang="cs" sz="2800">
                <a:solidFill>
                  <a:srgbClr val="FFFFFF"/>
                </a:solidFill>
              </a:rPr>
              <a:t>separation from Slovakia later (1993)</a:t>
            </a:r>
            <a:endParaRPr sz="2800">
              <a:solidFill>
                <a:srgbClr val="FFFFFF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-"/>
            </a:pPr>
            <a:r>
              <a:rPr lang="cs" sz="2800">
                <a:solidFill>
                  <a:srgbClr val="FFFFFF"/>
                </a:solidFill>
              </a:rPr>
              <a:t>president Václav Havel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8"/>
          <p:cNvSpPr txBox="1">
            <a:spLocks noGrp="1"/>
          </p:cNvSpPr>
          <p:nvPr>
            <p:ph type="title"/>
          </p:nvPr>
        </p:nvSpPr>
        <p:spPr>
          <a:xfrm>
            <a:off x="229150" y="159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9900"/>
                </a:solidFill>
              </a:rPr>
              <a:t>17. 11. 1989 - VELVET REVOLUTION</a:t>
            </a:r>
            <a:endParaRPr/>
          </a:p>
        </p:txBody>
      </p:sp>
      <p:pic>
        <p:nvPicPr>
          <p:cNvPr id="218" name="Google Shape;21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84375"/>
            <a:ext cx="4775200" cy="268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4450" y="2243275"/>
            <a:ext cx="5009201" cy="281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9"/>
          <p:cNvSpPr txBox="1">
            <a:spLocks noGrp="1"/>
          </p:cNvSpPr>
          <p:nvPr>
            <p:ph type="title"/>
          </p:nvPr>
        </p:nvSpPr>
        <p:spPr>
          <a:xfrm>
            <a:off x="791900" y="11506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Thank you for your attention.</a:t>
            </a:r>
            <a:endParaRPr/>
          </a:p>
        </p:txBody>
      </p:sp>
      <p:pic>
        <p:nvPicPr>
          <p:cNvPr id="225" name="Google Shape;22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6325" y="2355850"/>
            <a:ext cx="1911350" cy="191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0"/>
          <p:cNvSpPr txBox="1">
            <a:spLocks noGrp="1"/>
          </p:cNvSpPr>
          <p:nvPr>
            <p:ph type="title"/>
          </p:nvPr>
        </p:nvSpPr>
        <p:spPr>
          <a:xfrm>
            <a:off x="311700" y="162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9900"/>
                </a:solidFill>
              </a:rPr>
              <a:t>Reinhard Heydrich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231" name="Google Shape;231;p40"/>
          <p:cNvSpPr txBox="1">
            <a:spLocks noGrp="1"/>
          </p:cNvSpPr>
          <p:nvPr>
            <p:ph type="body" idx="1"/>
          </p:nvPr>
        </p:nvSpPr>
        <p:spPr>
          <a:xfrm>
            <a:off x="132125" y="859400"/>
            <a:ext cx="6499200" cy="41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➔"/>
            </a:pPr>
            <a:r>
              <a:rPr lang="cs" sz="2400">
                <a:solidFill>
                  <a:srgbClr val="FFFFFF"/>
                </a:solidFill>
              </a:rPr>
              <a:t>main architect of the Holocaust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➔"/>
            </a:pPr>
            <a:r>
              <a:rPr lang="cs" sz="2400">
                <a:solidFill>
                  <a:srgbClr val="FFFFFF"/>
                </a:solidFill>
              </a:rPr>
              <a:t>SS-Obergruppenführer and General of Polizei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➔"/>
            </a:pPr>
            <a:r>
              <a:rPr lang="cs" sz="2400">
                <a:solidFill>
                  <a:srgbClr val="FFFFFF"/>
                </a:solidFill>
              </a:rPr>
              <a:t>Deputy Reich-Protector of Bohemia and Moravia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➔"/>
            </a:pPr>
            <a:r>
              <a:rPr lang="cs" sz="2400">
                <a:solidFill>
                  <a:srgbClr val="FFFFFF"/>
                </a:solidFill>
              </a:rPr>
              <a:t>he lead the January 1942 Wannsee Conference </a:t>
            </a:r>
            <a:r>
              <a:rPr lang="cs" sz="2000">
                <a:solidFill>
                  <a:srgbClr val="FFFFFF"/>
                </a:solidFill>
              </a:rPr>
              <a:t>(Final Solution to the Jewish Question)</a:t>
            </a:r>
            <a:endParaRPr sz="2000">
              <a:solidFill>
                <a:srgbClr val="FFFF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➔"/>
            </a:pPr>
            <a:r>
              <a:rPr lang="cs" sz="2400">
                <a:solidFill>
                  <a:srgbClr val="FFFFFF"/>
                </a:solidFill>
              </a:rPr>
              <a:t>many historians regard him as the darkest figure within the Nazi elite</a:t>
            </a:r>
            <a:endParaRPr sz="240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FFFFFF"/>
              </a:solidFill>
            </a:endParaRPr>
          </a:p>
        </p:txBody>
      </p:sp>
      <p:pic>
        <p:nvPicPr>
          <p:cNvPr id="232" name="Google Shape;232;p40" descr="Bundesarchiv Bild 146-1969-054-16, Reinhard Heydrich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7075" y="320650"/>
            <a:ext cx="2413000" cy="34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0">
            <a:hlinkClick r:id="rId4" action="ppaction://hlinksldjump"/>
          </p:cNvPr>
          <p:cNvSpPr/>
          <p:nvPr/>
        </p:nvSpPr>
        <p:spPr>
          <a:xfrm>
            <a:off x="7081875" y="3962400"/>
            <a:ext cx="1403400" cy="10161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1"/>
          <p:cNvSpPr txBox="1">
            <a:spLocks noGrp="1"/>
          </p:cNvSpPr>
          <p:nvPr>
            <p:ph type="title"/>
          </p:nvPr>
        </p:nvSpPr>
        <p:spPr>
          <a:xfrm>
            <a:off x="9525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Images: link</a:t>
            </a:r>
            <a:endParaRPr/>
          </a:p>
        </p:txBody>
      </p:sp>
      <p:sp>
        <p:nvSpPr>
          <p:cNvPr id="239" name="Google Shape;239;p41"/>
          <p:cNvSpPr txBox="1">
            <a:spLocks noGrp="1"/>
          </p:cNvSpPr>
          <p:nvPr>
            <p:ph type="body" idx="1"/>
          </p:nvPr>
        </p:nvSpPr>
        <p:spPr>
          <a:xfrm>
            <a:off x="95250" y="572700"/>
            <a:ext cx="8832300" cy="4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https://goo.gl/images/CgY6hs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4"/>
              </a:rPr>
              <a:t>www.cslegie.wz.cz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5"/>
              </a:rPr>
              <a:t>https://commons.wikimedia.org/wiki/File:Czechoslovakia_I.png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6"/>
              </a:rPr>
              <a:t>https://goo.gl/images/DKYKaV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7"/>
              </a:rPr>
              <a:t>https://goo.gl/images/jzsbUR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8"/>
              </a:rPr>
              <a:t>https://goo.gl/images/zeA3HC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9"/>
              </a:rPr>
              <a:t>https://goo.gl/images/wtEuaR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10"/>
              </a:rPr>
              <a:t>https://goo.gl/images/N3aeM9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11"/>
              </a:rPr>
              <a:t>https://goo.gl/images/P77GmS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1054650" y="349775"/>
            <a:ext cx="67875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4100"/>
              <a:t>FIGHT FOR FREEDOM - MIND MAP</a:t>
            </a:r>
            <a:endParaRPr sz="4100"/>
          </a:p>
        </p:txBody>
      </p:sp>
      <p:sp>
        <p:nvSpPr>
          <p:cNvPr id="74" name="Google Shape;74;p15"/>
          <p:cNvSpPr txBox="1"/>
          <p:nvPr/>
        </p:nvSpPr>
        <p:spPr>
          <a:xfrm>
            <a:off x="923525" y="1276475"/>
            <a:ext cx="6651900" cy="3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verage"/>
              <a:buAutoNum type="arabicPeriod"/>
            </a:pPr>
            <a:r>
              <a:rPr lang="cs" sz="28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What is freedom?</a:t>
            </a:r>
            <a:endParaRPr sz="28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verage"/>
              <a:buAutoNum type="arabicPeriod"/>
            </a:pPr>
            <a:r>
              <a:rPr lang="cs" sz="28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What types of freedom do you know?</a:t>
            </a:r>
            <a:endParaRPr sz="28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verage"/>
              <a:buAutoNum type="arabicPeriod"/>
            </a:pPr>
            <a:r>
              <a:rPr lang="cs" sz="28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How can we fight for freedom?</a:t>
            </a:r>
            <a:endParaRPr sz="28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2"/>
          <p:cNvSpPr txBox="1">
            <a:spLocks noGrp="1"/>
          </p:cNvSpPr>
          <p:nvPr>
            <p:ph type="title"/>
          </p:nvPr>
        </p:nvSpPr>
        <p:spPr>
          <a:xfrm>
            <a:off x="114850" y="146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Images: link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42"/>
          <p:cNvSpPr txBox="1">
            <a:spLocks noGrp="1"/>
          </p:cNvSpPr>
          <p:nvPr>
            <p:ph type="body" idx="1"/>
          </p:nvPr>
        </p:nvSpPr>
        <p:spPr>
          <a:xfrm>
            <a:off x="114850" y="793750"/>
            <a:ext cx="8838600" cy="41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https://goo.gl/images/KyPKNj</a:t>
            </a:r>
            <a:r>
              <a:rPr lang="cs"/>
              <a:t>.                           </a:t>
            </a:r>
            <a:r>
              <a:rPr lang="cs" u="sng">
                <a:solidFill>
                  <a:schemeClr val="hlink"/>
                </a:solidFill>
                <a:hlinkClick r:id="rId4"/>
              </a:rPr>
              <a:t>https://goo.gl/images/ut5WNu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5"/>
              </a:rPr>
              <a:t>https://goo.gl/images/53xo2W</a:t>
            </a:r>
            <a:r>
              <a:rPr lang="cs"/>
              <a:t>.                           </a:t>
            </a:r>
            <a:r>
              <a:rPr lang="cs" u="sng">
                <a:solidFill>
                  <a:schemeClr val="hlink"/>
                </a:solidFill>
                <a:hlinkClick r:id="rId6"/>
              </a:rPr>
              <a:t>https://goo.gl/images/kx8qdB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7"/>
              </a:rPr>
              <a:t>https://goo.gl/images/46Lsi5</a:t>
            </a:r>
            <a:r>
              <a:rPr lang="cs"/>
              <a:t>.                             </a:t>
            </a:r>
            <a:r>
              <a:rPr lang="cs" u="sng">
                <a:solidFill>
                  <a:schemeClr val="hlink"/>
                </a:solidFill>
                <a:hlinkClick r:id="rId8"/>
              </a:rPr>
              <a:t>https://goo.gl/images/HaxMyE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9"/>
              </a:rPr>
              <a:t>https://goo.gl/images/5vhr9o</a:t>
            </a:r>
            <a:r>
              <a:rPr lang="cs"/>
              <a:t>.                            </a:t>
            </a:r>
            <a:r>
              <a:rPr lang="cs" u="sng">
                <a:solidFill>
                  <a:schemeClr val="hlink"/>
                </a:solidFill>
                <a:hlinkClick r:id="rId10"/>
              </a:rPr>
              <a:t>https://goo.gl/images/ffzpbQ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11"/>
              </a:rPr>
              <a:t>https://goo.gl/images/WhVKFU</a:t>
            </a:r>
            <a:r>
              <a:rPr lang="cs"/>
              <a:t>.                      </a:t>
            </a:r>
            <a:r>
              <a:rPr lang="cs" u="sng">
                <a:solidFill>
                  <a:schemeClr val="hlink"/>
                </a:solidFill>
                <a:hlinkClick r:id="rId12"/>
              </a:rPr>
              <a:t>https://goo.gl/images/4yeHuD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143950" y="888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9900"/>
                </a:solidFill>
              </a:rPr>
              <a:t>28.10.1918 - THE CREATION OF CZECHOSLOVAKIA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563" y="725625"/>
            <a:ext cx="7588885" cy="42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132150" y="124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9900"/>
                </a:solidFill>
              </a:rPr>
              <a:t>28.10.1918 - THE CREATION OF CZECHOSLOVAKIA</a:t>
            </a:r>
            <a:endParaRPr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8"/>
          <p:cNvSpPr txBox="1"/>
          <p:nvPr/>
        </p:nvSpPr>
        <p:spPr>
          <a:xfrm>
            <a:off x="132150" y="846550"/>
            <a:ext cx="8936400" cy="41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8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- republic announced before the official end WW1</a:t>
            </a:r>
            <a:endParaRPr sz="28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8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- Tomáš Garrigue Masaryk elected president in his absence</a:t>
            </a:r>
            <a:endParaRPr sz="28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8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- habsburg monarchy fell, although Karl I. wanted it to become a federation (Masaryk was faster) </a:t>
            </a:r>
            <a:endParaRPr sz="28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8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- creation was supported by the world powers </a:t>
            </a:r>
            <a:br>
              <a:rPr lang="cs" sz="28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</a:br>
            <a:r>
              <a:rPr lang="cs" sz="28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 (especially USA and France)</a:t>
            </a:r>
            <a:endParaRPr sz="28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6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How is it possible?</a:t>
            </a:r>
            <a:endParaRPr sz="36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80800" y="137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9900"/>
                </a:solidFill>
              </a:rPr>
              <a:t>28.10.1918 - THE CREATION OF CZECHOSLOVAKIA</a:t>
            </a:r>
            <a:endParaRPr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80800" y="872225"/>
            <a:ext cx="8987700" cy="4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800">
                <a:solidFill>
                  <a:srgbClr val="FFFFFF"/>
                </a:solidFill>
              </a:rPr>
              <a:t>=&gt; </a:t>
            </a:r>
            <a:r>
              <a:rPr lang="cs" sz="2800" u="sng">
                <a:solidFill>
                  <a:srgbClr val="FFFFFF"/>
                </a:solidFill>
              </a:rPr>
              <a:t>PR activities</a:t>
            </a:r>
            <a:r>
              <a:rPr lang="cs" sz="2800">
                <a:solidFill>
                  <a:srgbClr val="FFFFFF"/>
                </a:solidFill>
              </a:rPr>
              <a:t> of Masaryk and his collaborators</a:t>
            </a:r>
            <a:endParaRPr sz="2800">
              <a:solidFill>
                <a:srgbClr val="FFFFFF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-"/>
            </a:pPr>
            <a:r>
              <a:rPr lang="cs" sz="2800">
                <a:solidFill>
                  <a:srgbClr val="FFFFFF"/>
                </a:solidFill>
              </a:rPr>
              <a:t>regular articles in The New York Times</a:t>
            </a:r>
            <a:endParaRPr sz="2800">
              <a:solidFill>
                <a:srgbClr val="FFFFFF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-"/>
            </a:pPr>
            <a:r>
              <a:rPr lang="cs" sz="2800">
                <a:solidFill>
                  <a:srgbClr val="FFFFFF"/>
                </a:solidFill>
              </a:rPr>
              <a:t>shows on BBC</a:t>
            </a:r>
            <a:endParaRPr sz="2800">
              <a:solidFill>
                <a:srgbClr val="FFFFFF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-"/>
            </a:pPr>
            <a:r>
              <a:rPr lang="cs" sz="2800">
                <a:solidFill>
                  <a:srgbClr val="FFFFFF"/>
                </a:solidFill>
              </a:rPr>
              <a:t>diplomatic talks with US president (W. Wilson)</a:t>
            </a:r>
            <a:endParaRPr sz="28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800">
                <a:solidFill>
                  <a:srgbClr val="FFFFFF"/>
                </a:solidFill>
              </a:rPr>
              <a:t>=&gt; creation of legions  (became legitimate armies) </a:t>
            </a:r>
            <a:endParaRPr sz="28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800">
                <a:solidFill>
                  <a:srgbClr val="FFFFFF"/>
                </a:solidFill>
              </a:rPr>
              <a:t>=&gt; regulated requests</a:t>
            </a:r>
            <a:endParaRPr sz="28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800">
                <a:solidFill>
                  <a:srgbClr val="FFFFFF"/>
                </a:solidFill>
              </a:rPr>
              <a:t>=&gt; attempts at limiting the influence of the House of </a:t>
            </a:r>
            <a:br>
              <a:rPr lang="cs" sz="2800">
                <a:solidFill>
                  <a:srgbClr val="FFFFFF"/>
                </a:solidFill>
              </a:rPr>
            </a:br>
            <a:r>
              <a:rPr lang="cs" sz="2800">
                <a:solidFill>
                  <a:srgbClr val="FFFFFF"/>
                </a:solidFill>
              </a:rPr>
              <a:t>     Habsburg</a:t>
            </a:r>
            <a:endParaRPr sz="28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800">
                <a:solidFill>
                  <a:srgbClr val="FFFFFF"/>
                </a:solidFill>
              </a:rPr>
              <a:t>=&gt; system of Versailles </a:t>
            </a:r>
            <a:endParaRPr sz="2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9250" y="292100"/>
            <a:ext cx="8896350" cy="635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/>
        </p:nvSpPr>
        <p:spPr>
          <a:xfrm>
            <a:off x="6902400" y="1943100"/>
            <a:ext cx="2241600" cy="29781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Deník New York Times před sto lety, v srpnu 1918, věnoval myšlence československého státu titulní článek středečního vydání, později v týdnu pak ještě dva dlouhé texty a otiskl i velkou mapu Československa. | Foto: Jan Kaliba | Zdroj: Český rozhlas</a:t>
            </a:r>
            <a:br>
              <a:rPr lang="cs"/>
            </a:b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9000" y="2244675"/>
            <a:ext cx="4361077" cy="283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1" descr="Výsledek obrázku pro ČESKÉ LEGI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275" y="128275"/>
            <a:ext cx="4605846" cy="323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1" descr="Výsledek obrázku pro ČESKÉ LEGIE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49200" y="0"/>
            <a:ext cx="2693600" cy="274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786</Words>
  <Application>Microsoft Office PowerPoint</Application>
  <PresentationFormat>Předvádění na obrazovce (16:9)</PresentationFormat>
  <Paragraphs>120</Paragraphs>
  <Slides>30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Average</vt:lpstr>
      <vt:lpstr>Arial</vt:lpstr>
      <vt:lpstr>Oswald</vt:lpstr>
      <vt:lpstr>Slate</vt:lpstr>
      <vt:lpstr>Fight for Freedom</vt:lpstr>
      <vt:lpstr>Scope</vt:lpstr>
      <vt:lpstr>FIGHT FOR FREEDOM - MIND MAP</vt:lpstr>
      <vt:lpstr>Prezentace aplikace PowerPoint</vt:lpstr>
      <vt:lpstr>28.10.1918 - THE CREATION OF CZECHOSLOVAKIA</vt:lpstr>
      <vt:lpstr>28.10.1918 - THE CREATION OF CZECHOSLOVAKIA </vt:lpstr>
      <vt:lpstr>28.10.1918 - THE CREATION OF CZECHOSLOVAKIA </vt:lpstr>
      <vt:lpstr>Prezentace aplikace PowerPoint</vt:lpstr>
      <vt:lpstr>Prezentace aplikace PowerPoint</vt:lpstr>
      <vt:lpstr>28.10.1918 - THE CREATION OF CZECHOSLOVAKIA </vt:lpstr>
      <vt:lpstr>Prezentace aplikace PowerPoint</vt:lpstr>
      <vt:lpstr>28.10.1918 - THE CREATION OF CZECHOSLOVAKIA </vt:lpstr>
      <vt:lpstr>Prezentace aplikace PowerPoint</vt:lpstr>
      <vt:lpstr>30. 9. 1938 - Munich Agreement  THE DAY WHEN WE WERE NOT FIGHTING</vt:lpstr>
      <vt:lpstr>30. 9. 1938 - MNICHOVSKÁ DOHODA  THE DAY WHEN WE WERE NOT FIGHTING</vt:lpstr>
      <vt:lpstr>Prezentace aplikace PowerPoint</vt:lpstr>
      <vt:lpstr>OPERATION ANTHROPOID (27. MAY 1942)</vt:lpstr>
      <vt:lpstr>Prezentace aplikace PowerPoint</vt:lpstr>
      <vt:lpstr>2/1948</vt:lpstr>
      <vt:lpstr>21. 8. 1968 - Spring is over  </vt:lpstr>
      <vt:lpstr>Prezentace aplikace PowerPoint</vt:lpstr>
      <vt:lpstr>21. 8. 1968 - Spring is over</vt:lpstr>
      <vt:lpstr>1968/1968 - PALACH WAS NOT ALONE </vt:lpstr>
      <vt:lpstr>1968/1969 - PALACH WAS NOT ALONE</vt:lpstr>
      <vt:lpstr>17. 11. 1989 - VELVET REVOLUTION</vt:lpstr>
      <vt:lpstr>17. 11. 1989 - VELVET REVOLUTION</vt:lpstr>
      <vt:lpstr>Thank you for your attention.</vt:lpstr>
      <vt:lpstr>Reinhard Heydrich</vt:lpstr>
      <vt:lpstr>Images: link</vt:lpstr>
      <vt:lpstr>Images: link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Fight for Freedom</dc:title>
  <cp:lastModifiedBy>Monika Kuchnova</cp:lastModifiedBy>
  <cp:revision>1</cp:revision>
  <dcterms:modified xsi:type="dcterms:W3CDTF">2018-11-27T20:54:16Z</dcterms:modified>
</cp:coreProperties>
</file>