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872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75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91769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8753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8892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9076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233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043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485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09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147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18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509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01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806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951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0C26F-5D0D-4EB6-A2AB-7FA120CA8376}" type="datetimeFigureOut">
              <a:rPr lang="en-US" smtClean="0"/>
              <a:pPr/>
              <a:t>21-Jun-19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87C0D89-3BF0-4E7F-A3C0-27EB341BA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89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7F6767-A075-4F6A-92D0-0878D7E09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PREJUDICES AND STEREOTYPES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7FCD9E-FFBC-4842-9D9A-66C074FB6D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8885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50833-C92B-4118-9980-6B4801A8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F9E5FE-032C-41AB-B939-630C1ADE7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>
                <a:solidFill>
                  <a:schemeClr val="accent1"/>
                </a:solidFill>
              </a:rPr>
              <a:t>Thank you for your attention! </a:t>
            </a:r>
            <a:r>
              <a:rPr lang="hr-HR" sz="2800" dirty="0">
                <a:solidFill>
                  <a:schemeClr val="accent1"/>
                </a:solidFill>
                <a:sym typeface="Wingdings" panose="05000000000000000000" pitchFamily="2" charset="2"/>
              </a:rPr>
              <a:t>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50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0E0AE8-F272-4384-BFBA-BB0CCD1B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7809"/>
            <a:ext cx="8596668" cy="5683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/>
              <a:t>https://dictionary.cambridge.org/</a:t>
            </a:r>
            <a:br>
              <a:rPr lang="hr-HR" sz="2800" dirty="0"/>
            </a:b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 algn="just"/>
            <a:r>
              <a:rPr lang="hr-H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PREJUDICE - </a:t>
            </a:r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 unfair and unreasonable opinion or feeling, especially when formed without enough thought or knowledge</a:t>
            </a:r>
            <a:endParaRPr lang="hr-H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endParaRPr lang="hr-HR" sz="2800" dirty="0"/>
          </a:p>
          <a:p>
            <a:pPr algn="just"/>
            <a:r>
              <a:rPr lang="hr-H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STEREOTYPE - </a:t>
            </a:r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set idea that people have about what someone or something is like, especially an idea that is wrong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84B693AC-279F-4F22-B561-EF5DC46D5C8D}"/>
              </a:ext>
            </a:extLst>
          </p:cNvPr>
          <p:cNvSpPr/>
          <p:nvPr/>
        </p:nvSpPr>
        <p:spPr>
          <a:xfrm>
            <a:off x="3604591" y="874643"/>
            <a:ext cx="331305" cy="43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029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2B5C2A-8F77-440D-B259-AFA982A6A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Group work (5 mins)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1BF6B0-92E5-471D-A20E-419A8D10A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600" dirty="0"/>
              <a:t>Can you think of any prejudices and stereotypes that are common in Croatia? Write them down and try to find the reasons behind them.</a:t>
            </a:r>
          </a:p>
        </p:txBody>
      </p:sp>
    </p:spTree>
    <p:extLst>
      <p:ext uri="{BB962C8B-B14F-4D97-AF65-F5344CB8AC3E}">
        <p14:creationId xmlns:p14="http://schemas.microsoft.com/office/powerpoint/2010/main" xmlns="" val="317690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7B9DC5-C63C-467F-BC1F-493CD5F1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sexism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829B88-A629-4FD0-B03B-44A8516B4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2453"/>
            <a:ext cx="8596668" cy="4808910"/>
          </a:xfrm>
        </p:spPr>
        <p:txBody>
          <a:bodyPr>
            <a:normAutofit/>
          </a:bodyPr>
          <a:lstStyle/>
          <a:p>
            <a:r>
              <a:rPr lang="hr-HR" sz="2400" dirty="0"/>
              <a:t>= gender discrimination -</a:t>
            </a:r>
            <a:r>
              <a:rPr lang="en-US" sz="2400" dirty="0"/>
              <a:t> based on a person's sex or gender</a:t>
            </a:r>
            <a:endParaRPr lang="hr-HR" sz="2400" dirty="0"/>
          </a:p>
          <a:p>
            <a:r>
              <a:rPr lang="en-US" sz="2400" dirty="0"/>
              <a:t>affecting women and girls more often</a:t>
            </a:r>
            <a:endParaRPr lang="hr-HR" sz="2400" dirty="0"/>
          </a:p>
          <a:p>
            <a:r>
              <a:rPr lang="en-US" sz="2400" dirty="0"/>
              <a:t>women have been thought of as being </a:t>
            </a:r>
            <a:r>
              <a:rPr lang="hr-HR" sz="2400" dirty="0"/>
              <a:t>less important</a:t>
            </a:r>
            <a:r>
              <a:rPr lang="en-US" sz="2400" dirty="0"/>
              <a:t> </a:t>
            </a:r>
            <a:r>
              <a:rPr lang="hr-HR" sz="2400" dirty="0"/>
              <a:t>than</a:t>
            </a:r>
            <a:r>
              <a:rPr lang="en-US" sz="2400" dirty="0"/>
              <a:t> men</a:t>
            </a:r>
            <a:r>
              <a:rPr lang="hr-HR" sz="2400" dirty="0"/>
              <a:t> or subordinate to men</a:t>
            </a:r>
          </a:p>
          <a:p>
            <a:r>
              <a:rPr lang="en-US" sz="2400" dirty="0"/>
              <a:t>traditionally, men were thought of as being more capable than women, mentally and physically</a:t>
            </a:r>
            <a:endParaRPr lang="hr-HR" sz="2400" dirty="0"/>
          </a:p>
          <a:p>
            <a:endParaRPr lang="hr-HR" sz="2400" dirty="0"/>
          </a:p>
          <a:p>
            <a:pPr lvl="7"/>
            <a:r>
              <a:rPr lang="hr-HR" sz="3500" dirty="0">
                <a:solidFill>
                  <a:schemeClr val="accent1"/>
                </a:solidFill>
              </a:rPr>
              <a:t>What is the situation today like?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3708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9D9C2-62D1-48A9-B8F9-EA02AF482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</a:t>
            </a:r>
            <a:r>
              <a:rPr lang="hr-HR" dirty="0"/>
              <a:t> orientation</a:t>
            </a:r>
            <a:r>
              <a:rPr lang="en-GB" dirty="0"/>
              <a:t> discrimination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438B3F-0786-43E2-AE1A-7B7375236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713"/>
            <a:ext cx="8596668" cy="47426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sz="2800" dirty="0"/>
              <a:t>t</a:t>
            </a:r>
            <a:r>
              <a:rPr lang="en-US" sz="2800" dirty="0"/>
              <a:t>his happens when someone treats you worse than another person in a similar situation because of your sexual orientation</a:t>
            </a:r>
            <a:endParaRPr lang="hr-HR" sz="2800" dirty="0"/>
          </a:p>
          <a:p>
            <a:pPr algn="just"/>
            <a:r>
              <a:rPr lang="hr-HR" sz="2800" dirty="0"/>
              <a:t>minority groups like homosexuals or bisexuals can experience hatred from others because of their sexual preferences – </a:t>
            </a:r>
            <a:r>
              <a:rPr lang="hr-HR" sz="2800" i="1" dirty="0"/>
              <a:t>homophobia</a:t>
            </a:r>
          </a:p>
          <a:p>
            <a:pPr algn="just"/>
            <a:r>
              <a:rPr lang="hr-HR" sz="2800" dirty="0"/>
              <a:t>common prejudices – gay men wear pink and adore make up; gay women love sport</a:t>
            </a:r>
          </a:p>
          <a:p>
            <a:endParaRPr lang="hr-HR" sz="2800" i="1" dirty="0"/>
          </a:p>
          <a:p>
            <a:pPr lvl="7"/>
            <a:r>
              <a:rPr lang="hr-HR" sz="3500" i="1" dirty="0">
                <a:solidFill>
                  <a:schemeClr val="accent1"/>
                </a:solidFill>
              </a:rPr>
              <a:t>What is the situation like in Croatia?</a:t>
            </a:r>
            <a:endParaRPr lang="en-GB" sz="35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56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20540-AEFE-4AF1-BBF1-9A4BD2FB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racism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F747CF-4E34-4C84-9A12-DC62942C6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8471"/>
            <a:ext cx="8596668" cy="4702892"/>
          </a:xfrm>
        </p:spPr>
        <p:txBody>
          <a:bodyPr>
            <a:normAutofit/>
          </a:bodyPr>
          <a:lstStyle/>
          <a:p>
            <a:r>
              <a:rPr lang="en-US" sz="2400" dirty="0"/>
              <a:t>the belief that physical characteristics determine cultural traits, and that racial characteristics make some groups superior</a:t>
            </a:r>
            <a:endParaRPr lang="hr-HR" sz="2400" dirty="0"/>
          </a:p>
          <a:p>
            <a:r>
              <a:rPr lang="en-US" sz="2400" dirty="0"/>
              <a:t>racism can occur amongst any group that can be identified based upon physical features or even characteristics of their culture</a:t>
            </a:r>
            <a:endParaRPr lang="hr-HR" sz="2400" dirty="0"/>
          </a:p>
          <a:p>
            <a:endParaRPr lang="hr-HR" sz="2400" dirty="0"/>
          </a:p>
          <a:p>
            <a:pPr lvl="4"/>
            <a:r>
              <a:rPr lang="hr-HR" sz="2800" dirty="0">
                <a:solidFill>
                  <a:schemeClr val="accent1"/>
                </a:solidFill>
              </a:rPr>
              <a:t>What is the situation like in Croatia?</a:t>
            </a:r>
          </a:p>
          <a:p>
            <a:pPr lvl="4"/>
            <a:r>
              <a:rPr lang="hr-HR" sz="2800" dirty="0">
                <a:solidFill>
                  <a:schemeClr val="accent1"/>
                </a:solidFill>
              </a:rPr>
              <a:t>What is the situation like in the world?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78402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03148-F366-4B8D-B323-23C34714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religious discrimination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388CE3-DC36-413F-B1D6-24271F413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7739"/>
            <a:ext cx="8596668" cy="4583623"/>
          </a:xfrm>
        </p:spPr>
        <p:txBody>
          <a:bodyPr>
            <a:normAutofit/>
          </a:bodyPr>
          <a:lstStyle/>
          <a:p>
            <a:pPr algn="just"/>
            <a:endParaRPr lang="hr-HR" sz="2400" dirty="0"/>
          </a:p>
          <a:p>
            <a:pPr algn="just"/>
            <a:r>
              <a:rPr lang="en-US" sz="2400" dirty="0"/>
              <a:t>treating a person or group differently because of the particular beliefs which they hold about a religion</a:t>
            </a:r>
            <a:endParaRPr lang="hr-HR" sz="2400" dirty="0"/>
          </a:p>
          <a:p>
            <a:pPr algn="just"/>
            <a:r>
              <a:rPr lang="en-GB" sz="2400" dirty="0"/>
              <a:t>related to religious persecution</a:t>
            </a:r>
            <a:endParaRPr lang="hr-HR" sz="2400" dirty="0"/>
          </a:p>
          <a:p>
            <a:pPr algn="just"/>
            <a:endParaRPr lang="hr-HR" sz="2400" dirty="0"/>
          </a:p>
          <a:p>
            <a:pPr lvl="8" algn="just"/>
            <a:r>
              <a:rPr lang="hr-HR" sz="2800" dirty="0">
                <a:solidFill>
                  <a:schemeClr val="accent1"/>
                </a:solidFill>
              </a:rPr>
              <a:t>What is the situation like in Croatia?</a:t>
            </a:r>
          </a:p>
          <a:p>
            <a:pPr lvl="8" algn="just"/>
            <a:r>
              <a:rPr lang="hr-HR" sz="2800" dirty="0">
                <a:solidFill>
                  <a:schemeClr val="accent1"/>
                </a:solidFill>
              </a:rPr>
              <a:t>What is the situation like in the world?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5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790D1C-363B-4DBD-96B0-7C1DA25A3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Stereotypes today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D144E-CF6D-4780-B527-3E246177F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983"/>
            <a:ext cx="8596668" cy="4623379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only males play video games</a:t>
            </a:r>
            <a:endParaRPr lang="hr-HR" sz="2200" dirty="0"/>
          </a:p>
          <a:p>
            <a:r>
              <a:rPr lang="hr-HR" sz="2200" dirty="0"/>
              <a:t>dumb blondes</a:t>
            </a:r>
          </a:p>
          <a:p>
            <a:r>
              <a:rPr lang="hr-HR" sz="2200" dirty="0"/>
              <a:t>all nurses are female</a:t>
            </a:r>
          </a:p>
          <a:p>
            <a:r>
              <a:rPr lang="hr-HR" sz="2200" dirty="0"/>
              <a:t>women are over-emotional</a:t>
            </a:r>
          </a:p>
          <a:p>
            <a:r>
              <a:rPr lang="hr-HR" sz="2200" dirty="0"/>
              <a:t>men are strong and do all the work</a:t>
            </a:r>
          </a:p>
          <a:p>
            <a:r>
              <a:rPr lang="hr-HR" sz="2200" dirty="0"/>
              <a:t>all Arabs and Muslims are terrorists</a:t>
            </a:r>
          </a:p>
          <a:p>
            <a:r>
              <a:rPr lang="hr-HR" sz="2200" dirty="0"/>
              <a:t>girls are not good at sports</a:t>
            </a:r>
          </a:p>
          <a:p>
            <a:r>
              <a:rPr lang="en-US" sz="2200" dirty="0"/>
              <a:t>any feminine man is </a:t>
            </a:r>
            <a:r>
              <a:rPr lang="en-US" sz="2200" dirty="0" err="1"/>
              <a:t>ga</a:t>
            </a:r>
            <a:r>
              <a:rPr lang="hr-HR" sz="2200" dirty="0"/>
              <a:t>y</a:t>
            </a:r>
          </a:p>
          <a:p>
            <a:r>
              <a:rPr lang="hr-HR" sz="2200" dirty="0"/>
              <a:t>a</a:t>
            </a:r>
            <a:r>
              <a:rPr lang="en-US" sz="2200" dirty="0" err="1"/>
              <a:t>ll</a:t>
            </a:r>
            <a:r>
              <a:rPr lang="en-US" sz="2200" dirty="0"/>
              <a:t> Asians like to eat rice and drive slow</a:t>
            </a:r>
            <a:r>
              <a:rPr lang="hr-HR" sz="2200" dirty="0"/>
              <a:t>...</a:t>
            </a:r>
          </a:p>
          <a:p>
            <a:pPr marL="0" indent="0">
              <a:buNone/>
            </a:pPr>
            <a:r>
              <a:rPr lang="hr-HR" sz="4000" dirty="0"/>
              <a:t>...the list does not end.  </a:t>
            </a:r>
            <a:r>
              <a:rPr lang="hr-HR" sz="4800" dirty="0"/>
              <a:t> </a:t>
            </a:r>
            <a:r>
              <a:rPr lang="hr-HR" sz="8600" dirty="0"/>
              <a:t>∞</a:t>
            </a:r>
            <a:endParaRPr lang="hr-HR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9028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204292-F4C9-4841-8B8E-F92D5C1F8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55B782-69F0-4633-BBDB-1707F47B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chemeClr val="accent1"/>
                </a:solidFill>
              </a:rPr>
              <a:t>How can you act?</a:t>
            </a:r>
          </a:p>
          <a:p>
            <a:pPr algn="ctr"/>
            <a:r>
              <a:rPr lang="hr-HR" sz="4000" dirty="0">
                <a:solidFill>
                  <a:schemeClr val="accent1"/>
                </a:solidFill>
              </a:rPr>
              <a:t>How can you change?</a:t>
            </a:r>
          </a:p>
          <a:p>
            <a:pPr algn="ctr"/>
            <a:r>
              <a:rPr lang="hr-HR" sz="4000" dirty="0">
                <a:solidFill>
                  <a:schemeClr val="accent1"/>
                </a:solidFill>
              </a:rPr>
              <a:t>Where do you start?</a:t>
            </a:r>
            <a:endParaRPr lang="en-GB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776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338</Words>
  <Application>Microsoft Office PowerPoint</Application>
  <PresentationFormat>Custom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PREJUDICES AND STEREOTYPES</vt:lpstr>
      <vt:lpstr>Slide 2</vt:lpstr>
      <vt:lpstr>Group work (5 mins)</vt:lpstr>
      <vt:lpstr>sexism</vt:lpstr>
      <vt:lpstr>sexual orientation discrimination</vt:lpstr>
      <vt:lpstr>racism</vt:lpstr>
      <vt:lpstr>religious discrimination   </vt:lpstr>
      <vt:lpstr>Stereotypes today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PREJUDICES AND STEREOTYPES</dc:title>
  <dc:creator>Martina Žabčić</dc:creator>
  <cp:lastModifiedBy>Andreja</cp:lastModifiedBy>
  <cp:revision>29</cp:revision>
  <dcterms:created xsi:type="dcterms:W3CDTF">2019-06-21T18:20:37Z</dcterms:created>
  <dcterms:modified xsi:type="dcterms:W3CDTF">2019-06-21T19:48:58Z</dcterms:modified>
</cp:coreProperties>
</file>