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1" r:id="rId1"/>
  </p:sldMasterIdLst>
  <p:sldIdLst>
    <p:sldId id="256" r:id="rId2"/>
    <p:sldId id="265" r:id="rId3"/>
    <p:sldId id="259" r:id="rId4"/>
    <p:sldId id="257" r:id="rId5"/>
    <p:sldId id="261" r:id="rId6"/>
    <p:sldId id="268" r:id="rId7"/>
    <p:sldId id="263" r:id="rId8"/>
    <p:sldId id="260" r:id="rId9"/>
    <p:sldId id="258" r:id="rId10"/>
    <p:sldId id="270" r:id="rId11"/>
    <p:sldId id="271" r:id="rId12"/>
    <p:sldId id="272" r:id="rId13"/>
    <p:sldId id="26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0036A2"/>
    <a:srgbClr val="2DA349"/>
    <a:srgbClr val="C54C43"/>
    <a:srgbClr val="B94239"/>
    <a:srgbClr val="DEAE36"/>
    <a:srgbClr val="299342"/>
    <a:srgbClr val="FD4D51"/>
    <a:srgbClr val="D9882F"/>
    <a:srgbClr val="E3C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02" autoAdjust="0"/>
    <p:restoredTop sz="94660"/>
  </p:normalViewPr>
  <p:slideViewPr>
    <p:cSldViewPr snapToGrid="0">
      <p:cViewPr varScale="1">
        <p:scale>
          <a:sx n="90" d="100"/>
          <a:sy n="90" d="100"/>
        </p:scale>
        <p:origin x="24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63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2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68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49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6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93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88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58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25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6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06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6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38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80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2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6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2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2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vica.si/ali-v-sloveniji-res-potrebujemo-drugi-blok-nuklearne-elektrarne-krsko/" TargetMode="External"/><Relationship Id="rId3" Type="http://schemas.openxmlformats.org/officeDocument/2006/relationships/hyperlink" Target="https://www.i-energija.si/ienergija/energetika-v-sloveniji-in-svetu-statistika/" TargetMode="External"/><Relationship Id="rId7" Type="http://schemas.openxmlformats.org/officeDocument/2006/relationships/hyperlink" Target="http://ciklon.si/stran/?p=14499" TargetMode="External"/><Relationship Id="rId2" Type="http://schemas.openxmlformats.org/officeDocument/2006/relationships/hyperlink" Target="https://ekosklad.si/prebivalstvo/pridobite-spodbudo/seznam-spodbud/mikro-soncne-elektrar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elo.si/novice/slovenija/mostarska-soteska-je-spet-potopljena.html" TargetMode="External"/><Relationship Id="rId5" Type="http://schemas.openxmlformats.org/officeDocument/2006/relationships/hyperlink" Target="http://www.primorskival.si/novica.php?oid=9187" TargetMode="External"/><Relationship Id="rId4" Type="http://schemas.openxmlformats.org/officeDocument/2006/relationships/hyperlink" Target="https://www.soca-valley.com/sl/znamenitosti/narava/jezera/2017112015534651/jezero-pri-mostu-na-soci/" TargetMode="External"/><Relationship Id="rId9" Type="http://schemas.openxmlformats.org/officeDocument/2006/relationships/hyperlink" Target="https://sl.wikipedia.org/wiki/Termoelektrarna_%C5%A0o%C5%A1tanj_blok_6#/media/Slika:Termoelektrarna_%C5%A0o%C5%A1tanj_SV_blok_6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eenandgrowing.org/why-are-renewable-sources-of-energy-better-than-nonrenewable-sources/" TargetMode="External"/><Relationship Id="rId3" Type="http://schemas.openxmlformats.org/officeDocument/2006/relationships/hyperlink" Target="https://e-gradiva.golea.si/delezi-ove-v-sloveniji-in-svetu/" TargetMode="External"/><Relationship Id="rId7" Type="http://schemas.openxmlformats.org/officeDocument/2006/relationships/hyperlink" Target="https://www.pinterest.com/pin/474707616962929837/" TargetMode="External"/><Relationship Id="rId2" Type="http://schemas.openxmlformats.org/officeDocument/2006/relationships/hyperlink" Target="http://kazalci.arso.gov.si/sl/content/obnovljivi-viri-energije-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-energija.si/ienergija/energetika-v-sloveniji-in-svetu-statistika/" TargetMode="External"/><Relationship Id="rId5" Type="http://schemas.openxmlformats.org/officeDocument/2006/relationships/hyperlink" Target="https://www.stat.si/StatWeb/News/Index/7094" TargetMode="External"/><Relationship Id="rId4" Type="http://schemas.openxmlformats.org/officeDocument/2006/relationships/hyperlink" Target="https://e-gradiva.golea.si/neobnovljivi-viri-energije/" TargetMode="External"/><Relationship Id="rId9" Type="http://schemas.openxmlformats.org/officeDocument/2006/relationships/hyperlink" Target="https://www.mining.com/this-firm-may-make-coals-future-a-lot-brighte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ENERGY SOURCES IN SLOVENIA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sl-SI" sz="2800" dirty="0"/>
              <a:t>Gimnazija Tolmin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1BECF-922F-1D4C-9E5F-65B4D260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66" y="5708079"/>
            <a:ext cx="4462463" cy="906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780492-36F5-5F45-A590-A1D4F01B5680}"/>
              </a:ext>
            </a:extLst>
          </p:cNvPr>
          <p:cNvSpPr txBox="1"/>
          <p:nvPr/>
        </p:nvSpPr>
        <p:spPr>
          <a:xfrm>
            <a:off x="5414961" y="5980584"/>
            <a:ext cx="620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1189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Recharge the world</a:t>
            </a:r>
          </a:p>
        </p:txBody>
      </p:sp>
    </p:spTree>
    <p:extLst>
      <p:ext uri="{BB962C8B-B14F-4D97-AF65-F5344CB8AC3E}">
        <p14:creationId xmlns:p14="http://schemas.microsoft.com/office/powerpoint/2010/main" val="429310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4800" b="1" dirty="0">
                <a:solidFill>
                  <a:schemeClr val="tx1"/>
                </a:solidFill>
              </a:rPr>
              <a:t>… </a:t>
            </a:r>
            <a:r>
              <a:rPr lang="sl-SI" sz="4800" b="1" dirty="0" err="1">
                <a:solidFill>
                  <a:schemeClr val="tx1"/>
                </a:solidFill>
              </a:rPr>
              <a:t>and</a:t>
            </a:r>
            <a:r>
              <a:rPr lang="sl-SI" sz="4800" b="1" dirty="0">
                <a:solidFill>
                  <a:schemeClr val="tx1"/>
                </a:solidFill>
              </a:rPr>
              <a:t> </a:t>
            </a:r>
            <a:r>
              <a:rPr lang="sl-SI" sz="4800" b="1" dirty="0" err="1">
                <a:solidFill>
                  <a:schemeClr val="tx1"/>
                </a:solidFill>
              </a:rPr>
              <a:t>its</a:t>
            </a:r>
            <a:r>
              <a:rPr lang="sl-SI" sz="4800" b="1" dirty="0">
                <a:solidFill>
                  <a:schemeClr val="tx1"/>
                </a:solidFill>
              </a:rPr>
              <a:t> </a:t>
            </a:r>
            <a:r>
              <a:rPr lang="sl-SI" sz="4800" b="1" dirty="0" err="1">
                <a:solidFill>
                  <a:schemeClr val="tx1"/>
                </a:solidFill>
              </a:rPr>
              <a:t>consequences</a:t>
            </a:r>
            <a:endParaRPr lang="sl-SI" sz="4800" b="1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4888" y="2531373"/>
            <a:ext cx="4283512" cy="3880773"/>
          </a:xfrm>
        </p:spPr>
        <p:txBody>
          <a:bodyPr>
            <a:normAutofit fontScale="92500" lnSpcReduction="10000"/>
          </a:bodyPr>
          <a:lstStyle/>
          <a:p>
            <a:r>
              <a:rPr lang="sl-SI" sz="2600" dirty="0">
                <a:solidFill>
                  <a:schemeClr val="tx1"/>
                </a:solidFill>
              </a:rPr>
              <a:t>Velenje </a:t>
            </a:r>
            <a:r>
              <a:rPr lang="sl-SI" sz="2600" dirty="0" err="1">
                <a:solidFill>
                  <a:schemeClr val="tx1"/>
                </a:solidFill>
              </a:rPr>
              <a:t>lakes</a:t>
            </a:r>
            <a:endParaRPr lang="sl-SI" sz="2600" dirty="0">
              <a:solidFill>
                <a:schemeClr val="tx1"/>
              </a:solidFill>
            </a:endParaRPr>
          </a:p>
          <a:p>
            <a:r>
              <a:rPr lang="sl-SI" sz="2600" dirty="0" err="1">
                <a:solidFill>
                  <a:schemeClr val="tx1"/>
                </a:solidFill>
              </a:rPr>
              <a:t>Air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pollution</a:t>
            </a:r>
            <a:endParaRPr lang="sl-SI" sz="2600" dirty="0">
              <a:solidFill>
                <a:schemeClr val="tx1"/>
              </a:solidFill>
            </a:endParaRPr>
          </a:p>
          <a:p>
            <a:r>
              <a:rPr lang="sl-SI" sz="2600" dirty="0" err="1">
                <a:solidFill>
                  <a:schemeClr val="tx1"/>
                </a:solidFill>
              </a:rPr>
              <a:t>Protests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against</a:t>
            </a:r>
            <a:r>
              <a:rPr lang="sl-SI" sz="2600" dirty="0">
                <a:solidFill>
                  <a:schemeClr val="tx1"/>
                </a:solidFill>
              </a:rPr>
              <a:t> a </a:t>
            </a:r>
            <a:r>
              <a:rPr lang="sl-SI" sz="2600" dirty="0" err="1">
                <a:solidFill>
                  <a:schemeClr val="tx1"/>
                </a:solidFill>
              </a:rPr>
              <a:t>new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nuclear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reactor</a:t>
            </a:r>
            <a:r>
              <a:rPr lang="sl-SI" sz="2600" dirty="0">
                <a:solidFill>
                  <a:schemeClr val="tx1"/>
                </a:solidFill>
              </a:rPr>
              <a:t> in Krško</a:t>
            </a:r>
          </a:p>
          <a:p>
            <a:r>
              <a:rPr lang="sl-SI" sz="2600" dirty="0">
                <a:solidFill>
                  <a:schemeClr val="tx1"/>
                </a:solidFill>
              </a:rPr>
              <a:t>A </a:t>
            </a:r>
            <a:r>
              <a:rPr lang="sl-SI" sz="2600" dirty="0" err="1">
                <a:solidFill>
                  <a:schemeClr val="tx1"/>
                </a:solidFill>
              </a:rPr>
              <a:t>higher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demand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for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electricity</a:t>
            </a:r>
            <a:r>
              <a:rPr lang="sl-SI" sz="2600" dirty="0">
                <a:solidFill>
                  <a:schemeClr val="tx1"/>
                </a:solidFill>
              </a:rPr>
              <a:t> in </a:t>
            </a:r>
            <a:r>
              <a:rPr lang="sl-SI" sz="2600" dirty="0" err="1">
                <a:solidFill>
                  <a:schemeClr val="tx1"/>
                </a:solidFill>
              </a:rPr>
              <a:t>the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winter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due</a:t>
            </a:r>
            <a:r>
              <a:rPr lang="sl-SI" sz="2600" dirty="0">
                <a:solidFill>
                  <a:schemeClr val="tx1"/>
                </a:solidFill>
              </a:rPr>
              <a:t> to </a:t>
            </a:r>
            <a:r>
              <a:rPr lang="sl-SI" sz="2600" dirty="0" err="1">
                <a:solidFill>
                  <a:schemeClr val="tx1"/>
                </a:solidFill>
              </a:rPr>
              <a:t>an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increasing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amount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of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people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that</a:t>
            </a:r>
            <a:r>
              <a:rPr lang="sl-SI" sz="2600" dirty="0">
                <a:solidFill>
                  <a:schemeClr val="tx1"/>
                </a:solidFill>
              </a:rPr>
              <a:t> are </a:t>
            </a:r>
            <a:r>
              <a:rPr lang="sl-SI" sz="2600" dirty="0" err="1">
                <a:solidFill>
                  <a:schemeClr val="tx1"/>
                </a:solidFill>
              </a:rPr>
              <a:t>using</a:t>
            </a:r>
            <a:r>
              <a:rPr lang="sl-SI" sz="2600" dirty="0">
                <a:solidFill>
                  <a:schemeClr val="tx1"/>
                </a:solidFill>
              </a:rPr>
              <a:t> it </a:t>
            </a:r>
            <a:r>
              <a:rPr lang="sl-SI" sz="2600" dirty="0" err="1">
                <a:solidFill>
                  <a:schemeClr val="tx1"/>
                </a:solidFill>
              </a:rPr>
              <a:t>for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heating</a:t>
            </a:r>
            <a:endParaRPr lang="sl-SI" sz="2600" dirty="0">
              <a:solidFill>
                <a:schemeClr val="tx1"/>
              </a:solidFill>
            </a:endParaRPr>
          </a:p>
          <a:p>
            <a:r>
              <a:rPr lang="sl-SI" sz="2600" dirty="0">
                <a:solidFill>
                  <a:schemeClr val="tx1"/>
                </a:solidFill>
              </a:rPr>
              <a:t>A </a:t>
            </a:r>
            <a:r>
              <a:rPr lang="sl-SI" sz="2600" dirty="0" err="1">
                <a:solidFill>
                  <a:schemeClr val="tx1"/>
                </a:solidFill>
              </a:rPr>
              <a:t>decrease</a:t>
            </a:r>
            <a:r>
              <a:rPr lang="sl-SI" sz="2600" dirty="0">
                <a:solidFill>
                  <a:schemeClr val="tx1"/>
                </a:solidFill>
              </a:rPr>
              <a:t> in </a:t>
            </a:r>
            <a:r>
              <a:rPr lang="sl-SI" sz="2600" dirty="0" err="1">
                <a:solidFill>
                  <a:schemeClr val="tx1"/>
                </a:solidFill>
              </a:rPr>
              <a:t>air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l-SI" sz="2600" dirty="0" err="1">
                <a:solidFill>
                  <a:schemeClr val="tx1"/>
                </a:solidFill>
              </a:rPr>
              <a:t>pollution</a:t>
            </a:r>
            <a:endParaRPr lang="sl-SI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16218" t="1231" r="6958" b="910"/>
          <a:stretch/>
        </p:blipFill>
        <p:spPr>
          <a:xfrm>
            <a:off x="4846744" y="2531373"/>
            <a:ext cx="3357768" cy="34402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10354" t="-4932" r="-6842" b="22170"/>
          <a:stretch/>
        </p:blipFill>
        <p:spPr>
          <a:xfrm>
            <a:off x="9033791" y="2400322"/>
            <a:ext cx="3391063" cy="20537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/>
          <a:srcRect l="15306" r="931"/>
          <a:stretch/>
        </p:blipFill>
        <p:spPr>
          <a:xfrm>
            <a:off x="9033791" y="22321"/>
            <a:ext cx="3158209" cy="250905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791" y="4454097"/>
            <a:ext cx="3158209" cy="222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6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21769" y="1116343"/>
            <a:ext cx="8596668" cy="1320800"/>
          </a:xfrm>
        </p:spPr>
        <p:txBody>
          <a:bodyPr/>
          <a:lstStyle/>
          <a:p>
            <a:pPr algn="l"/>
            <a:r>
              <a:rPr lang="sl-SI" b="1" dirty="0">
                <a:solidFill>
                  <a:schemeClr val="tx1"/>
                </a:solidFill>
              </a:rPr>
              <a:t>Most na Soči lake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60413" y="2861705"/>
            <a:ext cx="7557283" cy="2254657"/>
          </a:xfrm>
        </p:spPr>
        <p:txBody>
          <a:bodyPr>
            <a:normAutofit/>
          </a:bodyPr>
          <a:lstStyle/>
          <a:p>
            <a:r>
              <a:rPr lang="sl-SI" sz="2800" dirty="0" err="1">
                <a:solidFill>
                  <a:schemeClr val="tx1"/>
                </a:solidFill>
              </a:rPr>
              <a:t>Consequence</a:t>
            </a:r>
            <a:r>
              <a:rPr lang="sl-SI" sz="2800" dirty="0">
                <a:solidFill>
                  <a:schemeClr val="tx1"/>
                </a:solidFill>
              </a:rPr>
              <a:t> </a:t>
            </a:r>
            <a:r>
              <a:rPr lang="sl-SI" sz="2800" dirty="0" err="1">
                <a:solidFill>
                  <a:schemeClr val="tx1"/>
                </a:solidFill>
              </a:rPr>
              <a:t>of</a:t>
            </a:r>
            <a:r>
              <a:rPr lang="sl-SI" sz="2800" dirty="0">
                <a:solidFill>
                  <a:schemeClr val="tx1"/>
                </a:solidFill>
              </a:rPr>
              <a:t> </a:t>
            </a:r>
            <a:r>
              <a:rPr lang="sl-SI" sz="2800" dirty="0" err="1">
                <a:solidFill>
                  <a:schemeClr val="tx1"/>
                </a:solidFill>
              </a:rPr>
              <a:t>hydroelectric</a:t>
            </a:r>
            <a:r>
              <a:rPr lang="sl-SI" sz="2800" dirty="0">
                <a:solidFill>
                  <a:schemeClr val="tx1"/>
                </a:solidFill>
              </a:rPr>
              <a:t> </a:t>
            </a:r>
            <a:r>
              <a:rPr lang="sl-SI" sz="2800" dirty="0" err="1">
                <a:solidFill>
                  <a:schemeClr val="tx1"/>
                </a:solidFill>
              </a:rPr>
              <a:t>powerplants</a:t>
            </a:r>
            <a:endParaRPr lang="sl-SI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800" dirty="0">
              <a:solidFill>
                <a:schemeClr val="tx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1" t="11082" r="28531" b="17037"/>
          <a:stretch/>
        </p:blipFill>
        <p:spPr>
          <a:xfrm>
            <a:off x="7756340" y="495079"/>
            <a:ext cx="3967992" cy="577391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31" y="3848557"/>
            <a:ext cx="3801564" cy="253561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1" r="3195" b="-1"/>
          <a:stretch/>
        </p:blipFill>
        <p:spPr>
          <a:xfrm>
            <a:off x="498216" y="3848557"/>
            <a:ext cx="3489615" cy="25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9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sl-SI" b="1" dirty="0" err="1">
                <a:solidFill>
                  <a:schemeClr val="tx1"/>
                </a:solidFill>
              </a:rPr>
              <a:t>Laws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 err="1">
                <a:solidFill>
                  <a:schemeClr val="tx1"/>
                </a:solidFill>
              </a:rPr>
              <a:t>and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 err="1">
                <a:solidFill>
                  <a:schemeClr val="tx1"/>
                </a:solidFill>
              </a:rPr>
              <a:t>regulations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 err="1">
                <a:solidFill>
                  <a:schemeClr val="tx1"/>
                </a:solidFill>
              </a:rPr>
              <a:t>which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 err="1">
                <a:solidFill>
                  <a:schemeClr val="tx1"/>
                </a:solidFill>
              </a:rPr>
              <a:t>encourage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 err="1">
                <a:solidFill>
                  <a:schemeClr val="tx1"/>
                </a:solidFill>
              </a:rPr>
              <a:t>use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 err="1">
                <a:solidFill>
                  <a:schemeClr val="tx1"/>
                </a:solidFill>
              </a:rPr>
              <a:t>of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 err="1">
                <a:solidFill>
                  <a:schemeClr val="tx1"/>
                </a:solidFill>
              </a:rPr>
              <a:t>renewable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 err="1">
                <a:solidFill>
                  <a:schemeClr val="tx1"/>
                </a:solidFill>
              </a:rPr>
              <a:t>sources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4301" y="2695159"/>
            <a:ext cx="10388183" cy="5132737"/>
          </a:xfrm>
        </p:spPr>
        <p:txBody>
          <a:bodyPr>
            <a:normAutofit/>
          </a:bodyPr>
          <a:lstStyle/>
          <a:p>
            <a:r>
              <a:rPr lang="sl-SI" dirty="0" err="1">
                <a:solidFill>
                  <a:schemeClr val="tx1"/>
                </a:solidFill>
              </a:rPr>
              <a:t>Investment</a:t>
            </a:r>
            <a:r>
              <a:rPr lang="sl-SI" dirty="0">
                <a:solidFill>
                  <a:schemeClr val="tx1"/>
                </a:solidFill>
              </a:rPr>
              <a:t> is </a:t>
            </a:r>
            <a:r>
              <a:rPr lang="sl-SI" dirty="0" err="1">
                <a:solidFill>
                  <a:schemeClr val="tx1"/>
                </a:solidFill>
              </a:rPr>
              <a:t>funded</a:t>
            </a:r>
            <a:r>
              <a:rPr lang="sl-SI" dirty="0">
                <a:solidFill>
                  <a:schemeClr val="tx1"/>
                </a:solidFill>
              </a:rPr>
              <a:t> 20% </a:t>
            </a:r>
            <a:r>
              <a:rPr lang="sl-SI" dirty="0" err="1">
                <a:solidFill>
                  <a:schemeClr val="tx1"/>
                </a:solidFill>
              </a:rPr>
              <a:t>by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state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>
                <a:solidFill>
                  <a:schemeClr val="tx1"/>
                </a:solidFill>
              </a:rPr>
              <a:t>A </a:t>
            </a:r>
            <a:r>
              <a:rPr lang="sl-SI" dirty="0" err="1">
                <a:solidFill>
                  <a:schemeClr val="tx1"/>
                </a:solidFill>
              </a:rPr>
              <a:t>loan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that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can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cover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max</a:t>
            </a:r>
            <a:r>
              <a:rPr lang="sl-SI" dirty="0">
                <a:solidFill>
                  <a:schemeClr val="tx1"/>
                </a:solidFill>
              </a:rPr>
              <a:t>. 80% </a:t>
            </a:r>
            <a:r>
              <a:rPr lang="sl-SI" dirty="0" err="1">
                <a:solidFill>
                  <a:schemeClr val="tx1"/>
                </a:solidFill>
              </a:rPr>
              <a:t>of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investment</a:t>
            </a:r>
            <a:r>
              <a:rPr lang="sl-SI" dirty="0">
                <a:solidFill>
                  <a:schemeClr val="tx1"/>
                </a:solidFill>
              </a:rPr>
              <a:t>, </a:t>
            </a:r>
            <a:r>
              <a:rPr lang="sl-SI" dirty="0" err="1">
                <a:solidFill>
                  <a:schemeClr val="tx1"/>
                </a:solidFill>
              </a:rPr>
              <a:t>minimal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loan</a:t>
            </a:r>
            <a:r>
              <a:rPr lang="sl-SI" dirty="0">
                <a:solidFill>
                  <a:schemeClr val="tx1"/>
                </a:solidFill>
              </a:rPr>
              <a:t> is 25.000€</a:t>
            </a:r>
          </a:p>
          <a:p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produced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electricity</a:t>
            </a:r>
            <a:r>
              <a:rPr lang="sl-SI" dirty="0">
                <a:solidFill>
                  <a:schemeClr val="tx1"/>
                </a:solidFill>
              </a:rPr>
              <a:t> is </a:t>
            </a:r>
            <a:r>
              <a:rPr lang="sl-SI" dirty="0" err="1">
                <a:solidFill>
                  <a:schemeClr val="tx1"/>
                </a:solidFill>
              </a:rPr>
              <a:t>subtracted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from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electricity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bill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>
                <a:solidFill>
                  <a:schemeClr val="tx1"/>
                </a:solidFill>
              </a:rPr>
              <a:t>Funds can be used to:</a:t>
            </a:r>
          </a:p>
          <a:p>
            <a:pPr lvl="1"/>
            <a:r>
              <a:rPr lang="sl-SI" dirty="0">
                <a:solidFill>
                  <a:schemeClr val="tx1"/>
                </a:solidFill>
              </a:rPr>
              <a:t>optimize heating, </a:t>
            </a:r>
          </a:p>
          <a:p>
            <a:pPr lvl="1"/>
            <a:r>
              <a:rPr lang="sl-SI" dirty="0" err="1">
                <a:solidFill>
                  <a:schemeClr val="tx1"/>
                </a:solidFill>
              </a:rPr>
              <a:t>isolate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building</a:t>
            </a:r>
            <a:r>
              <a:rPr lang="sl-SI" dirty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sl-SI" dirty="0" err="1">
                <a:solidFill>
                  <a:schemeClr val="tx1"/>
                </a:solidFill>
              </a:rPr>
              <a:t>build</a:t>
            </a:r>
            <a:r>
              <a:rPr lang="sl-SI" dirty="0">
                <a:solidFill>
                  <a:schemeClr val="tx1"/>
                </a:solidFill>
              </a:rPr>
              <a:t> a solar </a:t>
            </a:r>
            <a:r>
              <a:rPr lang="sl-SI" err="1">
                <a:solidFill>
                  <a:schemeClr val="tx1"/>
                </a:solidFill>
              </a:rPr>
              <a:t>power</a:t>
            </a:r>
            <a:r>
              <a:rPr lang="sl-SI">
                <a:solidFill>
                  <a:schemeClr val="tx1"/>
                </a:solidFill>
              </a:rPr>
              <a:t> plant.</a:t>
            </a:r>
            <a:endParaRPr lang="sl-SI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5025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Sources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sz="2600" dirty="0">
                <a:hlinkClick r:id="rId2"/>
              </a:rPr>
              <a:t>https://ekosklad.si/prebivalstvo/pridobite-spodbudo/seznam-spodbud/mikro-soncne-elektrarne</a:t>
            </a:r>
            <a:endParaRPr lang="sl-SI" sz="2600" dirty="0"/>
          </a:p>
          <a:p>
            <a:r>
              <a:rPr lang="sl-SI" sz="2600" dirty="0">
                <a:hlinkClick r:id="rId3"/>
              </a:rPr>
              <a:t>https://www.i-energija.si/ienergija/energetika-v-sloveniji-in-svetu-statistika/</a:t>
            </a:r>
            <a:endParaRPr lang="sl-SI" sz="2600" dirty="0"/>
          </a:p>
          <a:p>
            <a:r>
              <a:rPr lang="sl-SI" sz="2600" dirty="0">
                <a:hlinkClick r:id="rId4"/>
              </a:rPr>
              <a:t>https://www.soca-valley.com/sl/znamenitosti/narava/jezera/2017112015534651/jezero-pri-mostu-na-soci/</a:t>
            </a:r>
            <a:endParaRPr lang="sl-SI" sz="2600" dirty="0"/>
          </a:p>
          <a:p>
            <a:r>
              <a:rPr lang="sl-SI" sz="2600" dirty="0">
                <a:hlinkClick r:id="rId5"/>
              </a:rPr>
              <a:t>http://www.primorskival.si/novica.php?oid=9187</a:t>
            </a:r>
            <a:endParaRPr lang="sl-SI" sz="2600" dirty="0"/>
          </a:p>
          <a:p>
            <a:r>
              <a:rPr lang="sl-SI" sz="2600" dirty="0">
                <a:hlinkClick r:id="rId6"/>
              </a:rPr>
              <a:t>https://www.delo.si/novice/slovenija/mostarska-soteska-je-spet-potopljena.html</a:t>
            </a:r>
            <a:endParaRPr lang="sl-SI" sz="2600" dirty="0"/>
          </a:p>
          <a:p>
            <a:r>
              <a:rPr lang="sl-SI" sz="2600" dirty="0">
                <a:hlinkClick r:id="rId7"/>
              </a:rPr>
              <a:t>http://ciklon.si/stran/?p=14499</a:t>
            </a:r>
            <a:endParaRPr lang="sl-SI" sz="2600" dirty="0"/>
          </a:p>
          <a:p>
            <a:r>
              <a:rPr lang="sl-SI" sz="2600" dirty="0">
                <a:hlinkClick r:id="rId8"/>
              </a:rPr>
              <a:t>https://www.levica.si/ali-v-sloveniji-res-potrebujemo-drugi-blok-nuklearne-elektrarne-krsko/</a:t>
            </a:r>
            <a:endParaRPr lang="sl-SI" sz="2600" dirty="0"/>
          </a:p>
          <a:p>
            <a:r>
              <a:rPr lang="sl-SI" sz="2600" dirty="0">
                <a:hlinkClick r:id="rId9"/>
              </a:rPr>
              <a:t>https://sl.wikipedia.org/wiki/Termoelektrarna_%C5%A0o%C5%A1tanj_blok_6#/media/Slika:Termoelektrarna_%C5%A0o%C5%A1tanj_SV_blok_6.jpg</a:t>
            </a:r>
            <a:endParaRPr lang="sl-SI" sz="26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379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893E9-391E-3441-85B4-2FF6E2034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Gimnazija</a:t>
            </a:r>
            <a:r>
              <a:rPr lang="en-US" dirty="0"/>
              <a:t> </a:t>
            </a:r>
            <a:r>
              <a:rPr lang="en-US" dirty="0" err="1"/>
              <a:t>Tolmin</a:t>
            </a:r>
            <a:r>
              <a:rPr lang="en-US" dirty="0"/>
              <a:t>, February 2020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7AE288-8065-E14F-93AE-FB24E8296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3162016"/>
            <a:ext cx="9601200" cy="2108769"/>
          </a:xfrm>
        </p:spPr>
      </p:pic>
    </p:spTree>
    <p:extLst>
      <p:ext uri="{BB962C8B-B14F-4D97-AF65-F5344CB8AC3E}">
        <p14:creationId xmlns:p14="http://schemas.microsoft.com/office/powerpoint/2010/main" val="14442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zultat iskanja slik za non-renewable energy sou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7" r="49220"/>
          <a:stretch/>
        </p:blipFill>
        <p:spPr bwMode="auto">
          <a:xfrm>
            <a:off x="1424532" y="1018903"/>
            <a:ext cx="4412934" cy="48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zultat iskanja slik za non-renewable energy sou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6"/>
          <a:stretch/>
        </p:blipFill>
        <p:spPr bwMode="auto">
          <a:xfrm>
            <a:off x="5959812" y="1018903"/>
            <a:ext cx="4429514" cy="509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7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195895"/>
              </p:ext>
            </p:extLst>
          </p:nvPr>
        </p:nvGraphicFramePr>
        <p:xfrm>
          <a:off x="6197596" y="821268"/>
          <a:ext cx="5147736" cy="528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3868">
                  <a:extLst>
                    <a:ext uri="{9D8B030D-6E8A-4147-A177-3AD203B41FA5}">
                      <a16:colId xmlns:a16="http://schemas.microsoft.com/office/drawing/2014/main" val="1086667631"/>
                    </a:ext>
                  </a:extLst>
                </a:gridCol>
                <a:gridCol w="2573868">
                  <a:extLst>
                    <a:ext uri="{9D8B030D-6E8A-4147-A177-3AD203B41FA5}">
                      <a16:colId xmlns:a16="http://schemas.microsoft.com/office/drawing/2014/main" val="2982636990"/>
                    </a:ext>
                  </a:extLst>
                </a:gridCol>
              </a:tblGrid>
              <a:tr h="1052348">
                <a:tc>
                  <a:txBody>
                    <a:bodyPr/>
                    <a:lstStyle/>
                    <a:p>
                      <a:r>
                        <a:rPr lang="sl-SI" sz="2400" i="0" dirty="0">
                          <a:solidFill>
                            <a:schemeClr val="bg1"/>
                          </a:solidFill>
                          <a:latin typeface="+mj-lt"/>
                        </a:rPr>
                        <a:t>RENEWABLE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i="0" dirty="0">
                          <a:solidFill>
                            <a:schemeClr val="bg1"/>
                          </a:solidFill>
                          <a:latin typeface="+mj-lt"/>
                        </a:rPr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922393"/>
                  </a:ext>
                </a:extLst>
              </a:tr>
              <a:tr h="918366">
                <a:tc>
                  <a:txBody>
                    <a:bodyPr/>
                    <a:lstStyle/>
                    <a:p>
                      <a:r>
                        <a:rPr lang="sl-SI" sz="2400" b="1" i="0" dirty="0" err="1">
                          <a:solidFill>
                            <a:schemeClr val="tx1"/>
                          </a:solidFill>
                          <a:latin typeface="+mj-lt"/>
                        </a:rPr>
                        <a:t>Wood</a:t>
                      </a:r>
                      <a:r>
                        <a:rPr lang="sl-SI" sz="2400" b="1" i="0" dirty="0">
                          <a:solidFill>
                            <a:schemeClr val="tx1"/>
                          </a:solidFill>
                          <a:latin typeface="+mj-lt"/>
                        </a:rPr>
                        <a:t>,</a:t>
                      </a:r>
                      <a:r>
                        <a:rPr lang="sl-SI" sz="2400" b="1" i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sl-SI" sz="2400" b="1" i="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solid</a:t>
                      </a:r>
                      <a:r>
                        <a:rPr lang="sl-SI" sz="2400" b="1" i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sl-SI" sz="2400" b="1" i="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biomass</a:t>
                      </a:r>
                      <a:endParaRPr lang="sl-SI" sz="24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i="0" dirty="0">
                          <a:solidFill>
                            <a:schemeClr val="tx1"/>
                          </a:solidFill>
                          <a:latin typeface="+mj-lt"/>
                        </a:rPr>
                        <a:t>55,9%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590980"/>
                  </a:ext>
                </a:extLst>
              </a:tr>
              <a:tr h="598590">
                <a:tc>
                  <a:txBody>
                    <a:bodyPr/>
                    <a:lstStyle/>
                    <a:p>
                      <a:r>
                        <a:rPr lang="sl-SI" sz="2400" b="1" i="0" dirty="0" err="1">
                          <a:solidFill>
                            <a:schemeClr val="tx1"/>
                          </a:solidFill>
                          <a:latin typeface="+mj-lt"/>
                        </a:rPr>
                        <a:t>Water</a:t>
                      </a:r>
                      <a:endParaRPr lang="sl-SI" sz="24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i="0" dirty="0">
                          <a:solidFill>
                            <a:schemeClr val="tx1"/>
                          </a:solidFill>
                          <a:latin typeface="+mj-lt"/>
                        </a:rPr>
                        <a:t>31,0%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539612"/>
                  </a:ext>
                </a:extLst>
              </a:tr>
              <a:tr h="598590">
                <a:tc>
                  <a:txBody>
                    <a:bodyPr/>
                    <a:lstStyle/>
                    <a:p>
                      <a:r>
                        <a:rPr lang="sl-SI" sz="2400" b="1" i="0" dirty="0" err="1">
                          <a:solidFill>
                            <a:schemeClr val="tx1"/>
                          </a:solidFill>
                          <a:latin typeface="+mj-lt"/>
                        </a:rPr>
                        <a:t>Liquid</a:t>
                      </a:r>
                      <a:r>
                        <a:rPr lang="sl-SI" sz="2400" b="1" i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sl-SI" sz="2400" b="1" i="0" dirty="0" err="1">
                          <a:solidFill>
                            <a:schemeClr val="tx1"/>
                          </a:solidFill>
                          <a:latin typeface="+mj-lt"/>
                        </a:rPr>
                        <a:t>biofuels</a:t>
                      </a:r>
                      <a:endParaRPr lang="sl-SI" sz="24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i="0" dirty="0">
                          <a:solidFill>
                            <a:schemeClr val="tx1"/>
                          </a:solidFill>
                          <a:latin typeface="+mj-lt"/>
                        </a:rPr>
                        <a:t>2,9%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154625"/>
                  </a:ext>
                </a:extLst>
              </a:tr>
              <a:tr h="918366">
                <a:tc>
                  <a:txBody>
                    <a:bodyPr/>
                    <a:lstStyle/>
                    <a:p>
                      <a:r>
                        <a:rPr lang="sl-SI" sz="2400" b="1" i="0" dirty="0" err="1">
                          <a:solidFill>
                            <a:schemeClr val="tx1"/>
                          </a:solidFill>
                          <a:latin typeface="+mj-lt"/>
                        </a:rPr>
                        <a:t>Geothermal</a:t>
                      </a:r>
                      <a:r>
                        <a:rPr lang="sl-SI" sz="2400" b="1" i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sl-SI" sz="2400" b="1" i="0" dirty="0" err="1">
                          <a:solidFill>
                            <a:schemeClr val="tx1"/>
                          </a:solidFill>
                          <a:latin typeface="+mj-lt"/>
                        </a:rPr>
                        <a:t>energy</a:t>
                      </a:r>
                      <a:endParaRPr lang="sl-SI" sz="24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i="0" dirty="0">
                          <a:solidFill>
                            <a:schemeClr val="tx1"/>
                          </a:solidFill>
                          <a:latin typeface="+mj-lt"/>
                        </a:rPr>
                        <a:t>4,1%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736755"/>
                  </a:ext>
                </a:extLst>
              </a:tr>
              <a:tr h="598590">
                <a:tc>
                  <a:txBody>
                    <a:bodyPr/>
                    <a:lstStyle/>
                    <a:p>
                      <a:r>
                        <a:rPr lang="sl-SI" sz="2400" b="1" i="0" dirty="0" err="1">
                          <a:solidFill>
                            <a:schemeClr val="tx1"/>
                          </a:solidFill>
                          <a:latin typeface="+mj-lt"/>
                        </a:rPr>
                        <a:t>Biogas</a:t>
                      </a:r>
                      <a:endParaRPr lang="sl-SI" sz="24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i="0" dirty="0">
                          <a:solidFill>
                            <a:schemeClr val="tx1"/>
                          </a:solidFill>
                          <a:latin typeface="+mj-lt"/>
                        </a:rPr>
                        <a:t>2,8%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274769"/>
                  </a:ext>
                </a:extLst>
              </a:tr>
              <a:tr h="598590">
                <a:tc>
                  <a:txBody>
                    <a:bodyPr/>
                    <a:lstStyle/>
                    <a:p>
                      <a:r>
                        <a:rPr lang="sl-SI" sz="2400" b="1" i="0" dirty="0">
                          <a:solidFill>
                            <a:schemeClr val="tx1"/>
                          </a:solidFill>
                          <a:latin typeface="+mj-lt"/>
                        </a:rPr>
                        <a:t>Solar </a:t>
                      </a:r>
                      <a:r>
                        <a:rPr lang="sl-SI" sz="2400" b="1" i="0" dirty="0" err="1">
                          <a:solidFill>
                            <a:schemeClr val="tx1"/>
                          </a:solidFill>
                          <a:latin typeface="+mj-lt"/>
                        </a:rPr>
                        <a:t>energy</a:t>
                      </a:r>
                      <a:endParaRPr lang="sl-SI" sz="24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i="0" dirty="0">
                          <a:solidFill>
                            <a:schemeClr val="tx1"/>
                          </a:solidFill>
                          <a:latin typeface="+mj-lt"/>
                        </a:rPr>
                        <a:t>3,3%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300521"/>
                  </a:ext>
                </a:extLst>
              </a:tr>
            </a:tbl>
          </a:graphicData>
        </a:graphic>
      </p:graphicFrame>
      <p:sp>
        <p:nvSpPr>
          <p:cNvPr id="4" name="PoljeZBesedilom 3"/>
          <p:cNvSpPr txBox="1"/>
          <p:nvPr/>
        </p:nvSpPr>
        <p:spPr>
          <a:xfrm>
            <a:off x="711454" y="483559"/>
            <a:ext cx="54747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STRUCTURE OF RENEWABLE ENERGY SUPPLY IN SLOVENIA IN 2015</a:t>
            </a:r>
            <a:endParaRPr lang="sl-S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2062480"/>
            <a:ext cx="3951297" cy="390206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3484408" y="4545874"/>
            <a:ext cx="232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/>
              <a:t>Wood</a:t>
            </a:r>
            <a:r>
              <a:rPr lang="sl-SI" b="1" dirty="0"/>
              <a:t>, </a:t>
            </a:r>
            <a:r>
              <a:rPr lang="sl-SI" b="1" dirty="0" err="1"/>
              <a:t>solid</a:t>
            </a:r>
            <a:r>
              <a:rPr lang="sl-SI" b="1" dirty="0"/>
              <a:t> </a:t>
            </a:r>
            <a:r>
              <a:rPr lang="sl-SI" b="1" dirty="0" err="1"/>
              <a:t>biomass</a:t>
            </a:r>
            <a:endParaRPr lang="sl-SI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879601" y="4277358"/>
            <a:ext cx="145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/>
              <a:t>Water</a:t>
            </a:r>
            <a:endParaRPr lang="sl-SI" b="1" dirty="0"/>
          </a:p>
        </p:txBody>
      </p:sp>
      <p:cxnSp>
        <p:nvCxnSpPr>
          <p:cNvPr id="10" name="Raven puščični povezovalnik 9"/>
          <p:cNvCxnSpPr/>
          <p:nvPr/>
        </p:nvCxnSpPr>
        <p:spPr>
          <a:xfrm>
            <a:off x="2281646" y="2336800"/>
            <a:ext cx="269965" cy="2757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618307" y="1969589"/>
            <a:ext cx="2264229" cy="367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/>
              <a:t>Geothermal</a:t>
            </a:r>
            <a:r>
              <a:rPr lang="sl-SI" b="1" dirty="0"/>
              <a:t> </a:t>
            </a:r>
            <a:r>
              <a:rPr lang="sl-SI" b="1" dirty="0" err="1"/>
              <a:t>energy</a:t>
            </a:r>
            <a:endParaRPr lang="sl-SI" b="1" dirty="0"/>
          </a:p>
        </p:txBody>
      </p:sp>
      <p:cxnSp>
        <p:nvCxnSpPr>
          <p:cNvPr id="15" name="Raven puščični povezovalnik 14"/>
          <p:cNvCxnSpPr/>
          <p:nvPr/>
        </p:nvCxnSpPr>
        <p:spPr>
          <a:xfrm>
            <a:off x="2881555" y="2011023"/>
            <a:ext cx="114194" cy="463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oljeZBesedilom 16"/>
          <p:cNvSpPr txBox="1"/>
          <p:nvPr/>
        </p:nvSpPr>
        <p:spPr>
          <a:xfrm>
            <a:off x="1971393" y="1678981"/>
            <a:ext cx="161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Solar </a:t>
            </a:r>
            <a:r>
              <a:rPr lang="sl-SI" b="1" dirty="0" err="1"/>
              <a:t>energy</a:t>
            </a:r>
            <a:endParaRPr lang="sl-SI" b="1" dirty="0"/>
          </a:p>
        </p:txBody>
      </p:sp>
      <p:cxnSp>
        <p:nvCxnSpPr>
          <p:cNvPr id="19" name="Raven puščični povezovalnik 18"/>
          <p:cNvCxnSpPr/>
          <p:nvPr/>
        </p:nvCxnSpPr>
        <p:spPr>
          <a:xfrm flipH="1">
            <a:off x="3294723" y="1859292"/>
            <a:ext cx="589518" cy="5189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PoljeZBesedilom 20"/>
          <p:cNvSpPr txBox="1"/>
          <p:nvPr/>
        </p:nvSpPr>
        <p:spPr>
          <a:xfrm>
            <a:off x="3593586" y="1535046"/>
            <a:ext cx="190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/>
              <a:t>Liquid</a:t>
            </a:r>
            <a:r>
              <a:rPr lang="sl-SI" b="1" dirty="0"/>
              <a:t> </a:t>
            </a:r>
            <a:r>
              <a:rPr lang="sl-SI" b="1" dirty="0" err="1"/>
              <a:t>biofuels</a:t>
            </a:r>
            <a:endParaRPr lang="sl-SI" b="1" dirty="0"/>
          </a:p>
        </p:txBody>
      </p:sp>
      <p:cxnSp>
        <p:nvCxnSpPr>
          <p:cNvPr id="23" name="Raven puščični povezovalnik 22"/>
          <p:cNvCxnSpPr/>
          <p:nvPr/>
        </p:nvCxnSpPr>
        <p:spPr>
          <a:xfrm flipV="1">
            <a:off x="2281646" y="5590903"/>
            <a:ext cx="323922" cy="2486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oljeZBesedilom 24"/>
          <p:cNvSpPr txBox="1"/>
          <p:nvPr/>
        </p:nvSpPr>
        <p:spPr>
          <a:xfrm>
            <a:off x="1544787" y="5707465"/>
            <a:ext cx="131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/>
              <a:t>Biogas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7202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chemeClr val="tx1"/>
                </a:solidFill>
              </a:rPr>
              <a:t>COMPARISON OF RENEWABLE ENERGY SOURCES BETWEEN 2011 AND 2015  </a:t>
            </a:r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109987"/>
              </p:ext>
            </p:extLst>
          </p:nvPr>
        </p:nvGraphicFramePr>
        <p:xfrm>
          <a:off x="1001487" y="2525290"/>
          <a:ext cx="10189026" cy="35893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96342">
                  <a:extLst>
                    <a:ext uri="{9D8B030D-6E8A-4147-A177-3AD203B41FA5}">
                      <a16:colId xmlns:a16="http://schemas.microsoft.com/office/drawing/2014/main" val="3433231120"/>
                    </a:ext>
                  </a:extLst>
                </a:gridCol>
                <a:gridCol w="3396342">
                  <a:extLst>
                    <a:ext uri="{9D8B030D-6E8A-4147-A177-3AD203B41FA5}">
                      <a16:colId xmlns:a16="http://schemas.microsoft.com/office/drawing/2014/main" val="526271153"/>
                    </a:ext>
                  </a:extLst>
                </a:gridCol>
                <a:gridCol w="3396342">
                  <a:extLst>
                    <a:ext uri="{9D8B030D-6E8A-4147-A177-3AD203B41FA5}">
                      <a16:colId xmlns:a16="http://schemas.microsoft.com/office/drawing/2014/main" val="2472181308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/>
                        <a:t>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2881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err="1">
                          <a:solidFill>
                            <a:schemeClr val="tx1"/>
                          </a:solidFill>
                        </a:rPr>
                        <a:t>Wood</a:t>
                      </a:r>
                      <a:r>
                        <a:rPr lang="sl-SI" sz="2400" b="1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sl-SI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err="1">
                          <a:solidFill>
                            <a:schemeClr val="tx1"/>
                          </a:solidFill>
                        </a:rPr>
                        <a:t>solid</a:t>
                      </a:r>
                      <a:r>
                        <a:rPr lang="sl-SI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baseline="0" dirty="0" err="1">
                          <a:solidFill>
                            <a:schemeClr val="tx1"/>
                          </a:solidFill>
                        </a:rPr>
                        <a:t>biomass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>
                          <a:solidFill>
                            <a:schemeClr val="tx1"/>
                          </a:solidFill>
                        </a:rPr>
                        <a:t>52,1%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>
                          <a:solidFill>
                            <a:schemeClr val="tx1"/>
                          </a:solidFill>
                        </a:rPr>
                        <a:t>55,9%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262685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err="1">
                          <a:solidFill>
                            <a:schemeClr val="tx1"/>
                          </a:solidFill>
                        </a:rPr>
                        <a:t>Water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>
                          <a:solidFill>
                            <a:schemeClr val="tx1"/>
                          </a:solidFill>
                        </a:rPr>
                        <a:t>36,6%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>
                          <a:solidFill>
                            <a:schemeClr val="tx1"/>
                          </a:solidFill>
                        </a:rPr>
                        <a:t>31,0%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835975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err="1">
                          <a:solidFill>
                            <a:schemeClr val="tx1"/>
                          </a:solidFill>
                        </a:rPr>
                        <a:t>Liquid</a:t>
                      </a:r>
                      <a:r>
                        <a:rPr lang="sl-SI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dirty="0" err="1">
                          <a:solidFill>
                            <a:schemeClr val="tx1"/>
                          </a:solidFill>
                        </a:rPr>
                        <a:t>biofuels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>
                          <a:solidFill>
                            <a:schemeClr val="tx1"/>
                          </a:solidFill>
                        </a:rPr>
                        <a:t>4,32%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>
                          <a:solidFill>
                            <a:schemeClr val="tx1"/>
                          </a:solidFill>
                        </a:rPr>
                        <a:t>2,9%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039379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err="1">
                          <a:solidFill>
                            <a:schemeClr val="tx1"/>
                          </a:solidFill>
                        </a:rPr>
                        <a:t>Geothermal</a:t>
                      </a:r>
                      <a:r>
                        <a:rPr lang="sl-SI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400" b="1" dirty="0" err="1">
                          <a:solidFill>
                            <a:schemeClr val="tx1"/>
                          </a:solidFill>
                        </a:rPr>
                        <a:t>energy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>
                          <a:solidFill>
                            <a:schemeClr val="tx1"/>
                          </a:solidFill>
                        </a:rPr>
                        <a:t>3,17%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>
                          <a:solidFill>
                            <a:schemeClr val="tx1"/>
                          </a:solidFill>
                        </a:rPr>
                        <a:t>4,1%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43508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err="1">
                          <a:solidFill>
                            <a:schemeClr val="tx1"/>
                          </a:solidFill>
                        </a:rPr>
                        <a:t>Biogas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>
                          <a:solidFill>
                            <a:schemeClr val="tx1"/>
                          </a:solidFill>
                        </a:rPr>
                        <a:t>2,87%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>
                          <a:solidFill>
                            <a:schemeClr val="tx1"/>
                          </a:solidFill>
                        </a:rPr>
                        <a:t>2,8%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725913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>
                          <a:solidFill>
                            <a:schemeClr val="tx1"/>
                          </a:solidFill>
                        </a:rPr>
                        <a:t>Solar </a:t>
                      </a:r>
                      <a:r>
                        <a:rPr lang="sl-SI" sz="2400" b="1" dirty="0" err="1">
                          <a:solidFill>
                            <a:schemeClr val="tx1"/>
                          </a:solidFill>
                        </a:rPr>
                        <a:t>energy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>
                          <a:solidFill>
                            <a:schemeClr val="tx1"/>
                          </a:solidFill>
                        </a:rPr>
                        <a:t>0,89%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>
                          <a:solidFill>
                            <a:schemeClr val="tx1"/>
                          </a:solidFill>
                        </a:rPr>
                        <a:t>3,3%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094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14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NON-RENEWABLE SOURCES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tx1"/>
                </a:solidFill>
              </a:rPr>
              <a:t>The majority of energy production comes from non-renewable sources:</a:t>
            </a:r>
          </a:p>
          <a:p>
            <a:r>
              <a:rPr lang="sl-SI" b="1" dirty="0" err="1">
                <a:solidFill>
                  <a:schemeClr val="tx1"/>
                </a:solidFill>
              </a:rPr>
              <a:t>Petroleum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 err="1">
                <a:solidFill>
                  <a:schemeClr val="tx1"/>
                </a:solidFill>
              </a:rPr>
              <a:t>products</a:t>
            </a:r>
            <a:endParaRPr lang="sl-SI" b="1" dirty="0">
              <a:solidFill>
                <a:schemeClr val="tx1"/>
              </a:solidFill>
            </a:endParaRPr>
          </a:p>
          <a:p>
            <a:r>
              <a:rPr lang="sl-SI" b="1" dirty="0" err="1">
                <a:solidFill>
                  <a:schemeClr val="tx1"/>
                </a:solidFill>
              </a:rPr>
              <a:t>Natural</a:t>
            </a:r>
            <a:r>
              <a:rPr lang="sl-SI" b="1" dirty="0">
                <a:solidFill>
                  <a:schemeClr val="tx1"/>
                </a:solidFill>
              </a:rPr>
              <a:t> gas</a:t>
            </a:r>
          </a:p>
          <a:p>
            <a:r>
              <a:rPr lang="sl-SI" b="1" dirty="0" err="1">
                <a:solidFill>
                  <a:schemeClr val="tx1"/>
                </a:solidFill>
              </a:rPr>
              <a:t>Coal</a:t>
            </a:r>
            <a:endParaRPr lang="sl-SI" b="1" dirty="0">
              <a:solidFill>
                <a:schemeClr val="tx1"/>
              </a:solidFill>
            </a:endParaRPr>
          </a:p>
          <a:p>
            <a:r>
              <a:rPr lang="sl-SI" b="1" dirty="0" err="1">
                <a:solidFill>
                  <a:schemeClr val="tx1"/>
                </a:solidFill>
              </a:rPr>
              <a:t>Nuclear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b="1" dirty="0" err="1">
                <a:solidFill>
                  <a:schemeClr val="tx1"/>
                </a:solidFill>
              </a:rPr>
              <a:t>energy</a:t>
            </a:r>
            <a:endParaRPr lang="sl-SI" b="1" dirty="0">
              <a:solidFill>
                <a:schemeClr val="tx1"/>
              </a:solidFill>
            </a:endParaRPr>
          </a:p>
        </p:txBody>
      </p:sp>
      <p:pic>
        <p:nvPicPr>
          <p:cNvPr id="2054" name="Picture 6" descr="Rezultat iskanja slik za nuclear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1" y="3400094"/>
            <a:ext cx="2778152" cy="281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zultat iskanja slik za co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064403" y="3400094"/>
            <a:ext cx="4222722" cy="281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01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8E0835-0A21-7D4E-AAFF-E6AA3E82FDE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40525" y="0"/>
            <a:ext cx="11141765" cy="68955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0A2347-F2F1-6B4D-864A-B6436323AF4F}"/>
              </a:ext>
            </a:extLst>
          </p:cNvPr>
          <p:cNvSpPr txBox="1"/>
          <p:nvPr/>
        </p:nvSpPr>
        <p:spPr>
          <a:xfrm>
            <a:off x="574765" y="222069"/>
            <a:ext cx="5695406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Main power stations in Slovenia </a:t>
            </a:r>
          </a:p>
        </p:txBody>
      </p:sp>
    </p:spTree>
    <p:extLst>
      <p:ext uri="{BB962C8B-B14F-4D97-AF65-F5344CB8AC3E}">
        <p14:creationId xmlns:p14="http://schemas.microsoft.com/office/powerpoint/2010/main" val="181348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766355"/>
            <a:ext cx="9601196" cy="1149531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DOMESTIC AND IMPORTED ENERGY SOURCES IN SLOVENIA</a:t>
            </a:r>
            <a:r>
              <a:rPr lang="sl-SI" dirty="0">
                <a:solidFill>
                  <a:schemeClr val="tx1"/>
                </a:solidFill>
              </a:rPr>
              <a:t> IN 2016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08949"/>
              </p:ext>
            </p:extLst>
          </p:nvPr>
        </p:nvGraphicFramePr>
        <p:xfrm>
          <a:off x="6256445" y="2449374"/>
          <a:ext cx="5093970" cy="37648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7990">
                  <a:extLst>
                    <a:ext uri="{9D8B030D-6E8A-4147-A177-3AD203B41FA5}">
                      <a16:colId xmlns:a16="http://schemas.microsoft.com/office/drawing/2014/main" val="3006882734"/>
                    </a:ext>
                  </a:extLst>
                </a:gridCol>
                <a:gridCol w="1697990">
                  <a:extLst>
                    <a:ext uri="{9D8B030D-6E8A-4147-A177-3AD203B41FA5}">
                      <a16:colId xmlns:a16="http://schemas.microsoft.com/office/drawing/2014/main" val="3153069431"/>
                    </a:ext>
                  </a:extLst>
                </a:gridCol>
                <a:gridCol w="1697990">
                  <a:extLst>
                    <a:ext uri="{9D8B030D-6E8A-4147-A177-3AD203B41FA5}">
                      <a16:colId xmlns:a16="http://schemas.microsoft.com/office/drawing/2014/main" val="3439946702"/>
                    </a:ext>
                  </a:extLst>
                </a:gridCol>
              </a:tblGrid>
              <a:tr h="626644">
                <a:tc>
                  <a:txBody>
                    <a:bodyPr/>
                    <a:lstStyle/>
                    <a:p>
                      <a:r>
                        <a:rPr lang="sl-SI" sz="1800" dirty="0"/>
                        <a:t>ENERGY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DOMESTIC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IMPORTED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515553"/>
                  </a:ext>
                </a:extLst>
              </a:tr>
              <a:tr h="358082">
                <a:tc>
                  <a:txBody>
                    <a:bodyPr/>
                    <a:lstStyle/>
                    <a:p>
                      <a:r>
                        <a:rPr lang="sl-SI" b="1" dirty="0" err="1">
                          <a:solidFill>
                            <a:schemeClr val="tx1"/>
                          </a:solidFill>
                        </a:rPr>
                        <a:t>Coal</a:t>
                      </a:r>
                      <a:endParaRPr lang="sl-SI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sl-SI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05140"/>
                  </a:ext>
                </a:extLst>
              </a:tr>
              <a:tr h="895206">
                <a:tc>
                  <a:txBody>
                    <a:bodyPr/>
                    <a:lstStyle/>
                    <a:p>
                      <a:r>
                        <a:rPr lang="sl-SI" b="1" dirty="0" err="1">
                          <a:solidFill>
                            <a:schemeClr val="tx1"/>
                          </a:solidFill>
                        </a:rPr>
                        <a:t>Renewable</a:t>
                      </a:r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b="1" dirty="0" err="1">
                          <a:solidFill>
                            <a:schemeClr val="tx1"/>
                          </a:solidFill>
                        </a:rPr>
                        <a:t>sources</a:t>
                      </a:r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sl-SI" b="1" dirty="0" err="1">
                          <a:solidFill>
                            <a:schemeClr val="tx1"/>
                          </a:solidFill>
                        </a:rPr>
                        <a:t>wood</a:t>
                      </a:r>
                      <a:r>
                        <a:rPr lang="sl-SI" b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l-SI" b="1" baseline="0" dirty="0" err="1">
                          <a:solidFill>
                            <a:schemeClr val="tx1"/>
                          </a:solidFill>
                        </a:rPr>
                        <a:t>biogas</a:t>
                      </a:r>
                      <a:r>
                        <a:rPr lang="sl-SI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sl-SI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17 %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535247"/>
                  </a:ext>
                </a:extLst>
              </a:tr>
              <a:tr h="473012">
                <a:tc>
                  <a:txBody>
                    <a:bodyPr/>
                    <a:lstStyle/>
                    <a:p>
                      <a:r>
                        <a:rPr lang="sl-SI" b="1" dirty="0" err="1">
                          <a:solidFill>
                            <a:schemeClr val="tx1"/>
                          </a:solidFill>
                        </a:rPr>
                        <a:t>Nuclear</a:t>
                      </a:r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b="1" dirty="0" err="1">
                          <a:solidFill>
                            <a:schemeClr val="tx1"/>
                          </a:solidFill>
                        </a:rPr>
                        <a:t>energy</a:t>
                      </a:r>
                      <a:endParaRPr lang="sl-SI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22 %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049816"/>
                  </a:ext>
                </a:extLst>
              </a:tr>
              <a:tr h="358082">
                <a:tc>
                  <a:txBody>
                    <a:bodyPr/>
                    <a:lstStyle/>
                    <a:p>
                      <a:r>
                        <a:rPr lang="sl-SI" b="1" dirty="0" err="1">
                          <a:solidFill>
                            <a:schemeClr val="tx1"/>
                          </a:solidFill>
                        </a:rPr>
                        <a:t>Natural</a:t>
                      </a:r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725406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r>
                        <a:rPr lang="sl-SI" b="1" dirty="0" err="1">
                          <a:solidFill>
                            <a:schemeClr val="tx1"/>
                          </a:solidFill>
                        </a:rPr>
                        <a:t>Petroleum</a:t>
                      </a:r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b="1" dirty="0" err="1">
                          <a:solidFill>
                            <a:schemeClr val="tx1"/>
                          </a:solidFill>
                        </a:rPr>
                        <a:t>products</a:t>
                      </a:r>
                      <a:endParaRPr lang="sl-SI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34 %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24407"/>
                  </a:ext>
                </a:extLst>
              </a:tr>
              <a:tr h="358082"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b="1">
                          <a:solidFill>
                            <a:schemeClr val="tx1"/>
                          </a:solidFill>
                        </a:rPr>
                        <a:t>53 %</a:t>
                      </a:r>
                      <a:endParaRPr lang="sl-SI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47 %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747478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2434326"/>
            <a:ext cx="4115180" cy="3748759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4183380" y="2872740"/>
            <a:ext cx="90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/>
              <a:t>Coal</a:t>
            </a:r>
            <a:endParaRPr lang="sl-SI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390900" y="2525486"/>
            <a:ext cx="311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IMPORTED SOURCES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716280" y="2503408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DOMESTIC SOURCES</a:t>
            </a:r>
          </a:p>
        </p:txBody>
      </p:sp>
      <p:cxnSp>
        <p:nvCxnSpPr>
          <p:cNvPr id="14" name="Raven povezovalnik 13"/>
          <p:cNvCxnSpPr/>
          <p:nvPr/>
        </p:nvCxnSpPr>
        <p:spPr>
          <a:xfrm>
            <a:off x="4271010" y="5577840"/>
            <a:ext cx="331470" cy="1917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4541900" y="5651164"/>
            <a:ext cx="149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/>
              <a:t>Natural</a:t>
            </a:r>
            <a:r>
              <a:rPr lang="sl-SI" b="1" dirty="0"/>
              <a:t> gas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3787521" y="4354285"/>
            <a:ext cx="224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/>
              <a:t>Petroleum</a:t>
            </a:r>
            <a:r>
              <a:rPr lang="sl-SI" b="1" dirty="0"/>
              <a:t> </a:t>
            </a:r>
            <a:r>
              <a:rPr lang="sl-SI" b="1" dirty="0" err="1"/>
              <a:t>products</a:t>
            </a:r>
            <a:endParaRPr lang="sl-SI" b="1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1082040" y="5524124"/>
            <a:ext cx="183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/>
              <a:t>Nuclear</a:t>
            </a:r>
            <a:r>
              <a:rPr lang="sl-SI" b="1" dirty="0"/>
              <a:t> </a:t>
            </a:r>
            <a:r>
              <a:rPr lang="sl-SI" b="1" dirty="0" err="1"/>
              <a:t>energy</a:t>
            </a:r>
            <a:endParaRPr lang="sl-SI" b="1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982980" y="4244104"/>
            <a:ext cx="130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/>
              <a:t>Renewable</a:t>
            </a:r>
            <a:r>
              <a:rPr lang="sl-SI" b="1" dirty="0"/>
              <a:t> </a:t>
            </a:r>
            <a:r>
              <a:rPr lang="sl-SI" b="1" dirty="0" err="1"/>
              <a:t>sources</a:t>
            </a:r>
            <a:endParaRPr lang="sl-SI" b="1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1889760" y="3405204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/>
              <a:t>Coal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57553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SOURCES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u="sng" dirty="0">
                <a:hlinkClick r:id="rId2"/>
              </a:rPr>
              <a:t>http://kazalci.arso.gov.si/sl/content/obnovljivi-viri-energije-3</a:t>
            </a:r>
            <a:endParaRPr lang="sl-SI" dirty="0"/>
          </a:p>
          <a:p>
            <a:r>
              <a:rPr lang="sl-SI" u="sng" dirty="0">
                <a:hlinkClick r:id="rId3"/>
              </a:rPr>
              <a:t>https://e-gradiva.golea.si/delezi-ove-v-sloveniji-in-svetu/</a:t>
            </a:r>
            <a:endParaRPr lang="sl-SI" u="sng" dirty="0"/>
          </a:p>
          <a:p>
            <a:r>
              <a:rPr lang="sl-SI" dirty="0">
                <a:hlinkClick r:id="rId4"/>
              </a:rPr>
              <a:t>https://e-gradiva.golea.si/neobnovljivi-viri-energije/</a:t>
            </a:r>
            <a:endParaRPr lang="sl-SI" dirty="0"/>
          </a:p>
          <a:p>
            <a:r>
              <a:rPr lang="sl-SI" dirty="0">
                <a:hlinkClick r:id="rId5"/>
              </a:rPr>
              <a:t>https://www.stat.si/StatWeb/News/Index/7094</a:t>
            </a:r>
            <a:endParaRPr lang="sl-SI" dirty="0"/>
          </a:p>
          <a:p>
            <a:r>
              <a:rPr lang="sl-SI" dirty="0">
                <a:hlinkClick r:id="rId6"/>
              </a:rPr>
              <a:t>https://www.i-energija.si/ienergija/energetika-v-sloveniji-in-svetu-statistika/</a:t>
            </a:r>
            <a:endParaRPr lang="sl-SI" dirty="0"/>
          </a:p>
          <a:p>
            <a:r>
              <a:rPr lang="sl-SI" dirty="0">
                <a:hlinkClick r:id="rId7"/>
              </a:rPr>
              <a:t>https://www.pinterest.com/pin/474707616962929837/</a:t>
            </a:r>
            <a:r>
              <a:rPr lang="sl-SI" dirty="0"/>
              <a:t> </a:t>
            </a:r>
          </a:p>
          <a:p>
            <a:r>
              <a:rPr lang="sl-SI" dirty="0">
                <a:hlinkClick r:id="rId8"/>
              </a:rPr>
              <a:t>https://www.greenandgrowing.org/why-are-renewable-sources-of-energy-better-than-nonrenewable-sources/</a:t>
            </a:r>
            <a:r>
              <a:rPr lang="sl-SI" dirty="0"/>
              <a:t> </a:t>
            </a:r>
          </a:p>
          <a:p>
            <a:r>
              <a:rPr lang="sl-SI" dirty="0">
                <a:hlinkClick r:id="rId9"/>
              </a:rPr>
              <a:t>https://www.mining.com/this-firm-may-make-coals-future-a-lot-brighter/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0644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b="1" dirty="0" err="1">
                <a:solidFill>
                  <a:schemeClr val="tx1"/>
                </a:solidFill>
              </a:rPr>
              <a:t>Current</a:t>
            </a:r>
            <a:r>
              <a:rPr lang="sl-SI" sz="4800" b="1" dirty="0">
                <a:solidFill>
                  <a:schemeClr val="tx1"/>
                </a:solidFill>
              </a:rPr>
              <a:t> </a:t>
            </a:r>
            <a:r>
              <a:rPr lang="sl-SI" sz="4800" b="1" dirty="0" err="1">
                <a:solidFill>
                  <a:schemeClr val="tx1"/>
                </a:solidFill>
              </a:rPr>
              <a:t>use</a:t>
            </a:r>
            <a:r>
              <a:rPr lang="sl-SI" sz="4800" b="1" dirty="0">
                <a:solidFill>
                  <a:schemeClr val="tx1"/>
                </a:solidFill>
              </a:rPr>
              <a:t> </a:t>
            </a:r>
            <a:r>
              <a:rPr lang="sl-SI" sz="4800" b="1" dirty="0" err="1">
                <a:solidFill>
                  <a:schemeClr val="tx1"/>
                </a:solidFill>
              </a:rPr>
              <a:t>of</a:t>
            </a:r>
            <a:r>
              <a:rPr lang="sl-SI" sz="4800" b="1" dirty="0">
                <a:solidFill>
                  <a:schemeClr val="tx1"/>
                </a:solidFill>
              </a:rPr>
              <a:t> </a:t>
            </a:r>
            <a:r>
              <a:rPr lang="sl-SI" sz="4800" b="1" dirty="0" err="1">
                <a:solidFill>
                  <a:schemeClr val="tx1"/>
                </a:solidFill>
              </a:rPr>
              <a:t>energy</a:t>
            </a:r>
            <a:r>
              <a:rPr lang="sl-SI" sz="4800" b="1" dirty="0">
                <a:solidFill>
                  <a:schemeClr val="tx1"/>
                </a:solidFill>
              </a:rPr>
              <a:t> in </a:t>
            </a:r>
            <a:r>
              <a:rPr lang="sl-SI" sz="4800" b="1" dirty="0" err="1">
                <a:solidFill>
                  <a:schemeClr val="tx1"/>
                </a:solidFill>
              </a:rPr>
              <a:t>Slovenia</a:t>
            </a:r>
            <a:r>
              <a:rPr lang="sl-SI" sz="4800" b="1" dirty="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12" name="Označba mesta vsebine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6" t="1066" r="15685" b="1040"/>
          <a:stretch/>
        </p:blipFill>
        <p:spPr>
          <a:xfrm>
            <a:off x="1687287" y="2455314"/>
            <a:ext cx="4217915" cy="377493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3"/>
          <a:srcRect l="15961" t="2118" r="12295" b="3724"/>
          <a:stretch/>
        </p:blipFill>
        <p:spPr>
          <a:xfrm>
            <a:off x="6096000" y="2455314"/>
            <a:ext cx="4418957" cy="377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536</TotalTime>
  <Words>553</Words>
  <Application>Microsoft Macintosh PowerPoint</Application>
  <PresentationFormat>Widescreen</PresentationFormat>
  <Paragraphs>121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Verdana</vt:lpstr>
      <vt:lpstr>Naravno</vt:lpstr>
      <vt:lpstr>ENERGY SOURCES IN SLOVENIA</vt:lpstr>
      <vt:lpstr>PowerPoint Presentation</vt:lpstr>
      <vt:lpstr>PowerPoint Presentation</vt:lpstr>
      <vt:lpstr>COMPARISON OF RENEWABLE ENERGY SOURCES BETWEEN 2011 AND 2015  </vt:lpstr>
      <vt:lpstr>NON-RENEWABLE SOURCES</vt:lpstr>
      <vt:lpstr>PowerPoint Presentation</vt:lpstr>
      <vt:lpstr> DOMESTIC AND IMPORTED ENERGY SOURCES IN SLOVENIA IN 2016</vt:lpstr>
      <vt:lpstr>SOURCES</vt:lpstr>
      <vt:lpstr>Current use of energy in Slovenia…</vt:lpstr>
      <vt:lpstr>… and its consequences</vt:lpstr>
      <vt:lpstr>Most na Soči lake</vt:lpstr>
      <vt:lpstr>Laws and regulations which encourage use of renewable sources</vt:lpstr>
      <vt:lpstr>Sources</vt:lpstr>
      <vt:lpstr>Gimnazija Tolmin, February 2020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SOURCES IN SLOVENIA</dc:title>
  <dc:creator>Uporabnik sistema Windows</dc:creator>
  <cp:lastModifiedBy>Microsoft Office User</cp:lastModifiedBy>
  <cp:revision>118</cp:revision>
  <dcterms:created xsi:type="dcterms:W3CDTF">2019-12-17T11:48:26Z</dcterms:created>
  <dcterms:modified xsi:type="dcterms:W3CDTF">2020-02-08T10:40:43Z</dcterms:modified>
</cp:coreProperties>
</file>