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2" y="-4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a-E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a-E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a-E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B09F34F-85F8-4C70-AC5B-A5FA607142C3}" type="slidenum">
              <a:t>‹Nº›</a:t>
            </a:fld>
            <a:endParaRPr lang="ca-E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25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a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A3AA672-D842-4355-84AF-A04CE907E327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607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a-E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9C99BC-1949-4E67-966E-877350CCE5C2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822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2554F8-21A3-4B95-B127-A3E7F9374103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7944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C0B22E-541E-4946-97AD-04F72F492AC1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528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60B9E6-BBE9-44FD-9C74-EA3EC18170E0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08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B80F74-922C-480C-B0BD-B65B43BEA2DA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1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7541A6-88EE-46AA-BB3D-2049C84F6C60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517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51338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4463" y="1979613"/>
            <a:ext cx="435133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9DF27C-AEE4-4076-8E87-D826977AFFB8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918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4B5736-E3CD-4AE4-B27B-FE4F6CECC717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417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18B771-7AD8-45CC-A786-32DEF01ECF3B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4134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AD9C64-7B19-4E54-9D49-874CE3417DD8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77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367A08-D3D7-4492-A4F5-E530A0521C7F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2100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79B4B3-E2CF-47E9-8EC7-DBA7B115D716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241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124688-51F3-4A9F-A0E5-E4CC13A5131A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7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5AC9FB-FE90-4328-8795-346ECB5AD1AA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9828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0626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0626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26D382-5F17-44E1-AA42-07D59FE4EA4E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410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E7227C-6257-4085-9A95-0920ADA04446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059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1F5720-7A6B-4BDC-9B36-4E3AC2645204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713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771B91-659D-4558-B97F-BFC698AB6293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3671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6205D0-5D0F-478F-9BFD-8A09FE18AB3B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3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A17130-FE62-4F8D-9E82-10FC34856FFA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77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BE516E-F856-4EA9-8B4B-84BA118BBEA6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081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33D564-9951-45B7-B2B8-C9491BC45EEA}" type="slidenum"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77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a-ES" sz="32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a-ES" sz="32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a-ES" sz="2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a-ES" sz="24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a-ES" sz="20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a-E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96D362E-3A32-4041-A59B-2E72DDE4571C}" type="slidenum"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a-ES" sz="4400" b="0" i="0" u="none" strike="noStrike" kern="1200">
          <a:ln>
            <a:noFill/>
          </a:ln>
          <a:latin typeface="Aria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a-ES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20000" y="1980000"/>
            <a:ext cx="8855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612000" y="6563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ca-E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555360" y="6563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ca-E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335360" y="6563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ca-ES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4D6EBD4D-76BB-4F62-8FC5-96E9857F279C}" type="slidenum"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a-ES" sz="4400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ca-ES" sz="3200" b="0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 rot="853350">
            <a:off x="443233" y="1515007"/>
            <a:ext cx="8965100" cy="3508653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 sz="9600" b="1" dirty="0"/>
              <a:t> </a:t>
            </a:r>
            <a:r>
              <a:rPr lang="ca-ES" sz="6600" b="1" dirty="0"/>
              <a:t>SCHOOLS IN CATALONIA AND EDUCATION STAGES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47824" y="5940077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ca-ES" sz="4400" b="0" i="0" u="none" strike="noStrike">
                <a:ln>
                  <a:noFill/>
                </a:ln>
                <a:solidFill>
                  <a:srgbClr val="280099"/>
                </a:solidFill>
                <a:latin typeface="Albany" pitchFamily="18"/>
                <a:cs typeface="Tahom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r">
              <a:buFont typeface="StarSymbol"/>
              <a:buNone/>
            </a:pPr>
            <a:r>
              <a:rPr lang="ca-ES" sz="1600" dirty="0" smtClean="0"/>
              <a:t>BY Núria, Martina, Júlia </a:t>
            </a:r>
            <a:r>
              <a:rPr lang="ca-ES" sz="1600" dirty="0" err="1" smtClean="0"/>
              <a:t>and</a:t>
            </a:r>
            <a:r>
              <a:rPr lang="ca-ES" sz="1600" dirty="0" smtClean="0"/>
              <a:t> Anna</a:t>
            </a:r>
            <a:endParaRPr lang="ca-E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 dirty="0"/>
              <a:t>KINDERGARDEN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64000" y="1800000"/>
            <a:ext cx="8855640" cy="4384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 dirty="0" err="1"/>
              <a:t>Age</a:t>
            </a:r>
            <a:r>
              <a:rPr lang="ca-ES" dirty="0"/>
              <a:t>: 4 </a:t>
            </a:r>
            <a:r>
              <a:rPr lang="ca-ES" dirty="0" err="1"/>
              <a:t>months</a:t>
            </a:r>
            <a:r>
              <a:rPr lang="ca-ES" dirty="0"/>
              <a:t> to 3 </a:t>
            </a:r>
            <a:r>
              <a:rPr lang="ca-ES" dirty="0" err="1"/>
              <a:t>years</a:t>
            </a:r>
            <a:endParaRPr lang="ca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80000" y="2509560"/>
            <a:ext cx="5139360" cy="325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3999" y="4464000"/>
            <a:ext cx="4031640" cy="25585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5040000" y="6349680"/>
            <a:ext cx="4752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18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This is the kindergarden in Roda de 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/>
              <a:t>PRE-SCHOOL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/>
              <a:t>Age: 3 years to 5 years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32240" y="3816000"/>
            <a:ext cx="4559760" cy="30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6000" y="2736000"/>
            <a:ext cx="446400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124640" y="5903999"/>
            <a:ext cx="3195360" cy="10277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This is one of the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two pre-schools that we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have in our town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/>
              <a:t>Primary School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/>
              <a:t>Age: 5 years to 12 years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2694240"/>
            <a:ext cx="6912000" cy="4361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272000" y="4896000"/>
            <a:ext cx="26640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7619040" y="2917800"/>
            <a:ext cx="2388960" cy="1618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This is one of the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two primary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schools that we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have in our town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/>
              <a:t>SECONDARY SCHOOL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/>
              <a:t>Age: 12 years to 16 years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40960" y="3024000"/>
            <a:ext cx="4307040" cy="25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20000" y="4104000"/>
            <a:ext cx="4320000" cy="26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945000" y="3514320"/>
            <a:ext cx="3056400" cy="402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This is our High School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28000" y="5688000"/>
            <a:ext cx="4536000" cy="864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Inside our high school, the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playground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570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 sz="4000"/>
              <a:t>POST-COMPULSORY EDUCATION</a:t>
            </a:r>
            <a:r>
              <a:rPr lang="ca-ES"/>
              <a:t> </a:t>
            </a:r>
            <a:br>
              <a:rPr lang="ca-ES"/>
            </a:br>
            <a:r>
              <a:rPr lang="ca-ES" sz="3200" i="1"/>
              <a:t>“Batxillerat”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64000" y="1980000"/>
            <a:ext cx="8855640" cy="4384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/>
              <a:t>Age: 16 years to 18 years</a:t>
            </a:r>
          </a:p>
          <a:p>
            <a:pPr lvl="0"/>
            <a:r>
              <a:rPr lang="ca-ES"/>
              <a:t>When you finish the post-comulsory education  you have to pass the “selectivitat” it's similar to A-levels.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4000" y="4104000"/>
            <a:ext cx="539028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408000" y="5903999"/>
            <a:ext cx="3631933" cy="7396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In </a:t>
            </a:r>
            <a:r>
              <a:rPr lang="ca-ES" sz="2200" b="0" i="0" u="none" strike="noStrike" kern="1200" dirty="0" err="1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our</a:t>
            </a: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ca-ES" sz="2200" b="0" i="0" u="none" strike="noStrike" kern="1200" dirty="0" err="1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high</a:t>
            </a: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ca-ES" sz="2200" b="0" i="0" u="none" strike="noStrike" kern="1200" dirty="0" err="1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school</a:t>
            </a: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, </a:t>
            </a:r>
            <a:r>
              <a:rPr lang="ca-ES" sz="2200" b="0" i="0" u="none" strike="noStrike" kern="1200" dirty="0" err="1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you</a:t>
            </a: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ca-ES" sz="22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can </a:t>
            </a:r>
            <a:endParaRPr lang="ca-ES" sz="2200" b="0" i="0" u="none" strike="noStrike" kern="1200" smtClean="0">
              <a:ln>
                <a:noFill/>
              </a:ln>
              <a:solidFill>
                <a:srgbClr val="000080"/>
              </a:solidFill>
              <a:latin typeface="Arial" pitchFamily="18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200" b="0" i="0" u="none" strike="noStrike" kern="1200" smtClean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also</a:t>
            </a:r>
            <a:r>
              <a:rPr lang="ca-ES" sz="2200" b="0" i="0" u="none" strike="noStrike" kern="1200" dirty="0" smtClean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 </a:t>
            </a:r>
            <a:r>
              <a:rPr lang="ca-ES" sz="2200" b="0" i="0" u="none" strike="noStrike" kern="1200" dirty="0" err="1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study</a:t>
            </a:r>
            <a:r>
              <a:rPr lang="ca-ES" sz="2200" b="0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 “Batxillerat”.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/>
              <a:t>VOCATIONAL EDUCATION AND TRAINING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936000" y="1879560"/>
            <a:ext cx="8855640" cy="5048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None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6633"/>
              </a:buClr>
              <a:buSzPct val="75000"/>
              <a:buFont typeface="StarSymbol"/>
              <a:buChar char="–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6633"/>
              </a:buClr>
              <a:buSzPct val="45000"/>
              <a:buFont typeface="StarSymbol"/>
              <a:buChar char="●"/>
              <a:defRPr lang="ca-ES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ca-ES"/>
              <a:t>Age: 16 years to 18 years</a:t>
            </a:r>
          </a:p>
          <a:p>
            <a:pPr lvl="0"/>
            <a:r>
              <a:rPr lang="ca-ES"/>
              <a:t>Different courses focused on the labour market.</a:t>
            </a:r>
          </a:p>
          <a:p>
            <a:pPr lvl="0"/>
            <a:r>
              <a:rPr lang="ca-ES"/>
              <a:t>Examples: There are three different blocks:</a:t>
            </a:r>
          </a:p>
          <a:p>
            <a:pPr lvl="0"/>
            <a:r>
              <a:rPr lang="ca-ES"/>
              <a:t>- Art and design</a:t>
            </a:r>
          </a:p>
          <a:p>
            <a:pPr lvl="0"/>
            <a:r>
              <a:rPr lang="ca-ES"/>
              <a:t>-Sports</a:t>
            </a:r>
          </a:p>
          <a:p>
            <a:pPr lvl="0"/>
            <a:r>
              <a:rPr lang="ca-ES"/>
              <a:t>-Professional formation</a:t>
            </a:r>
          </a:p>
          <a:p>
            <a:pPr lvl="0"/>
            <a:endParaRPr lang="ca-ES" sz="1000" u="sng"/>
          </a:p>
          <a:p>
            <a:pPr lvl="0"/>
            <a:r>
              <a:rPr lang="ca-ES"/>
              <a:t>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903999" y="4464000"/>
            <a:ext cx="3887640" cy="2463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a-ES"/>
              <a:t>UNIVERSITY</a:t>
            </a:r>
          </a:p>
        </p:txBody>
      </p:sp>
      <p:pic>
        <p:nvPicPr>
          <p:cNvPr id="3" name="2 Marcador de posición de imagen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3384000"/>
            <a:ext cx="4407839" cy="2916359"/>
          </a:xfr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90200" y="3384000"/>
            <a:ext cx="4285800" cy="28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Subtítulo"/>
          <p:cNvSpPr txBox="1">
            <a:spLocks noGrp="1"/>
          </p:cNvSpPr>
          <p:nvPr>
            <p:ph type="subTitle" idx="4294967295"/>
          </p:nvPr>
        </p:nvSpPr>
        <p:spPr>
          <a:xfrm>
            <a:off x="864000" y="1447560"/>
            <a:ext cx="8511840" cy="1936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l">
              <a:buNone/>
            </a:pPr>
            <a:r>
              <a:rPr lang="ca-ES">
                <a:solidFill>
                  <a:srgbClr val="280099"/>
                </a:solidFill>
              </a:rPr>
              <a:t>When you finish Post Compulsory Education, you can go to the University and study a degree.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76000" y="6480000"/>
            <a:ext cx="887652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a-ES" sz="2400" b="0" i="0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Droid Sans Fallback" pitchFamily="2"/>
                <a:cs typeface="Lohit Hindi" pitchFamily="2"/>
              </a:rPr>
              <a:t>In Catalonia we have many universities. This one is in Barcelona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 defec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aqu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204</Words>
  <Application>Microsoft Office PowerPoint</Application>
  <PresentationFormat>Personalizado</PresentationFormat>
  <Paragraphs>38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Per defecte</vt:lpstr>
      <vt:lpstr>lyt-aqua</vt:lpstr>
      <vt:lpstr> SCHOOLS IN CATALONIA AND EDUCATION STAGES</vt:lpstr>
      <vt:lpstr>KINDERGARDEN</vt:lpstr>
      <vt:lpstr>PRE-SCHOOL</vt:lpstr>
      <vt:lpstr>Primary School</vt:lpstr>
      <vt:lpstr>SECONDARY SCHOOL</vt:lpstr>
      <vt:lpstr>POST-COMPULSORY EDUCATION  “Batxillerat”</vt:lpstr>
      <vt:lpstr>VOCATIONAL EDUCATION AND TRAINING</vt:lpstr>
      <vt:lpstr>UNIVERSITY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IN CATALONIA AND EDUCATION STAGES</dc:title>
  <dc:creator>usuari</dc:creator>
  <cp:lastModifiedBy>acer</cp:lastModifiedBy>
  <cp:revision>11</cp:revision>
  <dcterms:created xsi:type="dcterms:W3CDTF">2014-11-20T13:54:49Z</dcterms:created>
  <dcterms:modified xsi:type="dcterms:W3CDTF">2014-12-15T10:27:19Z</dcterms:modified>
</cp:coreProperties>
</file>