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embeddedFontLst>
    <p:embeddedFont>
      <p:font typeface="EB Garamond" charset="0"/>
      <p:regular r:id="rId12"/>
      <p:bold r:id="rId13"/>
      <p:italic r:id="rId14"/>
      <p:boldItalic r:id="rId15"/>
    </p:embeddedFont>
    <p:embeddedFont>
      <p:font typeface="Lora" charset="0"/>
      <p:regular r:id="rId16"/>
      <p:bold r:id="rId17"/>
      <p:italic r:id="rId18"/>
      <p:boldItalic r:id="rId19"/>
    </p:embeddedFont>
    <p:embeddedFont>
      <p:font typeface="Comic Sans MS" pitchFamily="66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456" y="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313726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03b6a796a10715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03b6a796a10715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703b6a796a107157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703b6a796a107157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703b6a796a107157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703b6a796a107157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703b6a796a107157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703b6a796a107157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703b6a796a107157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703b6a796a107157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703b6a796a107157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703b6a796a107157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703b6a796a107157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703b6a796a107157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703b6a796a107157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703b6a796a107157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highlight>
                  <a:srgbClr val="93C47D"/>
                </a:highlight>
                <a:latin typeface="EB Garamond"/>
                <a:ea typeface="EB Garamond"/>
                <a:cs typeface="EB Garamond"/>
                <a:sym typeface="EB Garamond"/>
              </a:rPr>
              <a:t>¿POR QUÉ DEBEMOS PLANTAR UN ÁRBOL?</a:t>
            </a:r>
            <a:endParaRPr>
              <a:highlight>
                <a:srgbClr val="93C47D"/>
              </a:highlight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4294967295"/>
          </p:nvPr>
        </p:nvSpPr>
        <p:spPr>
          <a:xfrm>
            <a:off x="311700" y="2826975"/>
            <a:ext cx="8520600" cy="20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highlight>
                  <a:srgbClr val="93C47D"/>
                </a:highlight>
                <a:latin typeface="EB Garamond"/>
                <a:ea typeface="EB Garamond"/>
                <a:cs typeface="EB Garamond"/>
                <a:sym typeface="EB Garamond"/>
              </a:rPr>
              <a:t>NARANJO</a:t>
            </a:r>
            <a:endParaRPr>
              <a:solidFill>
                <a:srgbClr val="000000"/>
              </a:solidFill>
              <a:highlight>
                <a:srgbClr val="93C47D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highlight>
                <a:srgbClr val="93C47D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solidFill>
                  <a:srgbClr val="000000"/>
                </a:solidFill>
                <a:highlight>
                  <a:srgbClr val="93C47D"/>
                </a:highlight>
                <a:latin typeface="EB Garamond"/>
                <a:ea typeface="EB Garamond"/>
                <a:cs typeface="EB Garamond"/>
                <a:sym typeface="EB Garamond"/>
              </a:rPr>
              <a:t>Agustín, Víctor, Jesús, Santi, Alejandro, Aitor, Guillem, Brian</a:t>
            </a:r>
            <a:endParaRPr>
              <a:solidFill>
                <a:srgbClr val="000000"/>
              </a:solidFill>
              <a:highlight>
                <a:srgbClr val="93C47D"/>
              </a:highlight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highlight>
                  <a:srgbClr val="E69138"/>
                </a:highlight>
                <a:latin typeface="Lora"/>
                <a:ea typeface="Lora"/>
                <a:cs typeface="Lora"/>
                <a:sym typeface="Lora"/>
              </a:rPr>
              <a:t>¿Cuál es el origen del árbol?</a:t>
            </a:r>
            <a:endParaRPr>
              <a:highlight>
                <a:srgbClr val="E69138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700">
                <a:solidFill>
                  <a:schemeClr val="dk1"/>
                </a:solidFill>
                <a:highlight>
                  <a:srgbClr val="AC840C"/>
                </a:highlight>
              </a:rPr>
              <a:t>El origen de la naranja es incierto, si bien ciertos autores lo localizan en China y Japón. En España el naranjo fue difundido por los árabes. Los dos principales países productores son Brasil y Estados Unidos, dedicando la producción casi exclusivamente a la industria del zumo.</a:t>
            </a:r>
            <a:endParaRPr sz="2400">
              <a:highlight>
                <a:srgbClr val="AC840C"/>
              </a:highlight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8219" y="2260725"/>
            <a:ext cx="2029175" cy="270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4800" y="2571750"/>
            <a:ext cx="3587300" cy="239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84F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¿Cómo se introdujo su cultivo en la comunidad?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>
                <a:solidFill>
                  <a:schemeClr val="dk1"/>
                </a:solidFill>
              </a:rPr>
              <a:t>No obstante, fue en el siglo XVIII, concretamente en el año 1781, cuando el párroco Vicente Monzó, un aficionado a la jardinería, hizo el primer cultivo de naranjas para el consumo en Valencia, concretamente en Carcaixent, dándole un uso diferente al que tenía hasta el momento: el uso ornamental.</a:t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8708" y="2571750"/>
            <a:ext cx="3738521" cy="199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677" y="2524652"/>
            <a:ext cx="3001144" cy="199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84F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50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¿Qué características tiene?</a:t>
            </a: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367850"/>
            <a:ext cx="4502400" cy="24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>
                <a:solidFill>
                  <a:srgbClr val="000000"/>
                </a:solidFill>
              </a:rPr>
              <a:t>El naranjo es un árbol de tamaño mediano, de tres a cinco metros de altura, con copa redonda y ramas regulares. Su tronco es recto y cilíndrico, primero verde y es luego gris. Las ramas suelen aparecer aproximadamente a un metro del suelo.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7553" y="534263"/>
            <a:ext cx="3729225" cy="4074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84F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¿Cuándo florece y cómo es su flor?</a:t>
            </a: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>
                <a:solidFill>
                  <a:schemeClr val="dk1"/>
                </a:solidFill>
              </a:rPr>
              <a:t>Florecen</a:t>
            </a:r>
            <a:r>
              <a:rPr lang="es" sz="2400">
                <a:solidFill>
                  <a:schemeClr val="dk1"/>
                </a:solidFill>
              </a:rPr>
              <a:t> en primavera. Sus flores son hermafroditas, con un órgano masculino con estambres que portan el polen y un órgano femenino con un ovario y sus óvulos. Tienen entre 4 y 8 pétalos blancos (los </a:t>
            </a:r>
            <a:r>
              <a:rPr lang="es" sz="2400" b="1">
                <a:solidFill>
                  <a:schemeClr val="dk1"/>
                </a:solidFill>
              </a:rPr>
              <a:t>naranjos</a:t>
            </a:r>
            <a:r>
              <a:rPr lang="es" sz="2400">
                <a:solidFill>
                  <a:schemeClr val="dk1"/>
                </a:solidFill>
              </a:rPr>
              <a:t> y mandarinos).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4051" y="2896800"/>
            <a:ext cx="2888949" cy="203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1295" y="2896792"/>
            <a:ext cx="2888950" cy="214695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/>
        </p:nvSpPr>
        <p:spPr>
          <a:xfrm>
            <a:off x="6466550" y="2772425"/>
            <a:ext cx="42813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7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¿Cuándo se recogen sus frutos?</a:t>
            </a:r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>
                <a:solidFill>
                  <a:srgbClr val="000000"/>
                </a:solidFill>
              </a:rPr>
              <a:t>Las naranjas empiezan a estar maduras para recolectar a finales de octubre y la temporada suele durar hasta mayo como mucho, ya que el fruto llega un momento que al estar tan maduro cae del árbol antes de poder ser recolectado.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8285" y="2269025"/>
            <a:ext cx="3634016" cy="243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725" y="2269025"/>
            <a:ext cx="4180278" cy="243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highlight>
                  <a:srgbClr val="4A86E8"/>
                </a:highlight>
              </a:rPr>
              <a:t>¿Qué otras utilidades tiene?</a:t>
            </a:r>
            <a:endParaRPr>
              <a:highlight>
                <a:srgbClr val="4A86E8"/>
              </a:highlight>
            </a:endParaRPr>
          </a:p>
        </p:txBody>
      </p:sp>
      <p:sp>
        <p:nvSpPr>
          <p:cNvPr id="102" name="Google Shape;102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300" b="1">
                <a:solidFill>
                  <a:schemeClr val="dk1"/>
                </a:solidFill>
                <a:highlight>
                  <a:srgbClr val="4A86E8"/>
                </a:highlight>
              </a:rPr>
              <a:t>La naranja además de ser una fruta cítrica, posee muchas vitaminas y cualidades curativas que hace que esta fruta sea de vital importancia para nuestro organismo.</a:t>
            </a:r>
            <a:endParaRPr sz="2300" b="1">
              <a:solidFill>
                <a:schemeClr val="dk1"/>
              </a:solidFill>
              <a:highlight>
                <a:srgbClr val="4A86E8"/>
              </a:highlight>
            </a:endParaRPr>
          </a:p>
          <a:p>
            <a:pPr marL="0" lvl="0" indent="0" algn="l" rtl="0">
              <a:spcBef>
                <a:spcPts val="6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84F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220">
                <a:latin typeface="Courier New"/>
                <a:ea typeface="Courier New"/>
                <a:cs typeface="Courier New"/>
                <a:sym typeface="Courier New"/>
              </a:rPr>
              <a:t>¿Qué propiedades tienen sus frutos para la salud?</a:t>
            </a:r>
            <a:endParaRPr sz="222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311700" y="1159275"/>
            <a:ext cx="8520600" cy="3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La naranja es un poderoso antioxidante por la gran cantidad de Vitamina C que contiene, por ello favorece la cicatrización, y refuerza es sistema inmunológico de organismo. También contiene calcio, magnesio, beta caroteno, ácido fólico, fósforo, potasio, cobre, zinc, ácidos málico, oxálico, tartárico y cítrico</a:t>
            </a:r>
            <a:r>
              <a:rPr lang="es">
                <a:solidFill>
                  <a:schemeClr val="dk1"/>
                </a:solidFill>
              </a:rPr>
              <a:t>.</a:t>
            </a: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0175" y="2632025"/>
            <a:ext cx="2221575" cy="222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>
            <a:spLocks noGrp="1"/>
          </p:cNvSpPr>
          <p:nvPr>
            <p:ph type="title"/>
          </p:nvPr>
        </p:nvSpPr>
        <p:spPr>
          <a:xfrm>
            <a:off x="311700" y="315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¿Por qué son importantes para el medio ambiente?</a:t>
            </a:r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1"/>
          </p:nvPr>
        </p:nvSpPr>
        <p:spPr>
          <a:xfrm>
            <a:off x="3505800" y="1071825"/>
            <a:ext cx="5326500" cy="34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2000">
                <a:solidFill>
                  <a:schemeClr val="dk1"/>
                </a:solidFill>
              </a:rPr>
              <a:t>Los árboles ayudan a combatir el cambio climático. Absorben el exceso de CO2 de nuestra atmósfera a través de la fotosíntesis que realizan sus hojas. Los árboles son los principales sumideros de CO2 naturales del planeta. Los árboles proporcionan oxígeno, enriqueciendo y limpiando el aire que respiramos.</a:t>
            </a:r>
            <a:endParaRPr sz="2000"/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850" y="920800"/>
            <a:ext cx="3194299" cy="415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473</Words>
  <Application>Microsoft Office PowerPoint</Application>
  <PresentationFormat>Presentación en pantalla (16:9)</PresentationFormat>
  <Paragraphs>21</Paragraphs>
  <Slides>9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Arial</vt:lpstr>
      <vt:lpstr>EB Garamond</vt:lpstr>
      <vt:lpstr>Courier New</vt:lpstr>
      <vt:lpstr>Lora</vt:lpstr>
      <vt:lpstr>Comic Sans MS</vt:lpstr>
      <vt:lpstr>Simple Light</vt:lpstr>
      <vt:lpstr>¿POR QUÉ DEBEMOS PLANTAR UN ÁRBOL?</vt:lpstr>
      <vt:lpstr>¿Cuál es el origen del árbol?</vt:lpstr>
      <vt:lpstr>¿Cómo se introdujo su cultivo en la comunidad?</vt:lpstr>
      <vt:lpstr>¿Qué características tiene?</vt:lpstr>
      <vt:lpstr>¿Cuándo florece y cómo es su flor?</vt:lpstr>
      <vt:lpstr>¿Cuándo se recogen sus frutos?</vt:lpstr>
      <vt:lpstr>¿Qué otras utilidades tiene?</vt:lpstr>
      <vt:lpstr>¿Qué propiedades tienen sus frutos para la salud?</vt:lpstr>
      <vt:lpstr>¿Por qué son importantes para el medio ambiente?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¿POR QUÉ DEBEMOS PLANTAR UN ÁRBOL?</dc:title>
  <dc:creator>pc</dc:creator>
  <cp:lastModifiedBy>pc</cp:lastModifiedBy>
  <cp:revision>1</cp:revision>
  <dcterms:modified xsi:type="dcterms:W3CDTF">2021-03-09T18:54:52Z</dcterms:modified>
</cp:coreProperties>
</file>