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Nunito"/>
      <p:regular r:id="rId24"/>
      <p:bold r:id="rId25"/>
      <p:italic r:id="rId26"/>
      <p:boldItalic r:id="rId27"/>
    </p:embeddedFont>
    <p:embeddedFont>
      <p:font typeface="Maven Pro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0" roundtripDataSignature="AMtx7mh0qzA4e8q3UGqbmktfRM0fi+EL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Nunito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italic.fntdata"/><Relationship Id="rId25" Type="http://schemas.openxmlformats.org/officeDocument/2006/relationships/font" Target="fonts/Nunito-bold.fntdata"/><Relationship Id="rId28" Type="http://schemas.openxmlformats.org/officeDocument/2006/relationships/font" Target="fonts/MavenPro-regular.fntdata"/><Relationship Id="rId27" Type="http://schemas.openxmlformats.org/officeDocument/2006/relationships/font" Target="fonts/Nuni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avenPr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dfca6253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dfca6253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dfca625373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dfca62537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dfca625373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dfca625373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dfca625373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dfca625373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dfca625373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dfca625373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dfca625373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dfca625373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dfca625373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dfca625373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dfca625373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dfca625373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dfca625373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dfca625373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1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fca62537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dfca62537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dfca62537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dfca62537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dfca62537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dfca62537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dfca62537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dfca62537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dfca62537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dfca62537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dfca62537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dfca62537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dfca62537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dfca62537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dfca625373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dfca62537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0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0"/>
            <p:cNvGrpSpPr/>
            <p:nvPr/>
          </p:nvGrpSpPr>
          <p:grpSpPr>
            <a:xfrm>
              <a:off x="7343003" y="4453711"/>
              <a:ext cx="316800" cy="688512"/>
              <a:chOff x="7343003" y="4453711"/>
              <a:chExt cx="316800" cy="688512"/>
            </a:xfrm>
          </p:grpSpPr>
          <p:sp>
            <p:nvSpPr>
              <p:cNvPr id="12" name="Google Shape;12;p20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0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4;p20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0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0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0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0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0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0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0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0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0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0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0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0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0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0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" name="Google Shape;29;p20"/>
          <p:cNvGrpSpPr/>
          <p:nvPr/>
        </p:nvGrpSpPr>
        <p:grpSpPr>
          <a:xfrm>
            <a:off x="5043503" y="0"/>
            <a:ext cx="3814072" cy="3839101"/>
            <a:chOff x="5043503" y="0"/>
            <a:chExt cx="3814072" cy="3839101"/>
          </a:xfrm>
        </p:grpSpPr>
        <p:sp>
          <p:nvSpPr>
            <p:cNvPr id="30" name="Google Shape;30;p20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0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32;p20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0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0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0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Google Shape;36;p20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37;p20"/>
            <p:cNvGrpSpPr/>
            <p:nvPr/>
          </p:nvGrpSpPr>
          <p:grpSpPr>
            <a:xfrm>
              <a:off x="7952721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0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0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p20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0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0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0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0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0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20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0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29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267" name="Google Shape;267;p2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29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270" name="Google Shape;270;p2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21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51" name="Google Shape;51;p2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21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2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22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58" name="Google Shape;58;p22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59" name="Google Shape;59;p2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2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22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64" name="Google Shape;64;p2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2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69;p22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70" name="Google Shape;70;p2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" name="Google Shape;74;p22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75" name="Google Shape;75;p2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" name="Google Shape;78;p22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79" name="Google Shape;79;p22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2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2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2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2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84;p22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85" name="Google Shape;85;p22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2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2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2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" name="Google Shape;89;p22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90" name="Google Shape;90;p22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2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2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" name="Google Shape;93;p22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94" name="Google Shape;94;p22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22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22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2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2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" name="Google Shape;99;p22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00" name="Google Shape;100;p22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2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2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2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104;p22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05" name="Google Shape;105;p22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2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2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2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22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10" name="Google Shape;110;p22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2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2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" name="Google Shape;113;p22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14" name="Google Shape;114;p22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22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2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2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8" name="Google Shape;118;p22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119" name="Google Shape;119;p22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2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2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2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123;p22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124" name="Google Shape;124;p22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2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2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2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2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" name="Google Shape;129;p22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130" name="Google Shape;130;p22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2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2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2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" name="Google Shape;134;p22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135" name="Google Shape;135;p22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2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2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138;p22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139" name="Google Shape;139;p22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2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2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2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22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144" name="Google Shape;144;p22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2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2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2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2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Google Shape;149;p22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150" name="Google Shape;150;p22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2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22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2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" name="Google Shape;154;p22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155" name="Google Shape;155;p22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2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2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" name="Google Shape;158;p22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159" name="Google Shape;159;p22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22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2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2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2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4" name="Google Shape;164;p22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165" name="Google Shape;165;p22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2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2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2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22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170" name="Google Shape;170;p22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2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22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22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4" name="Google Shape;174;p22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175" name="Google Shape;175;p22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2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22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" name="Google Shape;178;p22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179" name="Google Shape;179;p22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2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22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2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3" name="Google Shape;183;p22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22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5" name="Google Shape;185;p2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3"/>
          <p:cNvGrpSpPr/>
          <p:nvPr/>
        </p:nvGrpSpPr>
        <p:grpSpPr>
          <a:xfrm>
            <a:off x="146769" y="3406"/>
            <a:ext cx="1233214" cy="1384535"/>
            <a:chOff x="146769" y="3406"/>
            <a:chExt cx="1233214" cy="1384535"/>
          </a:xfrm>
        </p:grpSpPr>
        <p:grpSp>
          <p:nvGrpSpPr>
            <p:cNvPr id="188" name="Google Shape;188;p2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189" name="Google Shape;189;p2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" name="Google Shape;191;p2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192" name="Google Shape;192;p2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2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5" name="Google Shape;195;p2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196" name="Google Shape;196;p2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0" name="Google Shape;200;p23"/>
          <p:cNvGrpSpPr/>
          <p:nvPr/>
        </p:nvGrpSpPr>
        <p:grpSpPr>
          <a:xfrm>
            <a:off x="6775084" y="2904008"/>
            <a:ext cx="2186147" cy="2239500"/>
            <a:chOff x="6775084" y="2904008"/>
            <a:chExt cx="2186147" cy="2239500"/>
          </a:xfrm>
        </p:grpSpPr>
        <p:grpSp>
          <p:nvGrpSpPr>
            <p:cNvPr id="201" name="Google Shape;201;p2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202" name="Google Shape;202;p2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4" name="Google Shape;204;p2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205" name="Google Shape;205;p2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8" name="Google Shape;208;p2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209" name="Google Shape;209;p2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2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" name="Google Shape;213;p2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214" name="Google Shape;214;p2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9" name="Google Shape;219;p2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0" name="Google Shape;220;p2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2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23" name="Google Shape;223;p2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6" name="Google Shape;226;p24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7" name="Google Shape;227;p24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8" name="Google Shape;228;p2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2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31" name="Google Shape;231;p2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3" name="Google Shape;233;p2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4" name="Google Shape;234;p2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2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37" name="Google Shape;237;p2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" name="Google Shape;239;p26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0" name="Google Shape;240;p26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1" name="Google Shape;241;p2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27"/>
          <p:cNvGrpSpPr/>
          <p:nvPr/>
        </p:nvGrpSpPr>
        <p:grpSpPr>
          <a:xfrm>
            <a:off x="6866714" y="1256"/>
            <a:ext cx="2267379" cy="2601741"/>
            <a:chOff x="6790514" y="1256"/>
            <a:chExt cx="2267379" cy="2601741"/>
          </a:xfrm>
        </p:grpSpPr>
        <p:grpSp>
          <p:nvGrpSpPr>
            <p:cNvPr id="244" name="Google Shape;244;p27"/>
            <p:cNvGrpSpPr/>
            <p:nvPr/>
          </p:nvGrpSpPr>
          <p:grpSpPr>
            <a:xfrm>
              <a:off x="7067535" y="1256"/>
              <a:ext cx="1990358" cy="1990303"/>
              <a:chOff x="7067535" y="1256"/>
              <a:chExt cx="1990358" cy="1990303"/>
            </a:xfrm>
          </p:grpSpPr>
          <p:sp>
            <p:nvSpPr>
              <p:cNvPr id="245" name="Google Shape;245;p27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7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7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8" name="Google Shape;248;p27"/>
            <p:cNvGrpSpPr/>
            <p:nvPr/>
          </p:nvGrpSpPr>
          <p:grpSpPr>
            <a:xfrm>
              <a:off x="8207126" y="1807997"/>
              <a:ext cx="795000" cy="795000"/>
              <a:chOff x="8207126" y="1807997"/>
              <a:chExt cx="795000" cy="795000"/>
            </a:xfrm>
          </p:grpSpPr>
          <p:sp>
            <p:nvSpPr>
              <p:cNvPr id="249" name="Google Shape;249;p27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7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7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2" name="Google Shape;252;p27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253" name="Google Shape;253;p27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7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5" name="Google Shape;255;p27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6" name="Google Shape;256;p2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59" name="Google Shape;259;p28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28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2" name="Google Shape;262;p28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63" name="Google Shape;263;p28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64" name="Google Shape;264;p2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cs.wikipedia.org/wiki/Nejv%C3%BDznamn%C4%9Bj%C5%A1%C3%AD_pam%C3%A1tn%C3%A9_stromy_%C4%8Cesk%C3%A9_republiky7" TargetMode="External"/><Relationship Id="rId4" Type="http://schemas.openxmlformats.org/officeDocument/2006/relationships/hyperlink" Target="https://www.ochranaprirody.cz/obecna-ochrana-prirody-a-krajiny/pamatne-stromy/" TargetMode="External"/><Relationship Id="rId5" Type="http://schemas.openxmlformats.org/officeDocument/2006/relationships/hyperlink" Target="https://cs.wikipedia.org/wiki/Den_strom%C5%AF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26.jpg"/><Relationship Id="rId5" Type="http://schemas.openxmlformats.org/officeDocument/2006/relationships/image" Target="../media/image1.jpg"/><Relationship Id="rId6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dfca625373_0_0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Los árboles memorables </a:t>
            </a:r>
            <a:endParaRPr/>
          </a:p>
        </p:txBody>
      </p:sp>
      <p:sp>
        <p:nvSpPr>
          <p:cNvPr id="278" name="Google Shape;278;gdfca625373_0_0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lang="cs-CZ">
                <a:solidFill>
                  <a:srgbClr val="000000"/>
                </a:solidFill>
              </a:rPr>
              <a:t>Nela Nováková, Anna Křepelová, Ema Kubalíková, Veronika Kočová 2.E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dfca625373_0_7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Arial"/>
              <a:buNone/>
            </a:pPr>
            <a:r>
              <a:rPr lang="cs-CZ">
                <a:solidFill>
                  <a:srgbClr val="434343"/>
                </a:solidFill>
              </a:rPr>
              <a:t>Roble de </a:t>
            </a:r>
            <a:r>
              <a:rPr lang="cs-CZ">
                <a:solidFill>
                  <a:srgbClr val="434343"/>
                </a:solidFill>
              </a:rPr>
              <a:t>Žižka en Podhradí u Lichnice (perímetro 900 cm)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47" name="Google Shape;347;gdfca625373_0_7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Žižkův dub (Třemošnice) – Wikipedie" id="348" name="Google Shape;348;gdfca625373_0_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3800" y="1597875"/>
            <a:ext cx="2363326" cy="356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dfca625373_0_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7125" y="1978045"/>
            <a:ext cx="4667175" cy="2795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dfca625373_0_8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s-CZ"/>
              <a:t>Tejo de </a:t>
            </a:r>
            <a:r>
              <a:rPr lang="cs-CZ"/>
              <a:t>Vilémovice (1500 – 2000 </a:t>
            </a:r>
            <a:r>
              <a:rPr lang="cs-CZ">
                <a:solidFill>
                  <a:srgbClr val="000000"/>
                </a:solidFill>
              </a:rPr>
              <a:t>a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ñ</a:t>
            </a:r>
            <a:r>
              <a:rPr lang="cs-CZ">
                <a:solidFill>
                  <a:srgbClr val="000000"/>
                </a:solidFill>
              </a:rPr>
              <a:t>os</a:t>
            </a:r>
            <a:r>
              <a:rPr lang="cs-CZ"/>
              <a:t>)</a:t>
            </a:r>
            <a:endParaRPr/>
          </a:p>
        </p:txBody>
      </p:sp>
      <p:sp>
        <p:nvSpPr>
          <p:cNvPr id="355" name="Google Shape;355;gdfca625373_0_8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Vilémovický tis – Wikipedie" id="356" name="Google Shape;356;gdfca625373_0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3800" y="1955775"/>
            <a:ext cx="3572998" cy="267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dfca625373_0_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6801" y="2353472"/>
            <a:ext cx="3457500" cy="1989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dfca625373_0_9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434343"/>
                </a:solidFill>
              </a:rPr>
              <a:t>Los árboles memorables de nuestra región</a:t>
            </a:r>
            <a:r>
              <a:rPr lang="cs-CZ"/>
              <a:t> </a:t>
            </a:r>
            <a:endParaRPr/>
          </a:p>
        </p:txBody>
      </p:sp>
      <p:sp>
        <p:nvSpPr>
          <p:cNvPr id="363" name="Google Shape;363;gdfca625373_0_91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Pino</a:t>
            </a:r>
            <a:r>
              <a:rPr lang="cs-CZ"/>
              <a:t> en Kamenný Újezd (región de Pilsen del norte)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Haya junto a la cervecería municipal de Planá (Planá u M.L., región de Tachov)</a:t>
            </a:r>
            <a:endParaRPr/>
          </a:p>
        </p:txBody>
      </p:sp>
      <p:pic>
        <p:nvPicPr>
          <p:cNvPr descr="PAMÁTNÉ STROMY - Plzeňský kraj – laurena – album na Rajčeti" id="364" name="Google Shape;364;gdfca625373_0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750" y="2577531"/>
            <a:ext cx="1924477" cy="25659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togalerie: Dub Karel je jedním z nejstarších a nejmohutnějších u nás,  jeho stáří se..." id="365" name="Google Shape;365;gdfca625373_0_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1227" y="2573337"/>
            <a:ext cx="1933073" cy="2570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fca625373_0_9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Arial"/>
              <a:buNone/>
            </a:pPr>
            <a:r>
              <a:rPr lang="cs-CZ">
                <a:solidFill>
                  <a:srgbClr val="434343"/>
                </a:solidFill>
              </a:rPr>
              <a:t>Pino en Kamenný Újezd</a:t>
            </a:r>
            <a:r>
              <a:rPr lang="cs-CZ">
                <a:solidFill>
                  <a:srgbClr val="434343"/>
                </a:solidFill>
              </a:rPr>
              <a:t> (región de Pilsen del norte)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71" name="Google Shape;371;gdfca625373_0_9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Borovice v Kamenném Újezdě u Nýřan - plzenskonakole.cz" id="372" name="Google Shape;372;gdfca625373_0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5385" y="1877235"/>
            <a:ext cx="2734800" cy="2767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dfca625373_0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0185" y="1990050"/>
            <a:ext cx="3888940" cy="2395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dfca625373_0_10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434343"/>
                </a:solidFill>
              </a:rPr>
              <a:t>Haya junto a la cervecería municipal de Planá </a:t>
            </a:r>
            <a:r>
              <a:rPr lang="cs-CZ">
                <a:solidFill>
                  <a:srgbClr val="434343"/>
                </a:solidFill>
              </a:rPr>
              <a:t>(Planá u M.L., región de Tachov)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79" name="Google Shape;379;gdfca625373_0_10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amátné stromy na území Plzeňského kraje" id="380" name="Google Shape;380;gdfca625373_0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238" y="1566449"/>
            <a:ext cx="2334750" cy="351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dfca625373_0_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9988" y="1851150"/>
            <a:ext cx="3952875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dfca625373_0_11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434343"/>
                </a:solidFill>
              </a:rPr>
              <a:t>¿</a:t>
            </a:r>
            <a:r>
              <a:rPr lang="cs-CZ">
                <a:solidFill>
                  <a:srgbClr val="434343"/>
                </a:solidFill>
              </a:rPr>
              <a:t>Conocéis algún árbol memorable?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87" name="Google Shape;387;gdfca625373_0_112"/>
          <p:cNvSpPr txBox="1"/>
          <p:nvPr>
            <p:ph idx="1" type="body"/>
          </p:nvPr>
        </p:nvSpPr>
        <p:spPr>
          <a:xfrm>
            <a:off x="1303800" y="165432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1200"/>
              </a:spcAft>
              <a:buSzPts val="1300"/>
              <a:buChar char="●"/>
            </a:pPr>
            <a:r>
              <a:rPr b="1" lang="cs-CZ"/>
              <a:t>Pino junto al vivero</a:t>
            </a:r>
            <a:r>
              <a:rPr b="1" lang="cs-CZ"/>
              <a:t>, Pilsen el estanque de Bolevec</a:t>
            </a:r>
            <a:endParaRPr/>
          </a:p>
        </p:txBody>
      </p:sp>
      <p:pic>
        <p:nvPicPr>
          <p:cNvPr descr="article" id="388" name="Google Shape;388;gdfca625373_0_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8300" y="2308537"/>
            <a:ext cx="2103449" cy="261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dfca625373_0_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6287" y="2320781"/>
            <a:ext cx="3571875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dfca625373_0_119"/>
          <p:cNvSpPr txBox="1"/>
          <p:nvPr>
            <p:ph type="title"/>
          </p:nvPr>
        </p:nvSpPr>
        <p:spPr>
          <a:xfrm>
            <a:off x="1151775" y="598575"/>
            <a:ext cx="7182600" cy="10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11"/>
              <a:buFont typeface="Arial"/>
              <a:buNone/>
            </a:pPr>
            <a:r>
              <a:rPr lang="cs-CZ" sz="2500">
                <a:solidFill>
                  <a:srgbClr val="434343"/>
                </a:solidFill>
              </a:rPr>
              <a:t>¿</a:t>
            </a:r>
            <a:r>
              <a:rPr lang="cs-CZ" sz="2500">
                <a:solidFill>
                  <a:srgbClr val="434343"/>
                </a:solidFill>
              </a:rPr>
              <a:t>Ha plantado algún miembro de su família el árbol memorable? </a:t>
            </a:r>
            <a:endParaRPr sz="2500">
              <a:solidFill>
                <a:srgbClr val="434343"/>
              </a:solidFill>
            </a:endParaRPr>
          </a:p>
        </p:txBody>
      </p:sp>
      <p:sp>
        <p:nvSpPr>
          <p:cNvPr id="395" name="Google Shape;395;gdfca625373_0_119"/>
          <p:cNvSpPr txBox="1"/>
          <p:nvPr>
            <p:ph idx="1" type="body"/>
          </p:nvPr>
        </p:nvSpPr>
        <p:spPr>
          <a:xfrm>
            <a:off x="1303800" y="1990050"/>
            <a:ext cx="76269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Una estudiante</a:t>
            </a:r>
            <a:r>
              <a:rPr lang="cs-CZ"/>
              <a:t>: „Mi abuelo plantó un tilo cuando nació mi padre. Hoy en día el tilo ya no está.“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Bříza bělokorá - prodej semen břízy - Betula pendula - 15 ks -  Osiva-semena.cz" id="396" name="Google Shape;396;gdfca625373_0_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6850" y="2466375"/>
            <a:ext cx="2457450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dfca625373_0_124"/>
          <p:cNvSpPr txBox="1"/>
          <p:nvPr>
            <p:ph type="title"/>
          </p:nvPr>
        </p:nvSpPr>
        <p:spPr>
          <a:xfrm>
            <a:off x="1388625" y="139047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cs-CZ" sz="4000"/>
              <a:t>Gracias por su atención</a:t>
            </a:r>
            <a:endParaRPr/>
          </a:p>
        </p:txBody>
      </p:sp>
      <p:sp>
        <p:nvSpPr>
          <p:cNvPr id="402" name="Google Shape;402;gdfca625373_0_124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-CZ"/>
              <a:t>Zdroje</a:t>
            </a:r>
            <a:endParaRPr/>
          </a:p>
        </p:txBody>
      </p:sp>
      <p:sp>
        <p:nvSpPr>
          <p:cNvPr id="408" name="Google Shape;408;p1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https://cs.wikipedia.org/wiki/Nejv%C3%BDznamn%C4%9Bj%C5%A1%C3%AD_pam%C3%A1tn%C3%A9_stromy_%C4%8Cesk%C3%A9_republiky7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 u="sng">
                <a:solidFill>
                  <a:schemeClr val="hlink"/>
                </a:solidFill>
                <a:hlinkClick r:id="rId4"/>
              </a:rPr>
              <a:t>https://www.ochranaprirody.cz/obecna-ochrana-prirody-a-krajiny/pamatne-stromy/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 u="sng">
                <a:solidFill>
                  <a:schemeClr val="hlink"/>
                </a:solidFill>
                <a:hlinkClick r:id="rId5"/>
              </a:rPr>
              <a:t>https://cs.wikipedia.org/wiki/Den_strom%C5%AF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dfca625373_0_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434343"/>
                </a:solidFill>
              </a:rPr>
              <a:t>El Día mundial del árbol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84" name="Google Shape;284;gdfca625373_0_5"/>
          <p:cNvSpPr txBox="1"/>
          <p:nvPr>
            <p:ph idx="1" type="body"/>
          </p:nvPr>
        </p:nvSpPr>
        <p:spPr>
          <a:xfrm>
            <a:off x="1303800" y="1907000"/>
            <a:ext cx="4726200" cy="26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E</a:t>
            </a:r>
            <a:r>
              <a:rPr lang="cs-CZ"/>
              <a:t>l 20 de octubre es el Día mundial del  árbol en República Checa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Se celebra plantando nuevos árboles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La fecha de este homenaje se diferencia de lugar al otro, depende de las condiciones climáticas apropiadas para plantar el árbol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Se celebra en 40 países habitualmente en primavera o oto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ñ</a:t>
            </a:r>
            <a:r>
              <a:rPr lang="cs-CZ"/>
              <a:t>o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Nuestro árbol nacional es Tilia cordata desde 1918 </a:t>
            </a:r>
            <a:endParaRPr/>
          </a:p>
        </p:txBody>
      </p:sp>
      <p:pic>
        <p:nvPicPr>
          <p:cNvPr id="285" name="Google Shape;285;gdfca625373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5000" y="1907012"/>
            <a:ext cx="2855150" cy="188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fca625373_0_1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434343"/>
                </a:solidFill>
              </a:rPr>
              <a:t>La historia del Día mundial del árbol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91" name="Google Shape;291;gdfca625373_0_13"/>
          <p:cNvSpPr txBox="1"/>
          <p:nvPr>
            <p:ph idx="1" type="body"/>
          </p:nvPr>
        </p:nvSpPr>
        <p:spPr>
          <a:xfrm>
            <a:off x="1303800" y="1947275"/>
            <a:ext cx="4596900" cy="25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El origen de esta celebración proviene de un pueblo espa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ñol llamado</a:t>
            </a:r>
            <a:r>
              <a:rPr lang="cs-CZ"/>
              <a:t> Mondo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ñedo 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Se celebró por primera vez el año </a:t>
            </a:r>
            <a:r>
              <a:rPr lang="cs-CZ"/>
              <a:t>1594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Un lugar llamado “Alameda de los Remedios” está durante todo el a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ño cubierto por los tilos y castaños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Este hecho se conmemora con una placa de bronce que es encuentra en </a:t>
            </a:r>
            <a:r>
              <a:rPr lang="cs-CZ"/>
              <a:t>Espa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ña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El primer Día mundial del árbol de la historia moderna se celebró en el pueblo español -</a:t>
            </a:r>
            <a:r>
              <a:rPr lang="cs-CZ"/>
              <a:t>Villanueva de la Sierra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descr="Den stromů | bioreality.cz" id="292" name="Google Shape;292;gdfca625373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27675" y="1826400"/>
            <a:ext cx="3235750" cy="214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dfca625373_0_2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434343"/>
                </a:solidFill>
              </a:rPr>
              <a:t>¿</a:t>
            </a:r>
            <a:r>
              <a:rPr lang="cs-CZ"/>
              <a:t>Se consideraba otra opción?  </a:t>
            </a:r>
            <a:endParaRPr/>
          </a:p>
        </p:txBody>
      </p:sp>
      <p:sp>
        <p:nvSpPr>
          <p:cNvPr id="298" name="Google Shape;298;gdfca625373_0_20"/>
          <p:cNvSpPr txBox="1"/>
          <p:nvPr>
            <p:ph idx="1" type="body"/>
          </p:nvPr>
        </p:nvSpPr>
        <p:spPr>
          <a:xfrm>
            <a:off x="1303800" y="1736400"/>
            <a:ext cx="4323000" cy="27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Sí, se consideraba la opción del roble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En el pasado el roble fue considerado como elemento de los varones y los tilos de las mujeres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 En la época de Renacimiento nacional el roble se vinculó más con Alemania así que el a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ño </a:t>
            </a:r>
            <a:r>
              <a:rPr lang="cs-CZ"/>
              <a:t>1848 los checos 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establecieron el  tilo como su árbol nacional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descr="Dnes slavíme Mezinárodní den stromů – Príma receptář.cz" id="299" name="Google Shape;299;gdfca625373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9893" y="1937834"/>
            <a:ext cx="2768707" cy="2076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fca625373_0_2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Comparación del roble y tilo </a:t>
            </a:r>
            <a:endParaRPr/>
          </a:p>
        </p:txBody>
      </p:sp>
      <p:sp>
        <p:nvSpPr>
          <p:cNvPr id="305" name="Google Shape;305;gdfca625373_0_27"/>
          <p:cNvSpPr txBox="1"/>
          <p:nvPr>
            <p:ph idx="1" type="body"/>
          </p:nvPr>
        </p:nvSpPr>
        <p:spPr>
          <a:xfrm>
            <a:off x="2430750" y="2485950"/>
            <a:ext cx="4928700" cy="26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460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cs-CZ"/>
              <a:t> </a:t>
            </a:r>
            <a:r>
              <a:rPr b="1" lang="cs-CZ" u="sng"/>
              <a:t>el roble</a:t>
            </a:r>
            <a:r>
              <a:rPr lang="cs-CZ"/>
              <a:t>			                     </a:t>
            </a:r>
            <a:r>
              <a:rPr b="1" lang="cs-CZ" u="sng"/>
              <a:t>el tilo</a:t>
            </a:r>
            <a:endParaRPr/>
          </a:p>
          <a:p>
            <a:pPr indent="0" lvl="0" marL="1460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cs-CZ"/>
              <a:t>40 - 45 metros	                       30 y aún más metros</a:t>
            </a:r>
            <a:endParaRPr/>
          </a:p>
          <a:p>
            <a:pPr indent="0" lvl="0" marL="1460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cs-CZ"/>
              <a:t>Aún 800</a:t>
            </a:r>
            <a:r>
              <a:rPr b="1" lang="cs-CZ">
                <a:solidFill>
                  <a:srgbClr val="000000"/>
                </a:solidFill>
              </a:rPr>
              <a:t> </a:t>
            </a:r>
            <a:r>
              <a:rPr lang="cs-CZ">
                <a:solidFill>
                  <a:srgbClr val="000000"/>
                </a:solidFill>
              </a:rPr>
              <a:t>a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ñ</a:t>
            </a:r>
            <a:r>
              <a:rPr lang="cs-CZ">
                <a:solidFill>
                  <a:srgbClr val="000000"/>
                </a:solidFill>
              </a:rPr>
              <a:t>os</a:t>
            </a:r>
            <a:r>
              <a:rPr lang="cs-CZ"/>
              <a:t>	                       100 + </a:t>
            </a:r>
            <a:r>
              <a:rPr lang="cs-CZ">
                <a:solidFill>
                  <a:srgbClr val="000000"/>
                </a:solidFill>
              </a:rPr>
              <a:t>a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ños</a:t>
            </a:r>
            <a:endParaRPr>
              <a:solidFill>
                <a:srgbClr val="000000"/>
              </a:solidFill>
            </a:endParaRPr>
          </a:p>
          <a:p>
            <a:pPr indent="0" lvl="0" marL="1460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cs-CZ"/>
              <a:t>copa irregular y robusta           frondoso, copa abovedada alto                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Dub letní (Quercus robur) | Bylinná lékárna" id="306" name="Google Shape;306;gdfca625373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02026"/>
            <a:ext cx="2592468" cy="20192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ub letní | LEROS - Příběh bylinek" id="307" name="Google Shape;307;gdfca625373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321312"/>
            <a:ext cx="1818860" cy="1818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ípa srdčitá (malolistá) - Tilia cordata - PŘÍRODA.cz" id="308" name="Google Shape;308;gdfca625373_0_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46288" y="1181229"/>
            <a:ext cx="1897713" cy="29066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é a památné stromy Chrudimska IV. - Lípa srdčitá | Chrudimka.cz" id="309" name="Google Shape;309;gdfca625373_0_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46288" y="4084571"/>
            <a:ext cx="1897712" cy="1055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gdfca625373_0_27"/>
          <p:cNvCxnSpPr/>
          <p:nvPr/>
        </p:nvCxnSpPr>
        <p:spPr>
          <a:xfrm flipH="1">
            <a:off x="3381450" y="1990050"/>
            <a:ext cx="1437600" cy="495900"/>
          </a:xfrm>
          <a:prstGeom prst="straightConnector1">
            <a:avLst/>
          </a:prstGeom>
          <a:noFill/>
          <a:ln cap="flat" cmpd="sng" w="9525">
            <a:solidFill>
              <a:srgbClr val="07617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1" name="Google Shape;311;gdfca625373_0_27"/>
          <p:cNvCxnSpPr/>
          <p:nvPr/>
        </p:nvCxnSpPr>
        <p:spPr>
          <a:xfrm>
            <a:off x="4819050" y="1990050"/>
            <a:ext cx="1600800" cy="495900"/>
          </a:xfrm>
          <a:prstGeom prst="straightConnector1">
            <a:avLst/>
          </a:prstGeom>
          <a:noFill/>
          <a:ln cap="flat" cmpd="sng" w="9525">
            <a:solidFill>
              <a:srgbClr val="076173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fca625373_0_4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>
                <a:solidFill>
                  <a:srgbClr val="434343"/>
                </a:solidFill>
              </a:rPr>
              <a:t>¿</a:t>
            </a:r>
            <a:r>
              <a:rPr lang="cs-CZ" sz="2500">
                <a:solidFill>
                  <a:srgbClr val="434343"/>
                </a:solidFill>
              </a:rPr>
              <a:t>Cómo reconocer los árboles memorables?</a:t>
            </a:r>
            <a:endParaRPr sz="2500">
              <a:solidFill>
                <a:srgbClr val="434343"/>
              </a:solidFill>
            </a:endParaRPr>
          </a:p>
        </p:txBody>
      </p:sp>
      <p:sp>
        <p:nvSpPr>
          <p:cNvPr id="317" name="Google Shape;317;gdfca625373_0_40"/>
          <p:cNvSpPr txBox="1"/>
          <p:nvPr>
            <p:ph idx="1" type="body"/>
          </p:nvPr>
        </p:nvSpPr>
        <p:spPr>
          <a:xfrm>
            <a:off x="1303800" y="1990050"/>
            <a:ext cx="51249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Justo a los árboles memorables hay un rótulo que llevan escrito  “El árbol memorable” y dibujado El</a:t>
            </a:r>
            <a:r>
              <a:rPr lang="cs-CZ">
                <a:solidFill>
                  <a:srgbClr val="000000"/>
                </a:solidFill>
              </a:rPr>
              <a:t> peque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ño Escudo nacional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A la hora de decidir si es árbol memorable o no, se considera su estatura y vejez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Los árboles más altos y más viejos tienen mayor posibilidad de hacerse árbol memorable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318" name="Google Shape;318;gdfca625373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8675" y="1597875"/>
            <a:ext cx="2503975" cy="322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dfca625373_0_5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>
                <a:solidFill>
                  <a:srgbClr val="434343"/>
                </a:solidFill>
              </a:rPr>
              <a:t>¿</a:t>
            </a:r>
            <a:r>
              <a:rPr lang="cs-CZ" sz="2500">
                <a:solidFill>
                  <a:srgbClr val="434343"/>
                </a:solidFill>
              </a:rPr>
              <a:t>Cuáles son los árboles memorables más importantes de República Checa?</a:t>
            </a:r>
            <a:endParaRPr sz="2500">
              <a:solidFill>
                <a:srgbClr val="434343"/>
              </a:solidFill>
            </a:endParaRPr>
          </a:p>
        </p:txBody>
      </p:sp>
      <p:sp>
        <p:nvSpPr>
          <p:cNvPr id="324" name="Google Shape;324;gdfca625373_0_5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Tejo de P</a:t>
            </a:r>
            <a:r>
              <a:rPr lang="cs-CZ"/>
              <a:t>ernštejn (más que 1000 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años</a:t>
            </a:r>
            <a:r>
              <a:rPr lang="cs-CZ">
                <a:solidFill>
                  <a:srgbClr val="000000"/>
                </a:solidFill>
              </a:rPr>
              <a:t>)</a:t>
            </a:r>
            <a:endParaRPr>
              <a:solidFill>
                <a:srgbClr val="00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Tilo de Klokočov (perímetro de 890 cm)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Tilo de Lukasov (perímetro de 1161 cm)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Roble de Žižka en  Podhradí u Lichnice (perímetro de 900 cm)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-CZ"/>
              <a:t>Tejo de Vilémovice ( 1500 – 2000 </a:t>
            </a:r>
            <a:r>
              <a:rPr lang="cs-CZ">
                <a:solidFill>
                  <a:srgbClr val="000000"/>
                </a:solidFill>
                <a:highlight>
                  <a:srgbClr val="FFFFFF"/>
                </a:highlight>
              </a:rPr>
              <a:t>años</a:t>
            </a:r>
            <a:r>
              <a:rPr lang="cs-CZ"/>
              <a:t>)</a:t>
            </a:r>
            <a:endParaRPr/>
          </a:p>
        </p:txBody>
      </p:sp>
      <p:pic>
        <p:nvPicPr>
          <p:cNvPr descr="Vybíráme listnatý strom - Magazinzahrada.cz" id="325" name="Google Shape;325;gdfca625373_0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9050" y="3125552"/>
            <a:ext cx="3336443" cy="187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dfca625373_0_6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11"/>
              <a:buFont typeface="Arial"/>
              <a:buNone/>
            </a:pPr>
            <a:r>
              <a:rPr lang="cs-CZ"/>
              <a:t>Tejo de Pernštejn (perímetro 890cm)</a:t>
            </a:r>
            <a:endParaRPr/>
          </a:p>
        </p:txBody>
      </p:sp>
      <p:sp>
        <p:nvSpPr>
          <p:cNvPr id="331" name="Google Shape;331;gdfca625373_0_62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ernštejnský tis – Wikipedie" id="332" name="Google Shape;332;gdfca625373_0_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3800" y="1456699"/>
            <a:ext cx="2706225" cy="36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dfca625373_0_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0025" y="2001236"/>
            <a:ext cx="4324274" cy="2530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dfca625373_0_6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11"/>
              <a:buFont typeface="Arial"/>
              <a:buNone/>
            </a:pPr>
            <a:r>
              <a:rPr lang="cs-CZ"/>
              <a:t>Tilo de K</a:t>
            </a:r>
            <a:r>
              <a:rPr lang="cs-CZ"/>
              <a:t>lokočov (perímetro 890 cm)</a:t>
            </a:r>
            <a:endParaRPr/>
          </a:p>
        </p:txBody>
      </p:sp>
      <p:sp>
        <p:nvSpPr>
          <p:cNvPr id="339" name="Google Shape;339;gdfca625373_0_6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Klokočovská lípa je stará 1000 let. Spočinul pod ní dokonce Karel IV. |  Regiony" id="340" name="Google Shape;340;gdfca625373_0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8364" y="1837062"/>
            <a:ext cx="3411366" cy="255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dfca625373_0_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9730" y="2076449"/>
            <a:ext cx="3722596" cy="217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