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Playfair Display" charset="0"/>
      <p:regular r:id="rId13"/>
      <p:bold r:id="rId14"/>
      <p:italic r:id="rId15"/>
      <p:boldItalic r:id="rId16"/>
    </p:embeddedFont>
    <p:embeddedFont>
      <p:font typeface="Cinzel" charset="0"/>
      <p:regular r:id="rId17"/>
      <p:bold r:id="rId18"/>
    </p:embeddedFont>
    <p:embeddedFont>
      <p:font typeface="Georgia" pitchFamily="18" charset="0"/>
      <p:regular r:id="rId19"/>
      <p:bold r:id="rId20"/>
      <p:italic r:id="rId21"/>
      <p:boldItalic r:id="rId22"/>
    </p:embeddedFont>
    <p:embeddedFont>
      <p:font typeface="Amatic SC" charset="-79"/>
      <p:regular r:id="rId23"/>
      <p:bold r:id="rId24"/>
    </p:embeddedFont>
    <p:embeddedFont>
      <p:font typeface="Montserrat"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9" d="100"/>
          <a:sy n="99" d="100"/>
        </p:scale>
        <p:origin x="-546"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355023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3b56511c1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3b56511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3b56511c1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3b56511c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3b56511c1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3b56511c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3b56511c1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3b56511c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3b56511c1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3b56511c1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3b56511c1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3b56511c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3b56511c1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3b56511c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3b56511c1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3b56511c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3b56511c1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3b56511c1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es.wikipedia.org/wiki/Al-%C3%81ndalus" TargetMode="External"/><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hyperlink" Target="https://es.wikipedia.org/wiki/Francesc_Eiximenis" TargetMode="External"/><Relationship Id="rId4" Type="http://schemas.openxmlformats.org/officeDocument/2006/relationships/hyperlink" Target="https://es.wikipedia.org/wiki/Siglo_XI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36456"/>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7800" b="1">
                <a:solidFill>
                  <a:srgbClr val="000000"/>
                </a:solidFill>
                <a:latin typeface="Playfair Display"/>
                <a:ea typeface="Playfair Display"/>
                <a:cs typeface="Playfair Display"/>
                <a:sym typeface="Playfair Display"/>
              </a:rPr>
              <a:t>Limonero</a:t>
            </a:r>
            <a:r>
              <a:rPr lang="es"/>
              <a:t> </a:t>
            </a:r>
            <a:endParaRPr/>
          </a:p>
        </p:txBody>
      </p:sp>
      <p:sp>
        <p:nvSpPr>
          <p:cNvPr id="55" name="Google Shape;55;p13"/>
          <p:cNvSpPr txBox="1">
            <a:spLocks noGrp="1"/>
          </p:cNvSpPr>
          <p:nvPr>
            <p:ph type="subTitle" idx="1"/>
          </p:nvPr>
        </p:nvSpPr>
        <p:spPr>
          <a:xfrm>
            <a:off x="265100" y="4407975"/>
            <a:ext cx="8520600" cy="47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900" b="1">
                <a:solidFill>
                  <a:srgbClr val="EFEFEF"/>
                </a:solidFill>
                <a:highlight>
                  <a:srgbClr val="000000"/>
                </a:highlight>
                <a:latin typeface="Courier New"/>
                <a:ea typeface="Courier New"/>
                <a:cs typeface="Courier New"/>
                <a:sym typeface="Courier New"/>
              </a:rPr>
              <a:t>Lucía x 2, Marina, Delia, Yasmín, Paula, Clara y Miguel</a:t>
            </a:r>
            <a:r>
              <a:rPr lang="es" sz="1900">
                <a:solidFill>
                  <a:srgbClr val="000000"/>
                </a:solidFill>
                <a:highlight>
                  <a:srgbClr val="FFFFFF"/>
                </a:highlight>
              </a:rPr>
              <a:t> </a:t>
            </a:r>
            <a:endParaRPr sz="1900">
              <a:solidFill>
                <a:srgbClr val="000000"/>
              </a:solidFill>
              <a:highlight>
                <a:srgbClr val="FFFFFF"/>
              </a:highlight>
            </a:endParaRPr>
          </a:p>
        </p:txBody>
      </p:sp>
      <p:pic>
        <p:nvPicPr>
          <p:cNvPr id="56" name="Google Shape;56;p13"/>
          <p:cNvPicPr preferRelativeResize="0"/>
          <p:nvPr/>
        </p:nvPicPr>
        <p:blipFill>
          <a:blip r:embed="rId3">
            <a:alphaModFix/>
          </a:blip>
          <a:stretch>
            <a:fillRect/>
          </a:stretch>
        </p:blipFill>
        <p:spPr>
          <a:xfrm>
            <a:off x="309700" y="314750"/>
            <a:ext cx="1853250" cy="1232400"/>
          </a:xfrm>
          <a:prstGeom prst="rect">
            <a:avLst/>
          </a:prstGeom>
          <a:noFill/>
          <a:ln w="9525" cap="flat" cmpd="sng">
            <a:solidFill>
              <a:srgbClr val="000000"/>
            </a:solidFill>
            <a:prstDash val="solid"/>
            <a:round/>
            <a:headEnd type="none" w="sm" len="sm"/>
            <a:tailEnd type="none" w="sm" len="sm"/>
          </a:ln>
        </p:spPr>
      </p:pic>
      <p:pic>
        <p:nvPicPr>
          <p:cNvPr id="57" name="Google Shape;57;p13"/>
          <p:cNvPicPr preferRelativeResize="0"/>
          <p:nvPr/>
        </p:nvPicPr>
        <p:blipFill>
          <a:blip r:embed="rId4">
            <a:alphaModFix/>
          </a:blip>
          <a:stretch>
            <a:fillRect/>
          </a:stretch>
        </p:blipFill>
        <p:spPr>
          <a:xfrm>
            <a:off x="7346900" y="2270700"/>
            <a:ext cx="1210676" cy="1776426"/>
          </a:xfrm>
          <a:prstGeom prst="rect">
            <a:avLst/>
          </a:prstGeom>
          <a:noFill/>
          <a:ln w="9525" cap="flat" cmpd="sng">
            <a:solidFill>
              <a:srgbClr val="000000"/>
            </a:solidFill>
            <a:prstDash val="solid"/>
            <a:round/>
            <a:headEnd type="none" w="sm" len="sm"/>
            <a:tailEnd type="none" w="sm" len="sm"/>
          </a:ln>
        </p:spPr>
      </p:pic>
      <p:pic>
        <p:nvPicPr>
          <p:cNvPr id="58" name="Google Shape;58;p13"/>
          <p:cNvPicPr preferRelativeResize="0"/>
          <p:nvPr/>
        </p:nvPicPr>
        <p:blipFill>
          <a:blip r:embed="rId5">
            <a:alphaModFix/>
          </a:blip>
          <a:stretch>
            <a:fillRect/>
          </a:stretch>
        </p:blipFill>
        <p:spPr>
          <a:xfrm>
            <a:off x="4096025" y="3127350"/>
            <a:ext cx="1853250" cy="1142300"/>
          </a:xfrm>
          <a:prstGeom prst="rect">
            <a:avLst/>
          </a:prstGeom>
          <a:noFill/>
          <a:ln w="9525" cap="flat" cmpd="sng">
            <a:solidFill>
              <a:srgbClr val="000000"/>
            </a:solidFill>
            <a:prstDash val="solid"/>
            <a:round/>
            <a:headEnd type="none" w="sm" len="sm"/>
            <a:tailEnd type="none" w="sm" len="sm"/>
          </a:ln>
        </p:spPr>
      </p:pic>
      <p:pic>
        <p:nvPicPr>
          <p:cNvPr id="59" name="Google Shape;59;p13"/>
          <p:cNvPicPr preferRelativeResize="0"/>
          <p:nvPr/>
        </p:nvPicPr>
        <p:blipFill>
          <a:blip r:embed="rId6">
            <a:alphaModFix/>
          </a:blip>
          <a:stretch>
            <a:fillRect/>
          </a:stretch>
        </p:blipFill>
        <p:spPr>
          <a:xfrm>
            <a:off x="3249274" y="717299"/>
            <a:ext cx="1210675" cy="952267"/>
          </a:xfrm>
          <a:prstGeom prst="rect">
            <a:avLst/>
          </a:prstGeom>
          <a:noFill/>
          <a:ln w="9525" cap="flat" cmpd="sng">
            <a:solidFill>
              <a:srgbClr val="000000"/>
            </a:solidFill>
            <a:prstDash val="solid"/>
            <a:round/>
            <a:headEnd type="none" w="sm" len="sm"/>
            <a:tailEnd type="none" w="sm" len="sm"/>
          </a:ln>
        </p:spPr>
      </p:pic>
      <p:pic>
        <p:nvPicPr>
          <p:cNvPr id="60" name="Google Shape;60;p13"/>
          <p:cNvPicPr preferRelativeResize="0"/>
          <p:nvPr/>
        </p:nvPicPr>
        <p:blipFill>
          <a:blip r:embed="rId7">
            <a:alphaModFix/>
          </a:blip>
          <a:stretch>
            <a:fillRect/>
          </a:stretch>
        </p:blipFill>
        <p:spPr>
          <a:xfrm>
            <a:off x="377875" y="2877550"/>
            <a:ext cx="2185780" cy="1232400"/>
          </a:xfrm>
          <a:prstGeom prst="rect">
            <a:avLst/>
          </a:prstGeom>
          <a:noFill/>
          <a:ln w="9525" cap="flat" cmpd="sng">
            <a:solidFill>
              <a:srgbClr val="000000"/>
            </a:solidFill>
            <a:prstDash val="solid"/>
            <a:round/>
            <a:headEnd type="none" w="sm" len="sm"/>
            <a:tailEnd type="none" w="sm" len="sm"/>
          </a:ln>
        </p:spPr>
      </p:pic>
      <p:pic>
        <p:nvPicPr>
          <p:cNvPr id="61" name="Google Shape;61;p13"/>
          <p:cNvPicPr preferRelativeResize="0"/>
          <p:nvPr/>
        </p:nvPicPr>
        <p:blipFill>
          <a:blip r:embed="rId8">
            <a:alphaModFix/>
          </a:blip>
          <a:stretch>
            <a:fillRect/>
          </a:stretch>
        </p:blipFill>
        <p:spPr>
          <a:xfrm>
            <a:off x="6210875" y="477570"/>
            <a:ext cx="1549000" cy="1192000"/>
          </a:xfrm>
          <a:prstGeom prst="rect">
            <a:avLst/>
          </a:prstGeom>
          <a:noFill/>
          <a:ln w="9525" cap="flat" cmpd="sng">
            <a:solidFill>
              <a:srgbClr val="000000"/>
            </a:solidFill>
            <a:prstDash val="solid"/>
            <a:round/>
            <a:headEnd type="none" w="sm" len="sm"/>
            <a:tailEnd type="none" w="sm" len="sm"/>
          </a:ln>
        </p:spPr>
      </p:pic>
      <p:sp>
        <p:nvSpPr>
          <p:cNvPr id="62" name="Google Shape;62;p13"/>
          <p:cNvSpPr txBox="1"/>
          <p:nvPr/>
        </p:nvSpPr>
        <p:spPr>
          <a:xfrm>
            <a:off x="3835325" y="1285875"/>
            <a:ext cx="4281300" cy="49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3" name="Google Shape;63;p13"/>
          <p:cNvSpPr txBox="1"/>
          <p:nvPr/>
        </p:nvSpPr>
        <p:spPr>
          <a:xfrm>
            <a:off x="6295575" y="1018300"/>
            <a:ext cx="4281300" cy="49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¿POR QUÉ SON IMPORTANTES PARA EL MEDIO AMBIENTE?</a:t>
            </a:r>
            <a:endParaRPr b="1" u="sng">
              <a:latin typeface="Amatic SC"/>
              <a:ea typeface="Amatic SC"/>
              <a:cs typeface="Amatic SC"/>
              <a:sym typeface="Amatic SC"/>
            </a:endParaRPr>
          </a:p>
        </p:txBody>
      </p:sp>
      <p:sp>
        <p:nvSpPr>
          <p:cNvPr id="130" name="Google Shape;130;p22"/>
          <p:cNvSpPr txBox="1">
            <a:spLocks noGrp="1"/>
          </p:cNvSpPr>
          <p:nvPr>
            <p:ph type="body" idx="1"/>
          </p:nvPr>
        </p:nvSpPr>
        <p:spPr>
          <a:xfrm>
            <a:off x="311700" y="1017725"/>
            <a:ext cx="8520600" cy="39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solidFill>
                  <a:srgbClr val="000000"/>
                </a:solidFill>
                <a:latin typeface="Playfair Display"/>
                <a:ea typeface="Playfair Display"/>
                <a:cs typeface="Playfair Display"/>
                <a:sym typeface="Playfair Display"/>
              </a:rPr>
              <a:t>Ayudan a reducir la contaminación, producir oxígeno y regular la temperatura ambiente. Los árboles, los cultivos agrícolas y la vegetación en general, por su capacidad fotosintética, capturan CO2 de la atmósfera y lo almacenan, actuando así como sumideros de CO2. De esta forma,.a través de la medición de la Huella de Carbono y la de Agua detectan una reducción en las emisiones de gases de efecto invernadero, a partir de las acciones sostenibles que incorporamos a lo largo de los años, percibimos también una gran compensación mediante la captación de carbono en nuestras plantaciones citrícolas, y en nuestros bosques nativos</a:t>
            </a:r>
            <a:endParaRPr sz="1400">
              <a:solidFill>
                <a:srgbClr val="000000"/>
              </a:solidFill>
              <a:latin typeface="Playfair Display"/>
              <a:ea typeface="Playfair Display"/>
              <a:cs typeface="Playfair Display"/>
              <a:sym typeface="Playfair Display"/>
            </a:endParaRPr>
          </a:p>
          <a:p>
            <a:pPr marL="0" lvl="0" indent="0" algn="l" rtl="0">
              <a:spcBef>
                <a:spcPts val="1600"/>
              </a:spcBef>
              <a:spcAft>
                <a:spcPts val="1600"/>
              </a:spcAft>
              <a:buNone/>
            </a:pPr>
            <a:endParaRPr sz="1150">
              <a:solidFill>
                <a:srgbClr val="555555"/>
              </a:solidFill>
              <a:highlight>
                <a:srgbClr val="FFFFFF"/>
              </a:highlight>
              <a:latin typeface="Montserrat"/>
              <a:ea typeface="Montserrat"/>
              <a:cs typeface="Montserrat"/>
              <a:sym typeface="Montserrat"/>
            </a:endParaRPr>
          </a:p>
        </p:txBody>
      </p:sp>
      <p:pic>
        <p:nvPicPr>
          <p:cNvPr id="131" name="Google Shape;131;p22"/>
          <p:cNvPicPr preferRelativeResize="0"/>
          <p:nvPr/>
        </p:nvPicPr>
        <p:blipFill>
          <a:blip r:embed="rId3">
            <a:alphaModFix/>
          </a:blip>
          <a:stretch>
            <a:fillRect/>
          </a:stretch>
        </p:blipFill>
        <p:spPr>
          <a:xfrm>
            <a:off x="648550" y="2938375"/>
            <a:ext cx="3223900" cy="1692550"/>
          </a:xfrm>
          <a:prstGeom prst="rect">
            <a:avLst/>
          </a:prstGeom>
          <a:noFill/>
          <a:ln w="9525" cap="flat" cmpd="sng">
            <a:solidFill>
              <a:srgbClr val="000000"/>
            </a:solidFill>
            <a:prstDash val="solid"/>
            <a:round/>
            <a:headEnd type="none" w="sm" len="sm"/>
            <a:tailEnd type="none" w="sm" len="sm"/>
          </a:ln>
        </p:spPr>
      </p:pic>
      <p:pic>
        <p:nvPicPr>
          <p:cNvPr id="132" name="Google Shape;132;p22"/>
          <p:cNvPicPr preferRelativeResize="0"/>
          <p:nvPr/>
        </p:nvPicPr>
        <p:blipFill>
          <a:blip r:embed="rId4">
            <a:alphaModFix/>
          </a:blip>
          <a:stretch>
            <a:fillRect/>
          </a:stretch>
        </p:blipFill>
        <p:spPr>
          <a:xfrm>
            <a:off x="4471275" y="2698887"/>
            <a:ext cx="3474426" cy="21715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436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¿CÓMO SE NOMBRA LIMONERO EN OTROS IDIOMAS?</a:t>
            </a:r>
            <a:endParaRPr b="1" u="sng">
              <a:latin typeface="Amatic SC"/>
              <a:ea typeface="Amatic SC"/>
              <a:cs typeface="Amatic SC"/>
              <a:sym typeface="Amatic SC"/>
            </a:endParaRPr>
          </a:p>
        </p:txBody>
      </p:sp>
      <p:sp>
        <p:nvSpPr>
          <p:cNvPr id="69" name="Google Shape;69;p14"/>
          <p:cNvSpPr txBox="1">
            <a:spLocks noGrp="1"/>
          </p:cNvSpPr>
          <p:nvPr>
            <p:ph type="body" idx="1"/>
          </p:nvPr>
        </p:nvSpPr>
        <p:spPr>
          <a:xfrm>
            <a:off x="4926175" y="1247075"/>
            <a:ext cx="3071400" cy="2952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Lemon Tree </a:t>
            </a:r>
            <a:r>
              <a:rPr lang="es" sz="1500" b="1">
                <a:solidFill>
                  <a:schemeClr val="dk1"/>
                </a:solidFill>
                <a:latin typeface="Playfair Display"/>
                <a:ea typeface="Playfair Display"/>
                <a:cs typeface="Playfair Display"/>
                <a:sym typeface="Playfair Display"/>
              </a:rPr>
              <a:t>- Inglés </a:t>
            </a:r>
            <a:endParaRPr sz="1500" b="1">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Limonero </a:t>
            </a:r>
            <a:r>
              <a:rPr lang="es" sz="1500" b="1">
                <a:solidFill>
                  <a:schemeClr val="dk1"/>
                </a:solidFill>
                <a:latin typeface="Playfair Display"/>
                <a:ea typeface="Playfair Display"/>
                <a:cs typeface="Playfair Display"/>
                <a:sym typeface="Playfair Display"/>
              </a:rPr>
              <a:t>- Castellano </a:t>
            </a:r>
            <a:endParaRPr sz="1500" b="1">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Citrónovník </a:t>
            </a:r>
            <a:r>
              <a:rPr lang="es" sz="1500" b="1">
                <a:solidFill>
                  <a:schemeClr val="dk1"/>
                </a:solidFill>
                <a:latin typeface="Playfair Display"/>
                <a:ea typeface="Playfair Display"/>
                <a:cs typeface="Playfair Display"/>
                <a:sym typeface="Playfair Display"/>
              </a:rPr>
              <a:t>- Checo</a:t>
            </a:r>
            <a:endParaRPr sz="1500" b="1">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Citronnier </a:t>
            </a:r>
            <a:r>
              <a:rPr lang="es" sz="1500" b="1">
                <a:solidFill>
                  <a:schemeClr val="dk1"/>
                </a:solidFill>
                <a:latin typeface="Playfair Display"/>
                <a:ea typeface="Playfair Display"/>
                <a:cs typeface="Playfair Display"/>
                <a:sym typeface="Playfair Display"/>
              </a:rPr>
              <a:t>- Francés</a:t>
            </a:r>
            <a:endParaRPr sz="1500" b="1">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Limoner </a:t>
            </a:r>
            <a:r>
              <a:rPr lang="es" sz="1500" b="1">
                <a:solidFill>
                  <a:schemeClr val="dk1"/>
                </a:solidFill>
                <a:latin typeface="Playfair Display"/>
                <a:ea typeface="Playfair Display"/>
                <a:cs typeface="Playfair Display"/>
                <a:sym typeface="Playfair Display"/>
              </a:rPr>
              <a:t>- Valenciano </a:t>
            </a:r>
            <a:endParaRPr sz="1500" b="1">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Clr>
                <a:schemeClr val="dk1"/>
              </a:buClr>
              <a:buSzPts val="1100"/>
              <a:buFont typeface="Arial"/>
              <a:buNone/>
            </a:pPr>
            <a:r>
              <a:rPr lang="es" sz="1500">
                <a:solidFill>
                  <a:schemeClr val="dk1"/>
                </a:solidFill>
                <a:latin typeface="Playfair Display"/>
                <a:ea typeface="Playfair Display"/>
                <a:cs typeface="Playfair Display"/>
                <a:sym typeface="Playfair Display"/>
              </a:rPr>
              <a:t> Citrus limonun Risso </a:t>
            </a:r>
            <a:r>
              <a:rPr lang="es" sz="1500" b="1">
                <a:solidFill>
                  <a:schemeClr val="dk1"/>
                </a:solidFill>
                <a:latin typeface="Playfair Display"/>
                <a:ea typeface="Playfair Display"/>
                <a:cs typeface="Playfair Display"/>
                <a:sym typeface="Playfair Display"/>
              </a:rPr>
              <a:t>- Nombre </a:t>
            </a:r>
            <a:r>
              <a:rPr lang="es" sz="1500">
                <a:solidFill>
                  <a:schemeClr val="dk1"/>
                </a:solidFill>
                <a:latin typeface="Playfair Display"/>
                <a:ea typeface="Playfair Display"/>
                <a:cs typeface="Playfair Display"/>
                <a:sym typeface="Playfair Display"/>
              </a:rPr>
              <a:t>                                                                                                              </a:t>
            </a:r>
            <a:r>
              <a:rPr lang="es" sz="1500" b="1">
                <a:solidFill>
                  <a:schemeClr val="dk1"/>
                </a:solidFill>
                <a:latin typeface="Playfair Display"/>
                <a:ea typeface="Playfair Display"/>
                <a:cs typeface="Playfair Display"/>
                <a:sym typeface="Playfair Display"/>
              </a:rPr>
              <a:t>Científico </a:t>
            </a:r>
            <a:endParaRPr sz="1500" b="1">
              <a:solidFill>
                <a:schemeClr val="dk1"/>
              </a:solidFill>
              <a:latin typeface="Playfair Display"/>
              <a:ea typeface="Playfair Display"/>
              <a:cs typeface="Playfair Display"/>
              <a:sym typeface="Playfair Display"/>
            </a:endParaRPr>
          </a:p>
          <a:p>
            <a:pPr marL="0" lvl="0" indent="0" algn="l" rtl="0">
              <a:spcBef>
                <a:spcPts val="0"/>
              </a:spcBef>
              <a:spcAft>
                <a:spcPts val="1600"/>
              </a:spcAft>
              <a:buNone/>
            </a:pPr>
            <a:endParaRPr sz="1000">
              <a:latin typeface="Cinzel"/>
              <a:ea typeface="Cinzel"/>
              <a:cs typeface="Cinzel"/>
              <a:sym typeface="Cinzel"/>
            </a:endParaRPr>
          </a:p>
        </p:txBody>
      </p:sp>
      <p:pic>
        <p:nvPicPr>
          <p:cNvPr id="70" name="Google Shape;70;p14"/>
          <p:cNvPicPr preferRelativeResize="0"/>
          <p:nvPr/>
        </p:nvPicPr>
        <p:blipFill>
          <a:blip r:embed="rId3">
            <a:alphaModFix/>
          </a:blip>
          <a:stretch>
            <a:fillRect/>
          </a:stretch>
        </p:blipFill>
        <p:spPr>
          <a:xfrm>
            <a:off x="324525" y="1046375"/>
            <a:ext cx="4313576" cy="357487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81300" y="11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ORÍGEN:</a:t>
            </a:r>
            <a:endParaRPr b="1" u="sng">
              <a:latin typeface="Amatic SC"/>
              <a:ea typeface="Amatic SC"/>
              <a:cs typeface="Amatic SC"/>
              <a:sym typeface="Amatic SC"/>
            </a:endParaRPr>
          </a:p>
        </p:txBody>
      </p:sp>
      <p:sp>
        <p:nvSpPr>
          <p:cNvPr id="76" name="Google Shape;76;p15"/>
          <p:cNvSpPr txBox="1">
            <a:spLocks noGrp="1"/>
          </p:cNvSpPr>
          <p:nvPr>
            <p:ph type="body" idx="1"/>
          </p:nvPr>
        </p:nvSpPr>
        <p:spPr>
          <a:xfrm>
            <a:off x="192775" y="832450"/>
            <a:ext cx="8520600" cy="360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chemeClr val="dk1"/>
                </a:solidFill>
                <a:latin typeface="Georgia"/>
                <a:ea typeface="Georgia"/>
                <a:cs typeface="Georgia"/>
                <a:sym typeface="Georgia"/>
              </a:rPr>
              <a:t>El limón es originario del sureste asiático, aunque actualmente se produce en todas la áreas tropicales y templadas del globo. El principal país productor es México seguido de la India, mientras que España es el primer país exportador de limones y limas.</a:t>
            </a:r>
            <a:endParaRPr sz="1600">
              <a:solidFill>
                <a:schemeClr val="dk1"/>
              </a:solidFill>
              <a:latin typeface="Georgia"/>
              <a:ea typeface="Georgia"/>
              <a:cs typeface="Georgia"/>
              <a:sym typeface="Georgia"/>
            </a:endParaRPr>
          </a:p>
          <a:p>
            <a:pPr marL="0" lvl="0" indent="0" algn="l" rtl="0">
              <a:spcBef>
                <a:spcPts val="1600"/>
              </a:spcBef>
              <a:spcAft>
                <a:spcPts val="1600"/>
              </a:spcAft>
              <a:buNone/>
            </a:pPr>
            <a:r>
              <a:rPr lang="es" sz="1400">
                <a:solidFill>
                  <a:schemeClr val="dk1"/>
                </a:solidFill>
                <a:latin typeface="Georgia"/>
                <a:ea typeface="Georgia"/>
                <a:cs typeface="Georgia"/>
                <a:sym typeface="Georgia"/>
              </a:rPr>
              <a:t>El limón es de la familia de las Rutáceas, género Citrus, especie Citrus limonum. Es un fruto ovalado, de unos 7-12 cm de longitud, de cáscara de color amarillo dorado, punteada de glándulas que contienen aceites esenciales. La pulpa se divide en gajos que contienen un jugo de sabor extremadamente ácido.</a:t>
            </a:r>
            <a:endParaRPr sz="1400">
              <a:solidFill>
                <a:schemeClr val="dk1"/>
              </a:solidFill>
              <a:latin typeface="Georgia"/>
              <a:ea typeface="Georgia"/>
              <a:cs typeface="Georgia"/>
              <a:sym typeface="Georgia"/>
            </a:endParaRPr>
          </a:p>
        </p:txBody>
      </p:sp>
      <p:pic>
        <p:nvPicPr>
          <p:cNvPr id="77" name="Google Shape;77;p15"/>
          <p:cNvPicPr preferRelativeResize="0"/>
          <p:nvPr/>
        </p:nvPicPr>
        <p:blipFill>
          <a:blip r:embed="rId3">
            <a:alphaModFix/>
          </a:blip>
          <a:stretch>
            <a:fillRect/>
          </a:stretch>
        </p:blipFill>
        <p:spPr>
          <a:xfrm>
            <a:off x="262450" y="2976825"/>
            <a:ext cx="2658650" cy="1576925"/>
          </a:xfrm>
          <a:prstGeom prst="rect">
            <a:avLst/>
          </a:prstGeom>
          <a:noFill/>
          <a:ln w="9525" cap="flat" cmpd="sng">
            <a:solidFill>
              <a:srgbClr val="000000"/>
            </a:solidFill>
            <a:prstDash val="solid"/>
            <a:round/>
            <a:headEnd type="none" w="sm" len="sm"/>
            <a:tailEnd type="none" w="sm" len="sm"/>
          </a:ln>
        </p:spPr>
      </p:pic>
      <p:pic>
        <p:nvPicPr>
          <p:cNvPr id="78" name="Google Shape;78;p15"/>
          <p:cNvPicPr preferRelativeResize="0"/>
          <p:nvPr/>
        </p:nvPicPr>
        <p:blipFill>
          <a:blip r:embed="rId4">
            <a:alphaModFix/>
          </a:blip>
          <a:stretch>
            <a:fillRect/>
          </a:stretch>
        </p:blipFill>
        <p:spPr>
          <a:xfrm>
            <a:off x="3239200" y="2713575"/>
            <a:ext cx="3251425" cy="2311601"/>
          </a:xfrm>
          <a:prstGeom prst="rect">
            <a:avLst/>
          </a:prstGeom>
          <a:noFill/>
          <a:ln w="9525" cap="flat" cmpd="sng">
            <a:solidFill>
              <a:srgbClr val="000000"/>
            </a:solidFill>
            <a:prstDash val="solid"/>
            <a:round/>
            <a:headEnd type="none" w="sm" len="sm"/>
            <a:tailEnd type="none" w="sm" len="sm"/>
          </a:ln>
        </p:spPr>
      </p:pic>
      <p:pic>
        <p:nvPicPr>
          <p:cNvPr id="79" name="Google Shape;79;p15"/>
          <p:cNvPicPr preferRelativeResize="0"/>
          <p:nvPr/>
        </p:nvPicPr>
        <p:blipFill>
          <a:blip r:embed="rId5">
            <a:alphaModFix/>
          </a:blip>
          <a:stretch>
            <a:fillRect/>
          </a:stretch>
        </p:blipFill>
        <p:spPr>
          <a:xfrm>
            <a:off x="6808725" y="3130850"/>
            <a:ext cx="1969400" cy="14770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283600" y="45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¿CÓMO SE INTRODUJO?</a:t>
            </a:r>
            <a:endParaRPr b="1" u="sng">
              <a:latin typeface="Amatic SC"/>
              <a:ea typeface="Amatic SC"/>
              <a:cs typeface="Amatic SC"/>
              <a:sym typeface="Amatic SC"/>
            </a:endParaRPr>
          </a:p>
        </p:txBody>
      </p:sp>
      <p:sp>
        <p:nvSpPr>
          <p:cNvPr id="85" name="Google Shape;85;p16"/>
          <p:cNvSpPr txBox="1">
            <a:spLocks noGrp="1"/>
          </p:cNvSpPr>
          <p:nvPr>
            <p:ph type="body" idx="1"/>
          </p:nvPr>
        </p:nvSpPr>
        <p:spPr>
          <a:xfrm>
            <a:off x="283600" y="10612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100">
                <a:solidFill>
                  <a:srgbClr val="000000"/>
                </a:solidFill>
                <a:latin typeface="Playfair Display"/>
                <a:ea typeface="Playfair Display"/>
                <a:cs typeface="Playfair Display"/>
                <a:sym typeface="Playfair Display"/>
              </a:rPr>
              <a:t>El limonero fue introducido por los árabes en el área mediterránea entre los años 1.000 a 1.200, siendo descrito en la literatura árabe a finales del siglo XII. -Familia: Rutaceae. -Género: Citrus. La Comunidad Valenciana es reconocida en todo el mundo por su gran tradición en el cultivo de cítricos. El cultivo de estos árboles se introdujo en el actual territorio valenciano durante la dominación </a:t>
            </a:r>
            <a:r>
              <a:rPr lang="es" sz="1100">
                <a:solidFill>
                  <a:srgbClr val="000000"/>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musulmana </a:t>
            </a:r>
            <a:r>
              <a:rPr lang="es" sz="1100">
                <a:solidFill>
                  <a:srgbClr val="000000"/>
                </a:solidFill>
                <a:latin typeface="Playfair Display"/>
                <a:ea typeface="Playfair Display"/>
                <a:cs typeface="Playfair Display"/>
                <a:sym typeface="Playfair Display"/>
              </a:rPr>
              <a:t>existiendo referencias en el</a:t>
            </a:r>
            <a:r>
              <a:rPr lang="es" sz="1100">
                <a:solidFill>
                  <a:srgbClr val="000000"/>
                </a:solidFill>
                <a:uFill>
                  <a:noFill/>
                </a:uFill>
                <a:latin typeface="Playfair Display"/>
                <a:ea typeface="Playfair Display"/>
                <a:cs typeface="Playfair Display"/>
                <a:sym typeface="Playfair Displ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siglo X</a:t>
            </a:r>
            <a:r>
              <a:rPr lang="es" sz="1100">
                <a:solidFill>
                  <a:srgbClr val="000000"/>
                </a:solidFill>
                <a:latin typeface="Playfair Display"/>
                <a:ea typeface="Playfair Display"/>
                <a:cs typeface="Playfair Display"/>
                <a:sym typeface="Playfair Display"/>
              </a:rPr>
              <a:t>I sobre la existencia de dichos árboles en la ciudad de Valencia En concreto,</a:t>
            </a:r>
            <a:r>
              <a:rPr lang="es" sz="1100">
                <a:solidFill>
                  <a:srgbClr val="000000"/>
                </a:solidFill>
                <a:uFill>
                  <a:noFill/>
                </a:uFill>
                <a:latin typeface="Playfair Display"/>
                <a:ea typeface="Playfair Display"/>
                <a:cs typeface="Playfair Display"/>
                <a:sym typeface="Playfair Display"/>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Francesc Eiximenis</a:t>
            </a:r>
            <a:r>
              <a:rPr lang="es" sz="1100">
                <a:solidFill>
                  <a:srgbClr val="000000"/>
                </a:solidFill>
                <a:latin typeface="Playfair Display"/>
                <a:ea typeface="Playfair Display"/>
                <a:cs typeface="Playfair Display"/>
                <a:sym typeface="Playfair Display"/>
              </a:rPr>
              <a:t> en libro Regiment de la cosa pública certifica la existencia de plantaciones de limoneros y naranjos en la ciudad. </a:t>
            </a:r>
            <a:endParaRPr sz="2100">
              <a:solidFill>
                <a:srgbClr val="000000"/>
              </a:solidFill>
              <a:latin typeface="Playfair Display"/>
              <a:ea typeface="Playfair Display"/>
              <a:cs typeface="Playfair Display"/>
              <a:sym typeface="Playfair Display"/>
            </a:endParaRPr>
          </a:p>
        </p:txBody>
      </p:sp>
      <p:pic>
        <p:nvPicPr>
          <p:cNvPr id="86" name="Google Shape;86;p16"/>
          <p:cNvPicPr preferRelativeResize="0"/>
          <p:nvPr/>
        </p:nvPicPr>
        <p:blipFill>
          <a:blip r:embed="rId6">
            <a:alphaModFix/>
          </a:blip>
          <a:stretch>
            <a:fillRect/>
          </a:stretch>
        </p:blipFill>
        <p:spPr>
          <a:xfrm>
            <a:off x="4865050" y="2700875"/>
            <a:ext cx="2960125" cy="1888171"/>
          </a:xfrm>
          <a:prstGeom prst="rect">
            <a:avLst/>
          </a:prstGeom>
          <a:noFill/>
          <a:ln w="9525" cap="flat" cmpd="sng">
            <a:solidFill>
              <a:srgbClr val="000000"/>
            </a:solidFill>
            <a:prstDash val="solid"/>
            <a:round/>
            <a:headEnd type="none" w="sm" len="sm"/>
            <a:tailEnd type="none" w="sm" len="sm"/>
          </a:ln>
        </p:spPr>
      </p:pic>
      <p:pic>
        <p:nvPicPr>
          <p:cNvPr id="87" name="Google Shape;87;p16"/>
          <p:cNvPicPr preferRelativeResize="0"/>
          <p:nvPr/>
        </p:nvPicPr>
        <p:blipFill>
          <a:blip r:embed="rId7">
            <a:alphaModFix/>
          </a:blip>
          <a:stretch>
            <a:fillRect/>
          </a:stretch>
        </p:blipFill>
        <p:spPr>
          <a:xfrm>
            <a:off x="1085025" y="2366300"/>
            <a:ext cx="2937075" cy="24681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CARACTERÍSTICAS:</a:t>
            </a:r>
            <a:endParaRPr b="1" u="sng">
              <a:latin typeface="Amatic SC"/>
              <a:ea typeface="Amatic SC"/>
              <a:cs typeface="Amatic SC"/>
              <a:sym typeface="Amatic SC"/>
            </a:endParaRPr>
          </a:p>
          <a:p>
            <a:pPr marL="0" lvl="0" indent="0" algn="l" rtl="0">
              <a:spcBef>
                <a:spcPts val="0"/>
              </a:spcBef>
              <a:spcAft>
                <a:spcPts val="0"/>
              </a:spcAft>
              <a:buNone/>
            </a:pPr>
            <a:endParaRPr/>
          </a:p>
        </p:txBody>
      </p:sp>
      <p:sp>
        <p:nvSpPr>
          <p:cNvPr id="93" name="Google Shape;93;p17"/>
          <p:cNvSpPr txBox="1"/>
          <p:nvPr/>
        </p:nvSpPr>
        <p:spPr>
          <a:xfrm>
            <a:off x="311700" y="1074450"/>
            <a:ext cx="8276700" cy="332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Playfair Display"/>
                <a:ea typeface="Playfair Display"/>
                <a:cs typeface="Playfair Display"/>
                <a:sym typeface="Playfair Display"/>
              </a:rPr>
              <a:t>El limonero es de origen asiatico, el limonero puede llegar</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a vivir unos 70 años, crece en zonas de cicla templado y se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cultiva en las regiones tropicales y subtropicales del mundo,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De tronco leñoso, amarillento y muy ramificado, sus  hojas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son grandes de color verde brillante son muy aromáticas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cómo su flor que es el azahar. Su fruto, el limón, es de color</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amarillo o verde y tiene una gruesa corteza con una capa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blanca esponjosa e insípida, debajo de la cual se encuentra la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pulpa. Los limones brotan en las ramas de un año y en las que</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tienen yema terminal. En cuanto a la recogida, se debe realizar</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de forma escalonada, cuando estén maduros, algo que ocurre </a:t>
            </a:r>
            <a:endParaRPr>
              <a:latin typeface="Playfair Display"/>
              <a:ea typeface="Playfair Display"/>
              <a:cs typeface="Playfair Display"/>
              <a:sym typeface="Playfair Display"/>
            </a:endParaRPr>
          </a:p>
          <a:p>
            <a:pPr marL="0" lvl="0" indent="0" algn="l" rtl="0">
              <a:spcBef>
                <a:spcPts val="0"/>
              </a:spcBef>
              <a:spcAft>
                <a:spcPts val="0"/>
              </a:spcAft>
              <a:buNone/>
            </a:pPr>
            <a:r>
              <a:rPr lang="es">
                <a:latin typeface="Playfair Display"/>
                <a:ea typeface="Playfair Display"/>
                <a:cs typeface="Playfair Display"/>
                <a:sym typeface="Playfair Display"/>
              </a:rPr>
              <a:t>durante casi todo el año.</a:t>
            </a:r>
            <a:endParaRPr>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EDEDED"/>
              </a:highlight>
              <a:latin typeface="Georgia"/>
              <a:ea typeface="Georgia"/>
              <a:cs typeface="Georgia"/>
              <a:sym typeface="Georgia"/>
            </a:endParaRPr>
          </a:p>
          <a:p>
            <a:pPr marL="0" lvl="0" indent="0" algn="l" rtl="0">
              <a:spcBef>
                <a:spcPts val="1100"/>
              </a:spcBef>
              <a:spcAft>
                <a:spcPts val="0"/>
              </a:spcAft>
              <a:buNone/>
            </a:pPr>
            <a:endParaRPr sz="1050">
              <a:solidFill>
                <a:srgbClr val="333333"/>
              </a:solidFill>
              <a:highlight>
                <a:srgbClr val="FFFFFF"/>
              </a:highlight>
            </a:endParaRPr>
          </a:p>
        </p:txBody>
      </p:sp>
      <p:pic>
        <p:nvPicPr>
          <p:cNvPr id="94" name="Google Shape;94;p17"/>
          <p:cNvPicPr preferRelativeResize="0"/>
          <p:nvPr/>
        </p:nvPicPr>
        <p:blipFill>
          <a:blip r:embed="rId3">
            <a:alphaModFix/>
          </a:blip>
          <a:stretch>
            <a:fillRect/>
          </a:stretch>
        </p:blipFill>
        <p:spPr>
          <a:xfrm>
            <a:off x="5828400" y="1074450"/>
            <a:ext cx="2801875" cy="3479452"/>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¿CUÁNDO FLORECE Y CóMO ES SU FLOR? </a:t>
            </a:r>
            <a:endParaRPr b="1" u="sng">
              <a:latin typeface="Amatic SC"/>
              <a:ea typeface="Amatic SC"/>
              <a:cs typeface="Amatic SC"/>
              <a:sym typeface="Amatic SC"/>
            </a:endParaRPr>
          </a:p>
        </p:txBody>
      </p:sp>
      <p:sp>
        <p:nvSpPr>
          <p:cNvPr id="100" name="Google Shape;100;p18"/>
          <p:cNvSpPr txBox="1">
            <a:spLocks noGrp="1"/>
          </p:cNvSpPr>
          <p:nvPr>
            <p:ph type="body" idx="1"/>
          </p:nvPr>
        </p:nvSpPr>
        <p:spPr>
          <a:xfrm>
            <a:off x="342875" y="10627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400">
                <a:solidFill>
                  <a:schemeClr val="dk1"/>
                </a:solidFill>
                <a:latin typeface="Playfair Display"/>
                <a:ea typeface="Playfair Display"/>
                <a:cs typeface="Playfair Display"/>
                <a:sym typeface="Playfair Display"/>
              </a:rPr>
              <a:t>El limonero florece dos veces: entre marzo y julio, y entre agosto y septiembre.                                               Sus flores son denominadas flores de azahar, al igual que sucede con las flores del naranjo, y son de color blanco rosáceo con multitud de estambres.</a:t>
            </a:r>
            <a:endParaRPr sz="1400">
              <a:latin typeface="Playfair Display"/>
              <a:ea typeface="Playfair Display"/>
              <a:cs typeface="Playfair Display"/>
              <a:sym typeface="Playfair Display"/>
            </a:endParaRPr>
          </a:p>
        </p:txBody>
      </p:sp>
      <p:pic>
        <p:nvPicPr>
          <p:cNvPr id="101" name="Google Shape;101;p18"/>
          <p:cNvPicPr preferRelativeResize="0"/>
          <p:nvPr/>
        </p:nvPicPr>
        <p:blipFill>
          <a:blip r:embed="rId3">
            <a:alphaModFix/>
          </a:blip>
          <a:stretch>
            <a:fillRect/>
          </a:stretch>
        </p:blipFill>
        <p:spPr>
          <a:xfrm>
            <a:off x="384875" y="1992001"/>
            <a:ext cx="2487499" cy="1865624"/>
          </a:xfrm>
          <a:prstGeom prst="rect">
            <a:avLst/>
          </a:prstGeom>
          <a:noFill/>
          <a:ln w="9525" cap="flat" cmpd="sng">
            <a:solidFill>
              <a:srgbClr val="000000"/>
            </a:solidFill>
            <a:prstDash val="solid"/>
            <a:round/>
            <a:headEnd type="none" w="sm" len="sm"/>
            <a:tailEnd type="none" w="sm" len="sm"/>
          </a:ln>
        </p:spPr>
      </p:pic>
      <p:pic>
        <p:nvPicPr>
          <p:cNvPr id="102" name="Google Shape;102;p18"/>
          <p:cNvPicPr preferRelativeResize="0"/>
          <p:nvPr/>
        </p:nvPicPr>
        <p:blipFill>
          <a:blip r:embed="rId4">
            <a:alphaModFix/>
          </a:blip>
          <a:stretch>
            <a:fillRect/>
          </a:stretch>
        </p:blipFill>
        <p:spPr>
          <a:xfrm>
            <a:off x="5724525" y="1925075"/>
            <a:ext cx="2283375" cy="1522250"/>
          </a:xfrm>
          <a:prstGeom prst="rect">
            <a:avLst/>
          </a:prstGeom>
          <a:noFill/>
          <a:ln w="9525" cap="flat" cmpd="sng">
            <a:solidFill>
              <a:srgbClr val="000000"/>
            </a:solidFill>
            <a:prstDash val="solid"/>
            <a:round/>
            <a:headEnd type="none" w="sm" len="sm"/>
            <a:tailEnd type="none" w="sm" len="sm"/>
          </a:ln>
        </p:spPr>
      </p:pic>
      <p:pic>
        <p:nvPicPr>
          <p:cNvPr id="103" name="Google Shape;103;p18"/>
          <p:cNvPicPr preferRelativeResize="0"/>
          <p:nvPr/>
        </p:nvPicPr>
        <p:blipFill>
          <a:blip r:embed="rId5">
            <a:alphaModFix/>
          </a:blip>
          <a:stretch>
            <a:fillRect/>
          </a:stretch>
        </p:blipFill>
        <p:spPr>
          <a:xfrm>
            <a:off x="3521525" y="3017700"/>
            <a:ext cx="1873150" cy="140485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69000" y="416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¿CUÁNDO SE RECOGEN SUS FRUTOS?</a:t>
            </a:r>
            <a:endParaRPr b="1" u="sng">
              <a:latin typeface="Amatic SC"/>
              <a:ea typeface="Amatic SC"/>
              <a:cs typeface="Amatic SC"/>
              <a:sym typeface="Amatic SC"/>
            </a:endParaRPr>
          </a:p>
        </p:txBody>
      </p:sp>
      <p:sp>
        <p:nvSpPr>
          <p:cNvPr id="109" name="Google Shape;109;p19"/>
          <p:cNvSpPr txBox="1">
            <a:spLocks noGrp="1"/>
          </p:cNvSpPr>
          <p:nvPr>
            <p:ph type="body" idx="1"/>
          </p:nvPr>
        </p:nvSpPr>
        <p:spPr>
          <a:xfrm>
            <a:off x="311700" y="951400"/>
            <a:ext cx="8520600" cy="356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solidFill>
                  <a:schemeClr val="dk1"/>
                </a:solidFill>
                <a:latin typeface="Playfair Display"/>
                <a:ea typeface="Playfair Display"/>
                <a:cs typeface="Playfair Display"/>
                <a:sym typeface="Playfair Display"/>
              </a:rPr>
              <a:t>Después cuando tenga sus primeros frutos necesitará unos 6 meses para que se maduren. La cosecha estará a punto cuando los limones viren del verde al amarillo y sobre todo cuando tengan un color amarillo intenso. Cabe señalar que en el clima mediterráneo la mayor producción se produce durante el otoño, invierno y primavera siendo bastante más limitado en verano dada la sequedad del clima y la falta de precipitaciones en esta época. </a:t>
            </a:r>
            <a:endParaRPr sz="1400">
              <a:solidFill>
                <a:schemeClr val="dk1"/>
              </a:solidFill>
              <a:latin typeface="Playfair Display"/>
              <a:ea typeface="Playfair Display"/>
              <a:cs typeface="Playfair Display"/>
              <a:sym typeface="Playfair Display"/>
            </a:endParaRPr>
          </a:p>
          <a:p>
            <a:pPr marL="0" lvl="0" indent="0" algn="l" rtl="0">
              <a:spcBef>
                <a:spcPts val="1600"/>
              </a:spcBef>
              <a:spcAft>
                <a:spcPts val="0"/>
              </a:spcAft>
              <a:buNone/>
            </a:pPr>
            <a:r>
              <a:rPr lang="es" sz="1400">
                <a:solidFill>
                  <a:schemeClr val="dk1"/>
                </a:solidFill>
                <a:latin typeface="Playfair Display"/>
                <a:ea typeface="Playfair Display"/>
                <a:cs typeface="Playfair Display"/>
                <a:sym typeface="Playfair Display"/>
              </a:rPr>
              <a:t>Los frutos son ovalados con un mamelón típico en la zona apical. La piel algo gruesa de color amarillo. Las semillas son poliembriónicas.</a:t>
            </a:r>
            <a:endParaRPr sz="1700">
              <a:solidFill>
                <a:schemeClr val="dk1"/>
              </a:solidFill>
              <a:latin typeface="Playfair Display"/>
              <a:ea typeface="Playfair Display"/>
              <a:cs typeface="Playfair Display"/>
              <a:sym typeface="Playfair Display"/>
            </a:endParaRPr>
          </a:p>
          <a:p>
            <a:pPr marL="0" lvl="0" indent="0" algn="l" rtl="0">
              <a:spcBef>
                <a:spcPts val="1600"/>
              </a:spcBef>
              <a:spcAft>
                <a:spcPts val="1600"/>
              </a:spcAft>
              <a:buNone/>
            </a:pPr>
            <a:endParaRPr sz="1400">
              <a:solidFill>
                <a:schemeClr val="dk1"/>
              </a:solidFill>
              <a:latin typeface="Playfair Display"/>
              <a:ea typeface="Playfair Display"/>
              <a:cs typeface="Playfair Display"/>
              <a:sym typeface="Playfair Display"/>
            </a:endParaRPr>
          </a:p>
        </p:txBody>
      </p:sp>
      <p:pic>
        <p:nvPicPr>
          <p:cNvPr id="110" name="Google Shape;110;p19"/>
          <p:cNvPicPr preferRelativeResize="0"/>
          <p:nvPr/>
        </p:nvPicPr>
        <p:blipFill>
          <a:blip r:embed="rId3">
            <a:alphaModFix/>
          </a:blip>
          <a:stretch>
            <a:fillRect/>
          </a:stretch>
        </p:blipFill>
        <p:spPr>
          <a:xfrm>
            <a:off x="3239725" y="2927943"/>
            <a:ext cx="2779150" cy="18513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¿QUÉ OTRAS UTILIDADES TIENE?</a:t>
            </a:r>
            <a:endParaRPr b="1" u="sng">
              <a:latin typeface="Amatic SC"/>
              <a:ea typeface="Amatic SC"/>
              <a:cs typeface="Amatic SC"/>
              <a:sym typeface="Amatic SC"/>
            </a:endParaRPr>
          </a:p>
        </p:txBody>
      </p:sp>
      <p:sp>
        <p:nvSpPr>
          <p:cNvPr id="116" name="Google Shape;116;p20"/>
          <p:cNvSpPr txBox="1">
            <a:spLocks noGrp="1"/>
          </p:cNvSpPr>
          <p:nvPr>
            <p:ph type="body" idx="1"/>
          </p:nvPr>
        </p:nvSpPr>
        <p:spPr>
          <a:xfrm>
            <a:off x="279825" y="1017725"/>
            <a:ext cx="85206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El limón tiene otras utilidades, como por ejemplo: </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·Aliviar el dolor a las personas que sufren migrañas o dolor de cabeza.</a:t>
            </a:r>
            <a:endParaRPr sz="1500">
              <a:solidFill>
                <a:schemeClr val="dk1"/>
              </a:solidFill>
            </a:endParaRPr>
          </a:p>
          <a:p>
            <a:pPr marL="0" lvl="0" indent="0" algn="l" rtl="0">
              <a:lnSpc>
                <a:spcPct val="100000"/>
              </a:lnSpc>
              <a:spcBef>
                <a:spcPts val="0"/>
              </a:spcBef>
              <a:spcAft>
                <a:spcPts val="0"/>
              </a:spcAft>
              <a:buNone/>
            </a:pPr>
            <a:r>
              <a:rPr lang="es" sz="1400">
                <a:solidFill>
                  <a:schemeClr val="dk1"/>
                </a:solidFill>
                <a:latin typeface="Playfair Display"/>
                <a:ea typeface="Playfair Display"/>
                <a:cs typeface="Playfair Display"/>
                <a:sym typeface="Playfair Display"/>
              </a:rPr>
              <a:t>·Remedio natural para el resfriado y gripe.</a:t>
            </a:r>
            <a:endParaRPr sz="14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None/>
            </a:pPr>
            <a:r>
              <a:rPr lang="es" sz="1300">
                <a:solidFill>
                  <a:schemeClr val="dk1"/>
                </a:solidFill>
                <a:latin typeface="Playfair Display"/>
                <a:ea typeface="Playfair Display"/>
                <a:cs typeface="Playfair Display"/>
                <a:sym typeface="Playfair Display"/>
              </a:rPr>
              <a:t>·Higiene personal.</a:t>
            </a:r>
            <a:endParaRPr sz="13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None/>
            </a:pPr>
            <a:r>
              <a:rPr lang="es" sz="1300">
                <a:solidFill>
                  <a:schemeClr val="dk1"/>
                </a:solidFill>
                <a:latin typeface="Playfair Display"/>
                <a:ea typeface="Playfair Display"/>
                <a:cs typeface="Playfair Display"/>
                <a:sym typeface="Playfair Display"/>
              </a:rPr>
              <a:t>·Olores.</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·Remedio para la digestión</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Clr>
                <a:schemeClr val="dk1"/>
              </a:buClr>
              <a:buSzPts val="1100"/>
              <a:buFont typeface="Arial"/>
              <a:buNone/>
            </a:pPr>
            <a:r>
              <a:rPr lang="es" sz="1300">
                <a:solidFill>
                  <a:schemeClr val="dk1"/>
                </a:solidFill>
                <a:latin typeface="Playfair Display"/>
                <a:ea typeface="Playfair Display"/>
                <a:cs typeface="Playfair Display"/>
                <a:sym typeface="Playfair Display"/>
              </a:rPr>
              <a:t>·Tratamiento para la garganta</a:t>
            </a:r>
            <a:endParaRPr sz="13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None/>
            </a:pPr>
            <a:endParaRPr sz="1300">
              <a:solidFill>
                <a:schemeClr val="dk1"/>
              </a:solidFill>
              <a:latin typeface="Playfair Display"/>
              <a:ea typeface="Playfair Display"/>
              <a:cs typeface="Playfair Display"/>
              <a:sym typeface="Playfair Display"/>
            </a:endParaRPr>
          </a:p>
          <a:p>
            <a:pPr marL="0" lvl="0" indent="0" algn="l" rtl="0">
              <a:spcBef>
                <a:spcPts val="1400"/>
              </a:spcBef>
              <a:spcAft>
                <a:spcPts val="0"/>
              </a:spcAft>
              <a:buClr>
                <a:schemeClr val="dk1"/>
              </a:buClr>
              <a:buSzPts val="1100"/>
              <a:buFont typeface="Arial"/>
              <a:buNone/>
            </a:pPr>
            <a:endParaRPr sz="1300" b="1">
              <a:solidFill>
                <a:schemeClr val="dk1"/>
              </a:solidFill>
            </a:endParaRPr>
          </a:p>
          <a:p>
            <a:pPr marL="0" lvl="0" indent="0" algn="l" rtl="0">
              <a:spcBef>
                <a:spcPts val="400"/>
              </a:spcBef>
              <a:spcAft>
                <a:spcPts val="1600"/>
              </a:spcAft>
              <a:buNone/>
            </a:pPr>
            <a:endParaRPr sz="14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Amatic SC"/>
                <a:ea typeface="Amatic SC"/>
                <a:cs typeface="Amatic SC"/>
                <a:sym typeface="Amatic SC"/>
              </a:rPr>
              <a:t>¿QUÉ PROPIEDADES TIENEN SUS FRUTOS PARA LA SALUD?</a:t>
            </a:r>
            <a:endParaRPr b="1" u="sng">
              <a:latin typeface="Amatic SC"/>
              <a:ea typeface="Amatic SC"/>
              <a:cs typeface="Amatic SC"/>
              <a:sym typeface="Amatic SC"/>
            </a:endParaRPr>
          </a:p>
        </p:txBody>
      </p:sp>
      <p:sp>
        <p:nvSpPr>
          <p:cNvPr id="122" name="Google Shape;122;p21"/>
          <p:cNvSpPr txBox="1">
            <a:spLocks noGrp="1"/>
          </p:cNvSpPr>
          <p:nvPr>
            <p:ph type="body" idx="1"/>
          </p:nvPr>
        </p:nvSpPr>
        <p:spPr>
          <a:xfrm>
            <a:off x="247225" y="1017725"/>
            <a:ext cx="8520600" cy="35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El limón es un auténtico tesoro nutricional y muy beneficioso para nuestra salud. Es una fruta curativa por excelencia. </a:t>
            </a:r>
            <a:endParaRPr sz="1200">
              <a:solidFill>
                <a:schemeClr val="dk1"/>
              </a:solidFill>
            </a:endParaRPr>
          </a:p>
          <a:p>
            <a:pPr marL="0" lvl="0" indent="0" algn="l" rtl="0">
              <a:spcBef>
                <a:spcPts val="1600"/>
              </a:spcBef>
              <a:spcAft>
                <a:spcPts val="0"/>
              </a:spcAft>
              <a:buNone/>
            </a:pPr>
            <a:r>
              <a:rPr lang="es" sz="1300" b="1" u="sng">
                <a:solidFill>
                  <a:schemeClr val="dk1"/>
                </a:solidFill>
                <a:latin typeface="Playfair Display"/>
                <a:ea typeface="Playfair Display"/>
                <a:cs typeface="Playfair Display"/>
                <a:sym typeface="Playfair Display"/>
              </a:rPr>
              <a:t>Propiedades y beneficios del limón: </a:t>
            </a:r>
            <a:endParaRPr sz="1300" b="1" u="sng">
              <a:solidFill>
                <a:schemeClr val="dk1"/>
              </a:solidFill>
              <a:latin typeface="Playfair Display"/>
              <a:ea typeface="Playfair Display"/>
              <a:cs typeface="Playfair Display"/>
              <a:sym typeface="Playfair Display"/>
            </a:endParaRPr>
          </a:p>
          <a:p>
            <a:pPr marL="0" lvl="0" indent="0" algn="l" rtl="0">
              <a:spcBef>
                <a:spcPts val="1600"/>
              </a:spcBef>
              <a:spcAft>
                <a:spcPts val="0"/>
              </a:spcAft>
              <a:buNone/>
            </a:pPr>
            <a:r>
              <a:rPr lang="es" sz="1300">
                <a:solidFill>
                  <a:schemeClr val="dk1"/>
                </a:solidFill>
                <a:latin typeface="Playfair Display"/>
                <a:ea typeface="Playfair Display"/>
                <a:cs typeface="Playfair Display"/>
                <a:sym typeface="Playfair Display"/>
              </a:rPr>
              <a:t>·Refuerzan el sistema inmunológico </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·Desintoxica el organismo</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·Mantiene el ph del cuerpo </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chemeClr val="dk1"/>
                </a:solidFill>
                <a:latin typeface="Playfair Display"/>
                <a:ea typeface="Playfair Display"/>
                <a:cs typeface="Playfair Display"/>
                <a:sym typeface="Playfair Display"/>
              </a:rPr>
              <a:t>·Cuida el cerebro</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s" sz="1300">
                <a:solidFill>
                  <a:srgbClr val="000000"/>
                </a:solidFill>
                <a:latin typeface="Playfair Display"/>
                <a:ea typeface="Playfair Display"/>
                <a:cs typeface="Playfair Display"/>
                <a:sym typeface="Playfair Display"/>
              </a:rPr>
              <a:t>·Ayuda a disolver los cálculos</a:t>
            </a:r>
            <a:endParaRPr sz="13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endParaRPr sz="1300" b="1">
              <a:solidFill>
                <a:schemeClr val="dk1"/>
              </a:solidFill>
            </a:endParaRPr>
          </a:p>
        </p:txBody>
      </p:sp>
      <p:pic>
        <p:nvPicPr>
          <p:cNvPr id="123" name="Google Shape;123;p21"/>
          <p:cNvPicPr preferRelativeResize="0"/>
          <p:nvPr/>
        </p:nvPicPr>
        <p:blipFill>
          <a:blip r:embed="rId3">
            <a:alphaModFix/>
          </a:blip>
          <a:stretch>
            <a:fillRect/>
          </a:stretch>
        </p:blipFill>
        <p:spPr>
          <a:xfrm>
            <a:off x="3543200" y="1844350"/>
            <a:ext cx="2366625" cy="1964825"/>
          </a:xfrm>
          <a:prstGeom prst="rect">
            <a:avLst/>
          </a:prstGeom>
          <a:noFill/>
          <a:ln w="9525" cap="flat" cmpd="sng">
            <a:solidFill>
              <a:srgbClr val="000000"/>
            </a:solidFill>
            <a:prstDash val="solid"/>
            <a:round/>
            <a:headEnd type="none" w="sm" len="sm"/>
            <a:tailEnd type="none" w="sm" len="sm"/>
          </a:ln>
        </p:spPr>
      </p:pic>
      <p:pic>
        <p:nvPicPr>
          <p:cNvPr id="124" name="Google Shape;124;p21"/>
          <p:cNvPicPr preferRelativeResize="0"/>
          <p:nvPr/>
        </p:nvPicPr>
        <p:blipFill>
          <a:blip r:embed="rId4">
            <a:alphaModFix/>
          </a:blip>
          <a:stretch>
            <a:fillRect/>
          </a:stretch>
        </p:blipFill>
        <p:spPr>
          <a:xfrm>
            <a:off x="6193575" y="2913950"/>
            <a:ext cx="2409574" cy="18071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830</Words>
  <Application>Microsoft Office PowerPoint</Application>
  <PresentationFormat>Presentación en pantalla (16:9)</PresentationFormat>
  <Paragraphs>57</Paragraphs>
  <Slides>10</Slides>
  <Notes>10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Arial</vt:lpstr>
      <vt:lpstr>Playfair Display</vt:lpstr>
      <vt:lpstr>Cinzel</vt:lpstr>
      <vt:lpstr>Courier New</vt:lpstr>
      <vt:lpstr>Georgia</vt:lpstr>
      <vt:lpstr>Amatic SC</vt:lpstr>
      <vt:lpstr>Montserrat</vt:lpstr>
      <vt:lpstr>Simple Light</vt:lpstr>
      <vt:lpstr>Limonero </vt:lpstr>
      <vt:lpstr>¿CÓMO SE NOMBRA LIMONERO EN OTROS IDIOMAS?</vt:lpstr>
      <vt:lpstr>ORÍGEN:</vt:lpstr>
      <vt:lpstr>¿CÓMO SE INTRODUJO?</vt:lpstr>
      <vt:lpstr>CARACTERÍSTICAS: </vt:lpstr>
      <vt:lpstr>¿CUÁNDO FLORECE Y CóMO ES SU FLOR? </vt:lpstr>
      <vt:lpstr>¿CUÁNDO SE RECOGEN SUS FRUTOS?</vt:lpstr>
      <vt:lpstr>¿QUÉ OTRAS UTILIDADES TIENE?</vt:lpstr>
      <vt:lpstr>¿QUÉ PROPIEDADES TIENEN SUS FRUTOS PARA LA SALUD?</vt:lpstr>
      <vt:lpstr>¿POR QUÉ SON IMPORTANTES PARA EL MEDIO AMBIENTE?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Limonero </dc:title>
  <dc:creator>pc</dc:creator>
  <cp:lastModifiedBy>pc</cp:lastModifiedBy>
  <cp:revision>1</cp:revision>
  <dcterms:modified xsi:type="dcterms:W3CDTF">2021-03-09T18:55:40Z</dcterms:modified>
</cp:coreProperties>
</file>