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lana behluli" initials="gb" lastIdx="3" clrIdx="0">
    <p:extLst>
      <p:ext uri="{19B8F6BF-5375-455C-9EA6-DF929625EA0E}">
        <p15:presenceInfo xmlns:p15="http://schemas.microsoft.com/office/powerpoint/2012/main" userId="1df9ad3a6e5ee4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commentAuthors" Target="commentAuthor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de-DE"/>
              <a:t>Mastertitelformat bearbeiten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509A250-FF31-4206-8172-F9D3106AACB1}"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e-DE"/>
              <a:t>Mastertitelformat bearbeiten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de-DE"/>
              <a:t>Mastertitelformat bearbeiten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e-DE"/>
              <a:t>Mastertextformat bearbeiten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a:t>Mastertitelformat bearbeiten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a:t>Mastertitelformat bearbeiten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6/10/2020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796027F-7875-4030-9381-8BD8C4F21935}" type="datetimeFigureOut">
              <a:rPr lang="en-US" dirty="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7" name="Date Placeholder 4"/>
          <p:cNvSpPr>
            <a:spLocks noGrp="1"/>
          </p:cNvSpPr>
          <p:nvPr>
            <p:ph type="dt" sz="half" idx="10"/>
          </p:nvPr>
        </p:nvSpPr>
        <p:spPr/>
        <p:txBody>
          <a:bodyPr/>
          <a:lstStyle/>
          <a:p>
            <a:fld id="{4509A250-FF31-4206-8172-F9D3106AACB1}" type="datetimeFigureOut">
              <a:rPr lang="en-US" dirty="0"/>
              <a:t>6/10/2020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509A250-FF31-4206-8172-F9D3106AACB1}" type="datetimeFigureOut">
              <a:rPr lang="en-US" dirty="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de-DE"/>
              <a:t>Mastertitelformat bearbeiten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6/10/2020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9.xml" /></Relationships>
</file>

<file path=ppt/slides/_rels/slide3.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8EA3D05-C885-DE46-AC2D-56A35887A550}"/>
              </a:ext>
            </a:extLst>
          </p:cNvPr>
          <p:cNvSpPr>
            <a:spLocks noGrp="1"/>
          </p:cNvSpPr>
          <p:nvPr>
            <p:ph type="title"/>
          </p:nvPr>
        </p:nvSpPr>
        <p:spPr>
          <a:xfrm>
            <a:off x="3509179" y="723921"/>
            <a:ext cx="39370904" cy="5410158"/>
          </a:xfrm>
        </p:spPr>
        <p:txBody>
          <a:bodyPr/>
          <a:lstStyle/>
          <a:p>
            <a:r>
              <a:rPr lang="en-US" sz="5700" b="1" i="1" u="sng" dirty="0"/>
              <a:t>ℛ𝑜𝒶𝒹 𝒯𝑒𝓃𝓃𝒾𝓈</a:t>
            </a:r>
            <a:endParaRPr lang="de-DE" sz="5700" b="1" i="1" u="sng" dirty="0"/>
          </a:p>
        </p:txBody>
      </p:sp>
      <p:pic>
        <p:nvPicPr>
          <p:cNvPr id="9" name="Grafik 8">
            <a:extLst>
              <a:ext uri="{FF2B5EF4-FFF2-40B4-BE49-F238E27FC236}">
                <a16:creationId xmlns:a16="http://schemas.microsoft.com/office/drawing/2014/main" id="{2DFD2D71-8634-1945-8CCB-900FACD3587D}"/>
              </a:ext>
            </a:extLst>
          </p:cNvPr>
          <p:cNvPicPr>
            <a:picLocks noChangeAspect="1"/>
          </p:cNvPicPr>
          <p:nvPr/>
        </p:nvPicPr>
        <p:blipFill>
          <a:blip r:embed="rId2"/>
          <a:stretch>
            <a:fillRect/>
          </a:stretch>
        </p:blipFill>
        <p:spPr>
          <a:xfrm>
            <a:off x="3240690" y="1952451"/>
            <a:ext cx="5561724" cy="4181628"/>
          </a:xfrm>
          <a:prstGeom prst="rect">
            <a:avLst/>
          </a:prstGeom>
        </p:spPr>
      </p:pic>
    </p:spTree>
    <p:extLst>
      <p:ext uri="{BB962C8B-B14F-4D97-AF65-F5344CB8AC3E}">
        <p14:creationId xmlns:p14="http://schemas.microsoft.com/office/powerpoint/2010/main" val="349121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1">
            <a:extLst>
              <a:ext uri="{FF2B5EF4-FFF2-40B4-BE49-F238E27FC236}">
                <a16:creationId xmlns:a16="http://schemas.microsoft.com/office/drawing/2014/main" id="{454A1715-AF09-8E4B-B8C0-CEF6BED5EDB1}"/>
              </a:ext>
            </a:extLst>
          </p:cNvPr>
          <p:cNvSpPr>
            <a:spLocks noGrp="1"/>
          </p:cNvSpPr>
          <p:nvPr>
            <p:ph type="title"/>
          </p:nvPr>
        </p:nvSpPr>
        <p:spPr>
          <a:xfrm>
            <a:off x="653613" y="914742"/>
            <a:ext cx="3105428" cy="5028513"/>
          </a:xfrm>
        </p:spPr>
        <p:txBody>
          <a:bodyPr>
            <a:noAutofit/>
          </a:bodyPr>
          <a:lstStyle/>
          <a:p>
            <a:pPr marL="285750" indent="-285750">
              <a:buFont typeface="Arial" panose="020B0604020202020204" pitchFamily="34" charset="0"/>
              <a:buChar char="•"/>
            </a:pPr>
            <a:r>
              <a:rPr lang="de-DE" sz="2100" i="1" u="sng" dirty="0">
                <a:solidFill>
                  <a:schemeClr val="bg2">
                    <a:lumMod val="40000"/>
                    <a:lumOff val="60000"/>
                  </a:schemeClr>
                </a:solidFill>
                <a:latin typeface="HelveticaNeue"/>
              </a:rPr>
              <a:t>Road </a:t>
            </a:r>
            <a:r>
              <a:rPr lang="de-DE" sz="2100" i="1" u="sng" dirty="0" err="1">
                <a:solidFill>
                  <a:schemeClr val="bg2">
                    <a:lumMod val="40000"/>
                    <a:lumOff val="60000"/>
                  </a:schemeClr>
                </a:solidFill>
                <a:latin typeface="HelveticaNeue"/>
              </a:rPr>
              <a:t>tennis</a:t>
            </a:r>
            <a:r>
              <a:rPr lang="de-DE" sz="2100" i="1" u="sng" dirty="0">
                <a:solidFill>
                  <a:schemeClr val="bg2">
                    <a:lumMod val="40000"/>
                    <a:lumOff val="60000"/>
                  </a:schemeClr>
                </a:solidFill>
                <a:latin typeface="HelveticaNeue"/>
              </a:rPr>
              <a:t> is a </a:t>
            </a:r>
            <a:r>
              <a:rPr lang="de-DE" sz="2100" i="1" u="sng" dirty="0" err="1">
                <a:solidFill>
                  <a:schemeClr val="bg2">
                    <a:lumMod val="40000"/>
                    <a:lumOff val="60000"/>
                  </a:schemeClr>
                </a:solidFill>
                <a:latin typeface="HelveticaNeue"/>
              </a:rPr>
              <a:t>variation</a:t>
            </a:r>
            <a:r>
              <a:rPr lang="de-DE" sz="2100" i="1" u="sng" dirty="0">
                <a:solidFill>
                  <a:schemeClr val="bg2">
                    <a:lumMod val="40000"/>
                    <a:lumOff val="60000"/>
                  </a:schemeClr>
                </a:solidFill>
                <a:latin typeface="HelveticaNeue"/>
              </a:rPr>
              <a:t> of </a:t>
            </a:r>
            <a:r>
              <a:rPr lang="de-DE" sz="2100" i="1" u="sng" dirty="0" err="1">
                <a:solidFill>
                  <a:schemeClr val="bg2">
                    <a:lumMod val="40000"/>
                    <a:lumOff val="60000"/>
                  </a:schemeClr>
                </a:solidFill>
                <a:latin typeface="HelveticaNeue"/>
              </a:rPr>
              <a:t>tennis</a:t>
            </a:r>
            <a:r>
              <a:rPr lang="de-DE" sz="2100" i="1" u="sng" dirty="0">
                <a:solidFill>
                  <a:schemeClr val="bg2">
                    <a:lumMod val="40000"/>
                    <a:lumOff val="60000"/>
                  </a:schemeClr>
                </a:solidFill>
                <a:latin typeface="HelveticaNeue"/>
              </a:rPr>
              <a:t> </a:t>
            </a:r>
            <a:r>
              <a:rPr lang="de-DE" sz="2100" i="1" u="sng" dirty="0" err="1">
                <a:solidFill>
                  <a:schemeClr val="bg2">
                    <a:lumMod val="40000"/>
                    <a:lumOff val="60000"/>
                  </a:schemeClr>
                </a:solidFill>
                <a:latin typeface="HelveticaNeue"/>
              </a:rPr>
              <a:t>invented</a:t>
            </a:r>
            <a:r>
              <a:rPr lang="de-DE" sz="2100" i="1" u="sng" dirty="0">
                <a:solidFill>
                  <a:schemeClr val="bg2">
                    <a:lumMod val="40000"/>
                    <a:lumOff val="60000"/>
                  </a:schemeClr>
                </a:solidFill>
                <a:latin typeface="HelveticaNeue"/>
              </a:rPr>
              <a:t> in Barbados. It was </a:t>
            </a:r>
            <a:r>
              <a:rPr lang="de-DE" sz="2100" i="1" u="sng" dirty="0" err="1">
                <a:solidFill>
                  <a:schemeClr val="bg2">
                    <a:lumMod val="40000"/>
                    <a:lumOff val="60000"/>
                  </a:schemeClr>
                </a:solidFill>
                <a:latin typeface="HelveticaNeue"/>
              </a:rPr>
              <a:t>created</a:t>
            </a:r>
            <a:r>
              <a:rPr lang="de-DE" sz="2100" i="1" u="sng" dirty="0">
                <a:solidFill>
                  <a:schemeClr val="bg2">
                    <a:lumMod val="40000"/>
                    <a:lumOff val="60000"/>
                  </a:schemeClr>
                </a:solidFill>
                <a:latin typeface="HelveticaNeue"/>
              </a:rPr>
              <a:t> in the 1930s by </a:t>
            </a:r>
            <a:r>
              <a:rPr lang="de-DE" sz="2100" i="1" u="sng" dirty="0" err="1">
                <a:solidFill>
                  <a:schemeClr val="bg2">
                    <a:lumMod val="40000"/>
                    <a:lumOff val="60000"/>
                  </a:schemeClr>
                </a:solidFill>
                <a:latin typeface="HelveticaNeue"/>
              </a:rPr>
              <a:t>those</a:t>
            </a:r>
            <a:r>
              <a:rPr lang="de-DE" sz="2100" i="1" u="sng" dirty="0">
                <a:solidFill>
                  <a:schemeClr val="bg2">
                    <a:lumMod val="40000"/>
                    <a:lumOff val="60000"/>
                  </a:schemeClr>
                </a:solidFill>
                <a:latin typeface="HelveticaNeue"/>
              </a:rPr>
              <a:t> who </a:t>
            </a:r>
            <a:r>
              <a:rPr lang="de-DE" sz="2100" i="1" u="sng" dirty="0" err="1">
                <a:solidFill>
                  <a:schemeClr val="bg2">
                    <a:lumMod val="40000"/>
                    <a:lumOff val="60000"/>
                  </a:schemeClr>
                </a:solidFill>
                <a:latin typeface="HelveticaNeue"/>
              </a:rPr>
              <a:t>could</a:t>
            </a:r>
            <a:r>
              <a:rPr lang="de-DE" sz="2100" i="1" u="sng" dirty="0">
                <a:solidFill>
                  <a:schemeClr val="bg2">
                    <a:lumMod val="40000"/>
                    <a:lumOff val="60000"/>
                  </a:schemeClr>
                </a:solidFill>
                <a:latin typeface="HelveticaNeue"/>
              </a:rPr>
              <a:t> not </a:t>
            </a:r>
            <a:r>
              <a:rPr lang="de-DE" sz="2100" i="1" u="sng" dirty="0" err="1">
                <a:solidFill>
                  <a:schemeClr val="bg2">
                    <a:lumMod val="40000"/>
                    <a:lumOff val="60000"/>
                  </a:schemeClr>
                </a:solidFill>
                <a:latin typeface="HelveticaNeue"/>
              </a:rPr>
              <a:t>afford</a:t>
            </a:r>
            <a:r>
              <a:rPr lang="de-DE" sz="2100" i="1" u="sng" dirty="0">
                <a:solidFill>
                  <a:schemeClr val="bg2">
                    <a:lumMod val="40000"/>
                    <a:lumOff val="60000"/>
                  </a:schemeClr>
                </a:solidFill>
                <a:latin typeface="HelveticaNeue"/>
              </a:rPr>
              <a:t> </a:t>
            </a:r>
            <a:r>
              <a:rPr lang="de-DE" sz="2100" i="1" u="sng" dirty="0" err="1">
                <a:solidFill>
                  <a:schemeClr val="bg2">
                    <a:lumMod val="40000"/>
                    <a:lumOff val="60000"/>
                  </a:schemeClr>
                </a:solidFill>
                <a:latin typeface="HelveticaNeue"/>
              </a:rPr>
              <a:t>lawn</a:t>
            </a:r>
            <a:r>
              <a:rPr lang="de-DE" sz="2100" i="1" u="sng" dirty="0">
                <a:solidFill>
                  <a:schemeClr val="bg2">
                    <a:lumMod val="40000"/>
                    <a:lumOff val="60000"/>
                  </a:schemeClr>
                </a:solidFill>
                <a:latin typeface="HelveticaNeue"/>
              </a:rPr>
              <a:t> </a:t>
            </a:r>
            <a:r>
              <a:rPr lang="de-DE" sz="2100" i="1" u="sng" dirty="0" err="1">
                <a:solidFill>
                  <a:schemeClr val="bg2">
                    <a:lumMod val="40000"/>
                    <a:lumOff val="60000"/>
                  </a:schemeClr>
                </a:solidFill>
                <a:latin typeface="HelveticaNeue"/>
              </a:rPr>
              <a:t>tennis</a:t>
            </a:r>
            <a:r>
              <a:rPr lang="de-DE" sz="2100" i="1" u="sng" dirty="0">
                <a:solidFill>
                  <a:schemeClr val="bg2">
                    <a:lumMod val="40000"/>
                    <a:lumOff val="60000"/>
                  </a:schemeClr>
                </a:solidFill>
                <a:latin typeface="HelveticaNeue"/>
              </a:rPr>
              <a:t>. </a:t>
            </a:r>
            <a:r>
              <a:rPr lang="de-DE" sz="2100" i="1" u="sng" dirty="0" err="1">
                <a:solidFill>
                  <a:schemeClr val="bg2">
                    <a:lumMod val="40000"/>
                    <a:lumOff val="60000"/>
                  </a:schemeClr>
                </a:solidFill>
                <a:latin typeface="HelveticaNeue"/>
              </a:rPr>
              <a:t>Though</a:t>
            </a:r>
            <a:r>
              <a:rPr lang="de-DE" sz="2100" i="1" u="sng" dirty="0">
                <a:solidFill>
                  <a:schemeClr val="bg2">
                    <a:lumMod val="40000"/>
                    <a:lumOff val="60000"/>
                  </a:schemeClr>
                </a:solidFill>
                <a:latin typeface="HelveticaNeue"/>
              </a:rPr>
              <a:t> </a:t>
            </a:r>
            <a:r>
              <a:rPr lang="de-DE" sz="2100" i="1" u="sng" dirty="0" err="1">
                <a:solidFill>
                  <a:schemeClr val="bg2">
                    <a:lumMod val="40000"/>
                    <a:lumOff val="60000"/>
                  </a:schemeClr>
                </a:solidFill>
                <a:latin typeface="HelveticaNeue"/>
              </a:rPr>
              <a:t>mainly</a:t>
            </a:r>
            <a:r>
              <a:rPr lang="de-DE" sz="2100" i="1" u="sng" dirty="0">
                <a:solidFill>
                  <a:schemeClr val="bg2">
                    <a:lumMod val="40000"/>
                    <a:lumOff val="60000"/>
                  </a:schemeClr>
                </a:solidFill>
                <a:latin typeface="HelveticaNeue"/>
              </a:rPr>
              <a:t> </a:t>
            </a:r>
            <a:r>
              <a:rPr lang="de-DE" sz="2100" i="1" u="sng" dirty="0" err="1">
                <a:solidFill>
                  <a:schemeClr val="bg2">
                    <a:lumMod val="40000"/>
                    <a:lumOff val="60000"/>
                  </a:schemeClr>
                </a:solidFill>
                <a:latin typeface="HelveticaNeue"/>
              </a:rPr>
              <a:t>concentrated</a:t>
            </a:r>
            <a:r>
              <a:rPr lang="de-DE" sz="2100" i="1" u="sng" dirty="0">
                <a:solidFill>
                  <a:schemeClr val="bg2">
                    <a:lumMod val="40000"/>
                    <a:lumOff val="60000"/>
                  </a:schemeClr>
                </a:solidFill>
                <a:latin typeface="HelveticaNeue"/>
              </a:rPr>
              <a:t> in the </a:t>
            </a:r>
            <a:r>
              <a:rPr lang="de-DE" sz="2100" i="1" u="sng" dirty="0" err="1">
                <a:solidFill>
                  <a:schemeClr val="bg2">
                    <a:lumMod val="40000"/>
                    <a:lumOff val="60000"/>
                  </a:schemeClr>
                </a:solidFill>
                <a:latin typeface="HelveticaNeue"/>
              </a:rPr>
              <a:t>island</a:t>
            </a:r>
            <a:r>
              <a:rPr lang="de-DE" sz="2100" i="1" u="sng" dirty="0">
                <a:solidFill>
                  <a:schemeClr val="bg2">
                    <a:lumMod val="40000"/>
                    <a:lumOff val="60000"/>
                  </a:schemeClr>
                </a:solidFill>
                <a:latin typeface="HelveticaNeue"/>
              </a:rPr>
              <a:t> </a:t>
            </a:r>
            <a:r>
              <a:rPr lang="de-DE" sz="2100" i="1" u="sng" dirty="0" err="1">
                <a:solidFill>
                  <a:schemeClr val="bg2">
                    <a:lumMod val="40000"/>
                    <a:lumOff val="60000"/>
                  </a:schemeClr>
                </a:solidFill>
                <a:latin typeface="HelveticaNeue"/>
              </a:rPr>
              <a:t>nation</a:t>
            </a:r>
            <a:r>
              <a:rPr lang="de-DE" sz="2100" i="1" u="sng" dirty="0">
                <a:solidFill>
                  <a:schemeClr val="bg2">
                    <a:lumMod val="40000"/>
                    <a:lumOff val="60000"/>
                  </a:schemeClr>
                </a:solidFill>
                <a:latin typeface="HelveticaNeue"/>
              </a:rPr>
              <a:t> of Barbados, it has </a:t>
            </a:r>
            <a:r>
              <a:rPr lang="de-DE" sz="2100" i="1" u="sng" dirty="0" err="1">
                <a:solidFill>
                  <a:schemeClr val="bg2">
                    <a:lumMod val="40000"/>
                    <a:lumOff val="60000"/>
                  </a:schemeClr>
                </a:solidFill>
                <a:latin typeface="HelveticaNeue"/>
              </a:rPr>
              <a:t>been</a:t>
            </a:r>
            <a:r>
              <a:rPr lang="de-DE" sz="2100" i="1" u="sng" dirty="0">
                <a:solidFill>
                  <a:schemeClr val="bg2">
                    <a:lumMod val="40000"/>
                    <a:lumOff val="60000"/>
                  </a:schemeClr>
                </a:solidFill>
                <a:latin typeface="HelveticaNeue"/>
              </a:rPr>
              <a:t> </a:t>
            </a:r>
            <a:r>
              <a:rPr lang="de-DE" sz="2100" i="1" u="sng" dirty="0" err="1">
                <a:solidFill>
                  <a:schemeClr val="bg2">
                    <a:lumMod val="40000"/>
                    <a:lumOff val="60000"/>
                  </a:schemeClr>
                </a:solidFill>
                <a:latin typeface="HelveticaNeue"/>
              </a:rPr>
              <a:t>introduced</a:t>
            </a:r>
            <a:r>
              <a:rPr lang="de-DE" sz="2100" i="1" u="sng" dirty="0">
                <a:solidFill>
                  <a:schemeClr val="bg2">
                    <a:lumMod val="40000"/>
                    <a:lumOff val="60000"/>
                  </a:schemeClr>
                </a:solidFill>
                <a:latin typeface="HelveticaNeue"/>
              </a:rPr>
              <a:t> to the California and the Caribbean </a:t>
            </a:r>
            <a:r>
              <a:rPr lang="de-DE" sz="2100" i="1" u="sng" dirty="0" err="1">
                <a:solidFill>
                  <a:schemeClr val="bg2">
                    <a:lumMod val="40000"/>
                    <a:lumOff val="60000"/>
                  </a:schemeClr>
                </a:solidFill>
                <a:latin typeface="HelveticaNeue"/>
              </a:rPr>
              <a:t>region</a:t>
            </a:r>
            <a:r>
              <a:rPr lang="de-DE" sz="2100" i="1" u="sng" dirty="0">
                <a:solidFill>
                  <a:schemeClr val="bg2">
                    <a:lumMod val="40000"/>
                    <a:lumOff val="60000"/>
                  </a:schemeClr>
                </a:solidFill>
                <a:latin typeface="HelveticaNeue"/>
              </a:rPr>
              <a:t>. It is played in schools </a:t>
            </a:r>
            <a:r>
              <a:rPr lang="de-DE" sz="2100" i="1" u="sng" dirty="0" err="1">
                <a:solidFill>
                  <a:schemeClr val="bg2">
                    <a:lumMod val="40000"/>
                    <a:lumOff val="60000"/>
                  </a:schemeClr>
                </a:solidFill>
                <a:latin typeface="HelveticaNeue"/>
              </a:rPr>
              <a:t>around</a:t>
            </a:r>
            <a:r>
              <a:rPr lang="de-DE" sz="2100" i="1" u="sng" dirty="0">
                <a:solidFill>
                  <a:schemeClr val="bg2">
                    <a:lumMod val="40000"/>
                    <a:lumOff val="60000"/>
                  </a:schemeClr>
                </a:solidFill>
                <a:latin typeface="HelveticaNeue"/>
              </a:rPr>
              <a:t> the </a:t>
            </a:r>
            <a:r>
              <a:rPr lang="de-DE" sz="2100" i="1" u="sng" dirty="0" err="1">
                <a:solidFill>
                  <a:schemeClr val="bg2">
                    <a:lumMod val="40000"/>
                    <a:lumOff val="60000"/>
                  </a:schemeClr>
                </a:solidFill>
                <a:latin typeface="HelveticaNeue"/>
              </a:rPr>
              <a:t>island</a:t>
            </a:r>
            <a:r>
              <a:rPr lang="de-DE" sz="2100" i="1" u="sng" dirty="0">
                <a:solidFill>
                  <a:schemeClr val="bg2">
                    <a:lumMod val="40000"/>
                    <a:lumOff val="60000"/>
                  </a:schemeClr>
                </a:solidFill>
                <a:latin typeface="HelveticaNeue"/>
              </a:rPr>
              <a:t>.</a:t>
            </a:r>
            <a:endParaRPr lang="de-DE" sz="2100" i="1" u="sng" dirty="0">
              <a:solidFill>
                <a:schemeClr val="bg2">
                  <a:lumMod val="40000"/>
                  <a:lumOff val="60000"/>
                </a:schemeClr>
              </a:solidFill>
            </a:endParaRPr>
          </a:p>
        </p:txBody>
      </p:sp>
      <p:pic>
        <p:nvPicPr>
          <p:cNvPr id="10" name="Bildplatzhalter 9">
            <a:extLst>
              <a:ext uri="{FF2B5EF4-FFF2-40B4-BE49-F238E27FC236}">
                <a16:creationId xmlns:a16="http://schemas.microsoft.com/office/drawing/2014/main" id="{27D37C5B-A284-404E-9467-E4A538904740}"/>
              </a:ext>
            </a:extLst>
          </p:cNvPr>
          <p:cNvPicPr>
            <a:picLocks noGrp="1" noChangeAspect="1"/>
          </p:cNvPicPr>
          <p:nvPr>
            <p:ph type="pic" idx="1"/>
          </p:nvPr>
        </p:nvPicPr>
        <p:blipFill rotWithShape="1">
          <a:blip r:embed="rId2"/>
          <a:srcRect l="15786" r="23068" b="1014"/>
          <a:stretch/>
        </p:blipFill>
        <p:spPr>
          <a:xfrm>
            <a:off x="4702434" y="1546310"/>
            <a:ext cx="5283239" cy="3765379"/>
          </a:xfrm>
          <a:prstGeom prst="rect">
            <a:avLst/>
          </a:prstGeom>
        </p:spPr>
      </p:pic>
      <p:sp>
        <p:nvSpPr>
          <p:cNvPr id="2" name="Textfeld 1">
            <a:extLst>
              <a:ext uri="{FF2B5EF4-FFF2-40B4-BE49-F238E27FC236}">
                <a16:creationId xmlns:a16="http://schemas.microsoft.com/office/drawing/2014/main" id="{FCE3B5DB-9397-0241-8570-64823A2068AA}"/>
              </a:ext>
            </a:extLst>
          </p:cNvPr>
          <p:cNvSpPr txBox="1"/>
          <p:nvPr/>
        </p:nvSpPr>
        <p:spPr>
          <a:xfrm rot="10800000" flipV="1">
            <a:off x="5791342" y="730076"/>
            <a:ext cx="5283238" cy="369332"/>
          </a:xfrm>
          <a:prstGeom prst="rect">
            <a:avLst/>
          </a:prstGeom>
          <a:noFill/>
        </p:spPr>
        <p:txBody>
          <a:bodyPr wrap="square" rtlCol="0">
            <a:spAutoFit/>
          </a:bodyPr>
          <a:lstStyle/>
          <a:p>
            <a:pPr algn="l"/>
            <a:r>
              <a:rPr lang="de-DE" b="1" u="sng" dirty="0"/>
              <a:t>Game – Road Tennis</a:t>
            </a:r>
          </a:p>
        </p:txBody>
      </p:sp>
    </p:spTree>
    <p:extLst>
      <p:ext uri="{BB962C8B-B14F-4D97-AF65-F5344CB8AC3E}">
        <p14:creationId xmlns:p14="http://schemas.microsoft.com/office/powerpoint/2010/main" val="113759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1424A4-CCC3-5D42-9A63-9250DC886188}"/>
              </a:ext>
            </a:extLst>
          </p:cNvPr>
          <p:cNvSpPr>
            <a:spLocks noGrp="1"/>
          </p:cNvSpPr>
          <p:nvPr>
            <p:ph type="title"/>
          </p:nvPr>
        </p:nvSpPr>
        <p:spPr/>
        <p:txBody>
          <a:bodyPr/>
          <a:lstStyle/>
          <a:p>
            <a:r>
              <a:rPr lang="de-DE" b="1" u="sng">
                <a:latin typeface="Arial" panose="020B0604020202020204" pitchFamily="34" charset="0"/>
                <a:cs typeface="Arial" panose="020B0604020202020204" pitchFamily="34" charset="0"/>
              </a:rPr>
              <a:t>regulate the game</a:t>
            </a:r>
          </a:p>
        </p:txBody>
      </p:sp>
      <p:sp>
        <p:nvSpPr>
          <p:cNvPr id="4" name="Textplatzhalter 3">
            <a:extLst>
              <a:ext uri="{FF2B5EF4-FFF2-40B4-BE49-F238E27FC236}">
                <a16:creationId xmlns:a16="http://schemas.microsoft.com/office/drawing/2014/main" id="{AFCC763B-20BB-2B49-8FA3-54ED6FD01EA1}"/>
              </a:ext>
            </a:extLst>
          </p:cNvPr>
          <p:cNvSpPr>
            <a:spLocks noGrp="1"/>
          </p:cNvSpPr>
          <p:nvPr>
            <p:ph idx="1"/>
          </p:nvPr>
        </p:nvSpPr>
        <p:spPr>
          <a:xfrm>
            <a:off x="277007" y="1718998"/>
            <a:ext cx="6454851" cy="4081813"/>
          </a:xfrm>
        </p:spPr>
        <p:txBody>
          <a:bodyPr>
            <a:noAutofit/>
          </a:bodyPr>
          <a:lstStyle/>
          <a:p>
            <a:r>
              <a:rPr lang="de-DE" sz="3200" dirty="0"/>
              <a:t>Search </a:t>
            </a:r>
            <a:r>
              <a:rPr lang="de-DE" sz="3200" dirty="0" err="1"/>
              <a:t>resultsHighlighted</a:t>
            </a:r>
            <a:r>
              <a:rPr lang="de-DE" sz="3200" dirty="0"/>
              <a:t> </a:t>
            </a:r>
            <a:r>
              <a:rPr lang="de-DE" sz="3200" dirty="0" err="1"/>
              <a:t>snippet</a:t>
            </a:r>
            <a:r>
              <a:rPr lang="de-DE" sz="3200" dirty="0"/>
              <a:t> from the </a:t>
            </a:r>
            <a:r>
              <a:rPr lang="de-DE" sz="3200" dirty="0" err="1"/>
              <a:t>webDepending</a:t>
            </a:r>
            <a:r>
              <a:rPr lang="de-DE" sz="3200" dirty="0"/>
              <a:t> on the type of </a:t>
            </a:r>
            <a:r>
              <a:rPr lang="de-DE" sz="3200" dirty="0" err="1"/>
              <a:t>tournament</a:t>
            </a:r>
            <a:r>
              <a:rPr lang="de-DE" sz="3200" dirty="0"/>
              <a:t>, a </a:t>
            </a:r>
            <a:r>
              <a:rPr lang="de-DE" sz="3200" dirty="0" err="1"/>
              <a:t>match</a:t>
            </a:r>
            <a:r>
              <a:rPr lang="de-DE" sz="3200" dirty="0"/>
              <a:t> is </a:t>
            </a:r>
            <a:r>
              <a:rPr lang="de-DE" sz="3200" dirty="0" err="1"/>
              <a:t>decided</a:t>
            </a:r>
            <a:r>
              <a:rPr lang="de-DE" sz="3200" dirty="0"/>
              <a:t> by two or three </a:t>
            </a:r>
            <a:r>
              <a:rPr lang="de-DE" sz="3200" dirty="0" err="1"/>
              <a:t>sets</a:t>
            </a:r>
            <a:r>
              <a:rPr lang="de-DE" sz="3200" dirty="0"/>
              <a:t> </a:t>
            </a:r>
            <a:r>
              <a:rPr lang="de-DE" sz="3200" dirty="0" err="1"/>
              <a:t>won</a:t>
            </a:r>
            <a:r>
              <a:rPr lang="de-DE" sz="3200" dirty="0"/>
              <a:t>. The </a:t>
            </a:r>
            <a:r>
              <a:rPr lang="de-DE" sz="3200" dirty="0" err="1"/>
              <a:t>team</a:t>
            </a:r>
            <a:r>
              <a:rPr lang="de-DE" sz="3200" dirty="0"/>
              <a:t> that first </a:t>
            </a:r>
            <a:r>
              <a:rPr lang="de-DE" sz="3200" dirty="0" err="1"/>
              <a:t>won</a:t>
            </a:r>
            <a:r>
              <a:rPr lang="de-DE" sz="3200" dirty="0"/>
              <a:t> six games in a </a:t>
            </a:r>
            <a:r>
              <a:rPr lang="de-DE" sz="3200" dirty="0" err="1"/>
              <a:t>set</a:t>
            </a:r>
            <a:r>
              <a:rPr lang="de-DE" sz="3200" dirty="0"/>
              <a:t> and is at least two games </a:t>
            </a:r>
            <a:r>
              <a:rPr lang="de-DE" sz="3200" dirty="0" err="1"/>
              <a:t>ahead</a:t>
            </a:r>
            <a:r>
              <a:rPr lang="de-DE" sz="3200" dirty="0"/>
              <a:t> </a:t>
            </a:r>
            <a:r>
              <a:rPr lang="de-DE" sz="3200" dirty="0" err="1"/>
              <a:t>wins</a:t>
            </a:r>
            <a:r>
              <a:rPr lang="de-DE" sz="3200" dirty="0"/>
              <a:t> the </a:t>
            </a:r>
            <a:r>
              <a:rPr lang="de-DE" sz="3200" dirty="0" err="1"/>
              <a:t>set</a:t>
            </a:r>
            <a:r>
              <a:rPr lang="de-DE" sz="3200" dirty="0"/>
              <a:t>.</a:t>
            </a:r>
          </a:p>
        </p:txBody>
      </p:sp>
      <p:pic>
        <p:nvPicPr>
          <p:cNvPr id="11" name="Bildplatzhalter 10">
            <a:extLst>
              <a:ext uri="{FF2B5EF4-FFF2-40B4-BE49-F238E27FC236}">
                <a16:creationId xmlns:a16="http://schemas.microsoft.com/office/drawing/2014/main" id="{81F8E044-AA72-5B4A-9895-E5E40F5EC5D3}"/>
              </a:ext>
            </a:extLst>
          </p:cNvPr>
          <p:cNvPicPr>
            <a:picLocks noGrp="1" noChangeAspect="1"/>
          </p:cNvPicPr>
          <p:nvPr>
            <p:ph type="pic" idx="4294967295"/>
          </p:nvPr>
        </p:nvPicPr>
        <p:blipFill rotWithShape="1">
          <a:blip r:embed="rId2"/>
          <a:srcRect l="3125" r="3125"/>
          <a:stretch/>
        </p:blipFill>
        <p:spPr>
          <a:xfrm>
            <a:off x="7020582" y="1622142"/>
            <a:ext cx="3668712" cy="4443413"/>
          </a:xfrm>
          <a:prstGeom prst="rect">
            <a:avLst/>
          </a:prstGeom>
        </p:spPr>
      </p:pic>
      <p:sp>
        <p:nvSpPr>
          <p:cNvPr id="5" name="Textfeld 4">
            <a:extLst>
              <a:ext uri="{FF2B5EF4-FFF2-40B4-BE49-F238E27FC236}">
                <a16:creationId xmlns:a16="http://schemas.microsoft.com/office/drawing/2014/main" id="{594DBF3C-CCC9-0D49-9225-BA513639CF92}"/>
              </a:ext>
            </a:extLst>
          </p:cNvPr>
          <p:cNvSpPr txBox="1"/>
          <p:nvPr/>
        </p:nvSpPr>
        <p:spPr>
          <a:xfrm>
            <a:off x="6389055" y="1354931"/>
            <a:ext cx="1828800" cy="1828800"/>
          </a:xfrm>
          <a:prstGeom prst="rect">
            <a:avLst/>
          </a:prstGeom>
          <a:noFill/>
        </p:spPr>
        <p:txBody>
          <a:bodyPr wrap="square" rtlCol="0">
            <a:spAutoFit/>
          </a:bodyPr>
          <a:lstStyle/>
          <a:p>
            <a:pPr algn="l"/>
            <a:endParaRPr lang="de-DE" dirty="0"/>
          </a:p>
        </p:txBody>
      </p:sp>
    </p:spTree>
    <p:extLst>
      <p:ext uri="{BB962C8B-B14F-4D97-AF65-F5344CB8AC3E}">
        <p14:creationId xmlns:p14="http://schemas.microsoft.com/office/powerpoint/2010/main" val="291105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C4BE92-F140-B042-B7B1-0546226F1466}"/>
              </a:ext>
            </a:extLst>
          </p:cNvPr>
          <p:cNvSpPr>
            <a:spLocks noGrp="1"/>
          </p:cNvSpPr>
          <p:nvPr>
            <p:ph type="title"/>
          </p:nvPr>
        </p:nvSpPr>
        <p:spPr>
          <a:xfrm>
            <a:off x="3974667" y="185683"/>
            <a:ext cx="9404723" cy="1400530"/>
          </a:xfrm>
        </p:spPr>
        <p:txBody>
          <a:bodyPr/>
          <a:lstStyle/>
          <a:p>
            <a:r>
              <a:rPr lang="de-DE" b="1" i="1" u="sng" dirty="0"/>
              <a:t>Equipment </a:t>
            </a:r>
          </a:p>
        </p:txBody>
      </p:sp>
      <p:cxnSp>
        <p:nvCxnSpPr>
          <p:cNvPr id="7" name="Gerade Verbindung mit Pfeil 6">
            <a:extLst>
              <a:ext uri="{FF2B5EF4-FFF2-40B4-BE49-F238E27FC236}">
                <a16:creationId xmlns:a16="http://schemas.microsoft.com/office/drawing/2014/main" id="{EDFA802D-6488-304C-A685-80266CD03FA9}"/>
              </a:ext>
            </a:extLst>
          </p:cNvPr>
          <p:cNvCxnSpPr>
            <a:cxnSpLocks/>
          </p:cNvCxnSpPr>
          <p:nvPr/>
        </p:nvCxnSpPr>
        <p:spPr>
          <a:xfrm flipH="1" flipV="1">
            <a:off x="2162432" y="2034264"/>
            <a:ext cx="1675842" cy="1394736"/>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D7A2E805-CB6B-0E41-84B8-6B0D123289FA}"/>
              </a:ext>
            </a:extLst>
          </p:cNvPr>
          <p:cNvSpPr txBox="1"/>
          <p:nvPr/>
        </p:nvSpPr>
        <p:spPr>
          <a:xfrm>
            <a:off x="789459" y="1272429"/>
            <a:ext cx="2231082"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de-DE" sz="1800" b="1" u="sng" dirty="0">
                <a:solidFill>
                  <a:srgbClr val="202122"/>
                </a:solidFill>
                <a:latin typeface=".SFUI-Regular"/>
              </a:rPr>
              <a:t>2 </a:t>
            </a:r>
            <a:r>
              <a:rPr lang="de-DE" sz="1800" b="1" u="sng" dirty="0" err="1">
                <a:solidFill>
                  <a:srgbClr val="202122"/>
                </a:solidFill>
                <a:latin typeface=".SFUI-Regular"/>
              </a:rPr>
              <a:t>wooden</a:t>
            </a:r>
            <a:r>
              <a:rPr lang="de-DE" sz="1800" b="1" u="sng" dirty="0">
                <a:solidFill>
                  <a:srgbClr val="202122"/>
                </a:solidFill>
                <a:latin typeface=".SFUI-Regular"/>
              </a:rPr>
              <a:t> </a:t>
            </a:r>
            <a:r>
              <a:rPr lang="de-DE" sz="1800" b="1" u="sng" dirty="0" err="1">
                <a:solidFill>
                  <a:srgbClr val="202122"/>
                </a:solidFill>
                <a:latin typeface=".SFUI-Regular"/>
              </a:rPr>
              <a:t>rackets</a:t>
            </a:r>
            <a:endParaRPr lang="de-DE" b="1" u="sng" dirty="0"/>
          </a:p>
        </p:txBody>
      </p:sp>
      <p:sp>
        <p:nvSpPr>
          <p:cNvPr id="52" name="Textfeld 51">
            <a:extLst>
              <a:ext uri="{FF2B5EF4-FFF2-40B4-BE49-F238E27FC236}">
                <a16:creationId xmlns:a16="http://schemas.microsoft.com/office/drawing/2014/main" id="{A6DF47B8-8AA6-1E45-AB71-57FDDE7D0F70}"/>
              </a:ext>
            </a:extLst>
          </p:cNvPr>
          <p:cNvSpPr txBox="1"/>
          <p:nvPr/>
        </p:nvSpPr>
        <p:spPr>
          <a:xfrm>
            <a:off x="525978" y="5147422"/>
            <a:ext cx="205309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de-DE" sz="1800" b="1" u="sng" dirty="0">
                <a:solidFill>
                  <a:srgbClr val="202122"/>
                </a:solidFill>
                <a:latin typeface=".SFUI-Regular"/>
              </a:rPr>
              <a:t>One </a:t>
            </a:r>
            <a:r>
              <a:rPr lang="de-DE" sz="1800" b="1" u="sng" dirty="0" err="1">
                <a:solidFill>
                  <a:srgbClr val="202122"/>
                </a:solidFill>
                <a:latin typeface=".SFUI-Regular"/>
              </a:rPr>
              <a:t>tennis</a:t>
            </a:r>
            <a:r>
              <a:rPr lang="de-DE" sz="1800" b="1" u="sng" dirty="0">
                <a:solidFill>
                  <a:srgbClr val="202122"/>
                </a:solidFill>
                <a:latin typeface=".SFUI-Regular"/>
              </a:rPr>
              <a:t> ball with the </a:t>
            </a:r>
            <a:r>
              <a:rPr lang="de-DE" sz="1800" b="1" u="sng" dirty="0" err="1">
                <a:solidFill>
                  <a:srgbClr val="202122"/>
                </a:solidFill>
                <a:latin typeface=".SFUI-Regular"/>
              </a:rPr>
              <a:t>fur</a:t>
            </a:r>
            <a:r>
              <a:rPr lang="de-DE" sz="1800" b="1" u="sng" dirty="0">
                <a:solidFill>
                  <a:srgbClr val="202122"/>
                </a:solidFill>
                <a:latin typeface=".SFUI-Regular"/>
              </a:rPr>
              <a:t> </a:t>
            </a:r>
            <a:r>
              <a:rPr lang="de-DE" sz="1800" b="1" u="sng" dirty="0" err="1">
                <a:solidFill>
                  <a:srgbClr val="202122"/>
                </a:solidFill>
                <a:latin typeface=".SFUI-Regular"/>
              </a:rPr>
              <a:t>removed</a:t>
            </a:r>
            <a:endParaRPr lang="de-DE" b="1" u="sng" dirty="0"/>
          </a:p>
        </p:txBody>
      </p:sp>
      <p:sp>
        <p:nvSpPr>
          <p:cNvPr id="55" name="Textfeld 54">
            <a:extLst>
              <a:ext uri="{FF2B5EF4-FFF2-40B4-BE49-F238E27FC236}">
                <a16:creationId xmlns:a16="http://schemas.microsoft.com/office/drawing/2014/main" id="{D1910DB1-5D9B-4C41-8216-8B8FE66F9C8D}"/>
              </a:ext>
            </a:extLst>
          </p:cNvPr>
          <p:cNvSpPr txBox="1"/>
          <p:nvPr/>
        </p:nvSpPr>
        <p:spPr>
          <a:xfrm>
            <a:off x="7860270" y="1849598"/>
            <a:ext cx="3507131"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de-DE" sz="1800" b="1" u="sng" dirty="0">
                <a:solidFill>
                  <a:srgbClr val="202122"/>
                </a:solidFill>
                <a:latin typeface=".SFUI-Regular"/>
              </a:rPr>
              <a:t>A </a:t>
            </a:r>
            <a:r>
              <a:rPr lang="de-DE" sz="1800" b="1" u="sng" dirty="0" err="1">
                <a:solidFill>
                  <a:srgbClr val="202122"/>
                </a:solidFill>
                <a:latin typeface=".SFUI-Regular"/>
              </a:rPr>
              <a:t>eight</a:t>
            </a:r>
            <a:r>
              <a:rPr lang="de-DE" sz="1800" b="1" u="sng" dirty="0">
                <a:solidFill>
                  <a:srgbClr val="202122"/>
                </a:solidFill>
                <a:latin typeface=".SFUI-Regular"/>
              </a:rPr>
              <a:t> inch high </a:t>
            </a:r>
            <a:r>
              <a:rPr lang="de-DE" sz="1800" b="1" u="sng" dirty="0" err="1">
                <a:solidFill>
                  <a:srgbClr val="202122"/>
                </a:solidFill>
                <a:latin typeface=".SFUI-Regular"/>
              </a:rPr>
              <a:t>plank</a:t>
            </a:r>
            <a:r>
              <a:rPr lang="de-DE" sz="1800" b="1" u="sng" dirty="0">
                <a:solidFill>
                  <a:srgbClr val="202122"/>
                </a:solidFill>
                <a:latin typeface=".SFUI-Regular"/>
              </a:rPr>
              <a:t> </a:t>
            </a:r>
            <a:r>
              <a:rPr lang="de-DE" sz="1800" b="1" u="sng" dirty="0" err="1">
                <a:solidFill>
                  <a:srgbClr val="202122"/>
                </a:solidFill>
                <a:latin typeface=".SFUI-Regular"/>
              </a:rPr>
              <a:t>wood</a:t>
            </a:r>
            <a:r>
              <a:rPr lang="de-DE" sz="1800" b="1" u="sng" dirty="0">
                <a:solidFill>
                  <a:srgbClr val="202122"/>
                </a:solidFill>
                <a:latin typeface=".SFUI-Regular"/>
              </a:rPr>
              <a:t> net</a:t>
            </a:r>
            <a:endParaRPr lang="de-DE" b="1" u="sng" dirty="0"/>
          </a:p>
        </p:txBody>
      </p:sp>
      <p:pic>
        <p:nvPicPr>
          <p:cNvPr id="66" name="Grafik 65">
            <a:extLst>
              <a:ext uri="{FF2B5EF4-FFF2-40B4-BE49-F238E27FC236}">
                <a16:creationId xmlns:a16="http://schemas.microsoft.com/office/drawing/2014/main" id="{94822A09-6801-0749-9C87-1E3FB5F7F7A8}"/>
              </a:ext>
            </a:extLst>
          </p:cNvPr>
          <p:cNvPicPr>
            <a:picLocks noChangeAspect="1"/>
          </p:cNvPicPr>
          <p:nvPr/>
        </p:nvPicPr>
        <p:blipFill>
          <a:blip r:embed="rId2"/>
          <a:stretch>
            <a:fillRect/>
          </a:stretch>
        </p:blipFill>
        <p:spPr>
          <a:xfrm>
            <a:off x="3974667" y="2261285"/>
            <a:ext cx="2776520" cy="3347802"/>
          </a:xfrm>
          <a:prstGeom prst="rect">
            <a:avLst/>
          </a:prstGeom>
        </p:spPr>
      </p:pic>
      <p:cxnSp>
        <p:nvCxnSpPr>
          <p:cNvPr id="67" name="Gerade Verbindung mit Pfeil 66">
            <a:extLst>
              <a:ext uri="{FF2B5EF4-FFF2-40B4-BE49-F238E27FC236}">
                <a16:creationId xmlns:a16="http://schemas.microsoft.com/office/drawing/2014/main" id="{796CA749-C54D-2C44-AA58-7C9CD9714140}"/>
              </a:ext>
            </a:extLst>
          </p:cNvPr>
          <p:cNvCxnSpPr>
            <a:cxnSpLocks/>
          </p:cNvCxnSpPr>
          <p:nvPr/>
        </p:nvCxnSpPr>
        <p:spPr>
          <a:xfrm flipH="1">
            <a:off x="1905001" y="4359189"/>
            <a:ext cx="1933273" cy="788233"/>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87" name="Gerade Verbindung mit Pfeil 86">
            <a:extLst>
              <a:ext uri="{FF2B5EF4-FFF2-40B4-BE49-F238E27FC236}">
                <a16:creationId xmlns:a16="http://schemas.microsoft.com/office/drawing/2014/main" id="{5F2CAD61-73C6-9D4C-8951-247163871802}"/>
              </a:ext>
            </a:extLst>
          </p:cNvPr>
          <p:cNvCxnSpPr>
            <a:cxnSpLocks/>
          </p:cNvCxnSpPr>
          <p:nvPr/>
        </p:nvCxnSpPr>
        <p:spPr>
          <a:xfrm flipV="1">
            <a:off x="6887580" y="2218930"/>
            <a:ext cx="972690" cy="941002"/>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97" name="Gerade Verbindung mit Pfeil 96">
            <a:extLst>
              <a:ext uri="{FF2B5EF4-FFF2-40B4-BE49-F238E27FC236}">
                <a16:creationId xmlns:a16="http://schemas.microsoft.com/office/drawing/2014/main" id="{307C4ACA-EF6D-BE4F-B5CF-7D55CE84F3E1}"/>
              </a:ext>
            </a:extLst>
          </p:cNvPr>
          <p:cNvCxnSpPr>
            <a:cxnSpLocks/>
          </p:cNvCxnSpPr>
          <p:nvPr/>
        </p:nvCxnSpPr>
        <p:spPr>
          <a:xfrm>
            <a:off x="6751187" y="4639071"/>
            <a:ext cx="2173137" cy="970016"/>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00" name="Textfeld 99">
            <a:extLst>
              <a:ext uri="{FF2B5EF4-FFF2-40B4-BE49-F238E27FC236}">
                <a16:creationId xmlns:a16="http://schemas.microsoft.com/office/drawing/2014/main" id="{77163358-F27B-DF49-AF26-93F7914D7011}"/>
              </a:ext>
            </a:extLst>
          </p:cNvPr>
          <p:cNvSpPr txBox="1"/>
          <p:nvPr/>
        </p:nvSpPr>
        <p:spPr>
          <a:xfrm>
            <a:off x="7585677" y="5744182"/>
            <a:ext cx="3507132" cy="36644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de-DE" sz="1800" b="1" u="sng" dirty="0">
                <a:solidFill>
                  <a:srgbClr val="202122"/>
                </a:solidFill>
                <a:latin typeface=".SFUI-Regular"/>
              </a:rPr>
              <a:t>A </a:t>
            </a:r>
            <a:r>
              <a:rPr lang="de-DE" sz="1800" b="1" u="sng" dirty="0" err="1">
                <a:solidFill>
                  <a:srgbClr val="202122"/>
                </a:solidFill>
                <a:latin typeface=".SFUI-Regular"/>
              </a:rPr>
              <a:t>court</a:t>
            </a:r>
            <a:r>
              <a:rPr lang="de-DE" sz="1800" b="1" u="sng" dirty="0">
                <a:solidFill>
                  <a:srgbClr val="202122"/>
                </a:solidFill>
                <a:latin typeface=".SFUI-Regular"/>
              </a:rPr>
              <a:t>- or road- about 21x10 </a:t>
            </a:r>
            <a:r>
              <a:rPr lang="de-DE" sz="1800" b="1" u="sng" dirty="0" err="1">
                <a:solidFill>
                  <a:srgbClr val="202122"/>
                </a:solidFill>
                <a:latin typeface=".SFUI-Regular"/>
              </a:rPr>
              <a:t>feet</a:t>
            </a:r>
            <a:endParaRPr lang="de-DE" b="1" u="sng" dirty="0"/>
          </a:p>
        </p:txBody>
      </p:sp>
    </p:spTree>
    <p:extLst>
      <p:ext uri="{BB962C8B-B14F-4D97-AF65-F5344CB8AC3E}">
        <p14:creationId xmlns:p14="http://schemas.microsoft.com/office/powerpoint/2010/main" val="2597664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1B445F-4432-FB4F-93BD-CC79F0965071}"/>
              </a:ext>
            </a:extLst>
          </p:cNvPr>
          <p:cNvSpPr>
            <a:spLocks noGrp="1"/>
          </p:cNvSpPr>
          <p:nvPr>
            <p:ph type="title"/>
          </p:nvPr>
        </p:nvSpPr>
        <p:spPr>
          <a:xfrm>
            <a:off x="3885457" y="495519"/>
            <a:ext cx="9404723" cy="1400530"/>
          </a:xfrm>
        </p:spPr>
        <p:txBody>
          <a:bodyPr/>
          <a:lstStyle/>
          <a:p>
            <a:r>
              <a:rPr lang="de-DE" b="1" u="sng" dirty="0" err="1"/>
              <a:t>Matchfield</a:t>
            </a:r>
            <a:endParaRPr lang="de-DE" b="1" u="sng" dirty="0"/>
          </a:p>
        </p:txBody>
      </p:sp>
      <p:pic>
        <p:nvPicPr>
          <p:cNvPr id="7" name="Inhaltsplatzhalter 6">
            <a:extLst>
              <a:ext uri="{FF2B5EF4-FFF2-40B4-BE49-F238E27FC236}">
                <a16:creationId xmlns:a16="http://schemas.microsoft.com/office/drawing/2014/main" id="{AC0524B6-F38F-3445-91BA-6BAB80FA3F9E}"/>
              </a:ext>
            </a:extLst>
          </p:cNvPr>
          <p:cNvPicPr>
            <a:picLocks noGrp="1" noChangeAspect="1"/>
          </p:cNvPicPr>
          <p:nvPr>
            <p:ph idx="1"/>
          </p:nvPr>
        </p:nvPicPr>
        <p:blipFill>
          <a:blip r:embed="rId2"/>
          <a:stretch>
            <a:fillRect/>
          </a:stretch>
        </p:blipFill>
        <p:spPr>
          <a:xfrm>
            <a:off x="2497311" y="2004616"/>
            <a:ext cx="6502400" cy="3657600"/>
          </a:xfrm>
          <a:prstGeom prst="rect">
            <a:avLst/>
          </a:prstGeom>
          <a:ln>
            <a:noFill/>
          </a:ln>
          <a:effectLst>
            <a:softEdge rad="112500"/>
          </a:effectLst>
        </p:spPr>
      </p:pic>
    </p:spTree>
    <p:extLst>
      <p:ext uri="{BB962C8B-B14F-4D97-AF65-F5344CB8AC3E}">
        <p14:creationId xmlns:p14="http://schemas.microsoft.com/office/powerpoint/2010/main" val="4227959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Breitbild</PresentationFormat>
  <Slides>5</Slides>
  <Notes>0</Notes>
  <HiddenSlides>0</HiddenSlide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Ion</vt:lpstr>
      <vt:lpstr>ℛ𝑜𝒶𝒹 𝒯𝑒𝓃𝓃𝒾𝓈</vt:lpstr>
      <vt:lpstr>Road tennis is a variation of tennis invented in Barbados. It was created in the 1930s by those who could not afford lawn tennis. Though mainly concentrated in the island nation of Barbados, it has been introduced to the California and the Caribbean region. It is played in schools around the island.</vt:lpstr>
      <vt:lpstr>regulate the game</vt:lpstr>
      <vt:lpstr>Equipment </vt:lpstr>
      <vt:lpstr>Matchfield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ℛ𝑜𝒶𝒹 𝒯𝑒𝓃𝓃𝒾𝓈</dc:title>
  <dc:creator>gelana behluli</dc:creator>
  <cp:lastModifiedBy>Lisa Klinkertz</cp:lastModifiedBy>
  <cp:revision>8</cp:revision>
  <dcterms:created xsi:type="dcterms:W3CDTF">2020-06-03T13:06:30Z</dcterms:created>
  <dcterms:modified xsi:type="dcterms:W3CDTF">2020-06-10T06:43:12Z</dcterms:modified>
</cp:coreProperties>
</file>