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56" r:id="rId2"/>
  </p:sldIdLst>
  <p:sldSz cx="30240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BD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>
        <p:scale>
          <a:sx n="30" d="100"/>
          <a:sy n="30" d="100"/>
        </p:scale>
        <p:origin x="1914" y="-29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66762-DE4B-4169-ADE0-A36A5CB30423}" type="datetimeFigureOut">
              <a:rPr lang="de-DE" smtClean="0"/>
              <a:t>29.05.2021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49500" y="1143000"/>
            <a:ext cx="2159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FDDBD-91D2-482D-A528-3485585BE5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3237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022" y="7070108"/>
            <a:ext cx="25704245" cy="15040222"/>
          </a:xfrm>
        </p:spPr>
        <p:txBody>
          <a:bodyPr anchor="b"/>
          <a:lstStyle>
            <a:lvl1pPr algn="ctr">
              <a:defRPr sz="19843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036" y="22690338"/>
            <a:ext cx="22680216" cy="10430151"/>
          </a:xfrm>
        </p:spPr>
        <p:txBody>
          <a:bodyPr/>
          <a:lstStyle>
            <a:lvl1pPr marL="0" indent="0" algn="ctr">
              <a:buNone/>
              <a:defRPr sz="7937"/>
            </a:lvl1pPr>
            <a:lvl2pPr marL="1512006" indent="0" algn="ctr">
              <a:buNone/>
              <a:defRPr sz="6614"/>
            </a:lvl2pPr>
            <a:lvl3pPr marL="3024012" indent="0" algn="ctr">
              <a:buNone/>
              <a:defRPr sz="5953"/>
            </a:lvl3pPr>
            <a:lvl4pPr marL="4536018" indent="0" algn="ctr">
              <a:buNone/>
              <a:defRPr sz="5291"/>
            </a:lvl4pPr>
            <a:lvl5pPr marL="6048024" indent="0" algn="ctr">
              <a:buNone/>
              <a:defRPr sz="5291"/>
            </a:lvl5pPr>
            <a:lvl6pPr marL="7560031" indent="0" algn="ctr">
              <a:buNone/>
              <a:defRPr sz="5291"/>
            </a:lvl6pPr>
            <a:lvl7pPr marL="9072037" indent="0" algn="ctr">
              <a:buNone/>
              <a:defRPr sz="5291"/>
            </a:lvl7pPr>
            <a:lvl8pPr marL="10584043" indent="0" algn="ctr">
              <a:buNone/>
              <a:defRPr sz="5291"/>
            </a:lvl8pPr>
            <a:lvl9pPr marL="12096049" indent="0" algn="ctr">
              <a:buNone/>
              <a:defRPr sz="5291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D9E7-5980-4A04-8885-8D4FF49DEF86}" type="datetimeFigureOut">
              <a:rPr lang="de-DE" smtClean="0"/>
              <a:t>29.05.2021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8A6F-C9DE-406C-99F7-041E17EF5E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469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D9E7-5980-4A04-8885-8D4FF49DEF86}" type="datetimeFigureOut">
              <a:rPr lang="de-DE" smtClean="0"/>
              <a:t>29.05.2021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8A6F-C9DE-406C-99F7-041E17EF5E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1905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0708" y="2300034"/>
            <a:ext cx="6520562" cy="3661054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9021" y="2300034"/>
            <a:ext cx="19183683" cy="366105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D9E7-5980-4A04-8885-8D4FF49DEF86}" type="datetimeFigureOut">
              <a:rPr lang="de-DE" smtClean="0"/>
              <a:t>29.05.2021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8A6F-C9DE-406C-99F7-041E17EF5E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8974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D9E7-5980-4A04-8885-8D4FF49DEF86}" type="datetimeFigureOut">
              <a:rPr lang="de-DE" smtClean="0"/>
              <a:t>29.05.2021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8A6F-C9DE-406C-99F7-041E17EF5E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9036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272" y="10770172"/>
            <a:ext cx="26082248" cy="17970262"/>
          </a:xfrm>
        </p:spPr>
        <p:txBody>
          <a:bodyPr anchor="b"/>
          <a:lstStyle>
            <a:lvl1pPr>
              <a:defRPr sz="19843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272" y="28910440"/>
            <a:ext cx="26082248" cy="9450136"/>
          </a:xfrm>
        </p:spPr>
        <p:txBody>
          <a:bodyPr/>
          <a:lstStyle>
            <a:lvl1pPr marL="0" indent="0">
              <a:buNone/>
              <a:defRPr sz="7937">
                <a:solidFill>
                  <a:schemeClr val="tx1"/>
                </a:solidFill>
              </a:defRPr>
            </a:lvl1pPr>
            <a:lvl2pPr marL="1512006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2pPr>
            <a:lvl3pPr marL="3024012" indent="0">
              <a:buNone/>
              <a:defRPr sz="5953">
                <a:solidFill>
                  <a:schemeClr val="tx1">
                    <a:tint val="75000"/>
                  </a:schemeClr>
                </a:solidFill>
              </a:defRPr>
            </a:lvl3pPr>
            <a:lvl4pPr marL="4536018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4pPr>
            <a:lvl5pPr marL="6048024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5pPr>
            <a:lvl6pPr marL="7560031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6pPr>
            <a:lvl7pPr marL="9072037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7pPr>
            <a:lvl8pPr marL="10584043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8pPr>
            <a:lvl9pPr marL="12096049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D9E7-5980-4A04-8885-8D4FF49DEF86}" type="datetimeFigureOut">
              <a:rPr lang="de-DE" smtClean="0"/>
              <a:t>29.05.2021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8A6F-C9DE-406C-99F7-041E17EF5E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239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9020" y="11500170"/>
            <a:ext cx="12852122" cy="2741040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09146" y="11500170"/>
            <a:ext cx="12852122" cy="2741040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D9E7-5980-4A04-8885-8D4FF49DEF86}" type="datetimeFigureOut">
              <a:rPr lang="de-DE" smtClean="0"/>
              <a:t>29.05.2021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8A6F-C9DE-406C-99F7-041E17EF5E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028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300044"/>
            <a:ext cx="26082248" cy="835012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2962" y="10590160"/>
            <a:ext cx="12793057" cy="5190073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2962" y="15780233"/>
            <a:ext cx="12793057" cy="2321034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09148" y="10590160"/>
            <a:ext cx="12856061" cy="5190073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09148" y="15780233"/>
            <a:ext cx="12856061" cy="2321034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D9E7-5980-4A04-8885-8D4FF49DEF86}" type="datetimeFigureOut">
              <a:rPr lang="de-DE" smtClean="0"/>
              <a:t>29.05.2021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8A6F-C9DE-406C-99F7-041E17EF5E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5113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D9E7-5980-4A04-8885-8D4FF49DEF86}" type="datetimeFigureOut">
              <a:rPr lang="de-DE" smtClean="0"/>
              <a:t>29.05.2021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8A6F-C9DE-406C-99F7-041E17EF5E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3645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D9E7-5980-4A04-8885-8D4FF49DEF86}" type="datetimeFigureOut">
              <a:rPr lang="de-DE" smtClean="0"/>
              <a:t>29.05.2021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8A6F-C9DE-406C-99F7-041E17EF5E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8958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80042"/>
            <a:ext cx="9753280" cy="10080149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6061" y="6220102"/>
            <a:ext cx="15309146" cy="30700453"/>
          </a:xfrm>
        </p:spPr>
        <p:txBody>
          <a:bodyPr/>
          <a:lstStyle>
            <a:lvl1pPr>
              <a:defRPr sz="10583"/>
            </a:lvl1pPr>
            <a:lvl2pPr>
              <a:defRPr sz="9260"/>
            </a:lvl2pPr>
            <a:lvl3pPr>
              <a:defRPr sz="7937"/>
            </a:lvl3pPr>
            <a:lvl4pPr>
              <a:defRPr sz="6614"/>
            </a:lvl4pPr>
            <a:lvl5pPr>
              <a:defRPr sz="6614"/>
            </a:lvl5pPr>
            <a:lvl6pPr>
              <a:defRPr sz="6614"/>
            </a:lvl6pPr>
            <a:lvl7pPr>
              <a:defRPr sz="6614"/>
            </a:lvl7pPr>
            <a:lvl8pPr>
              <a:defRPr sz="6614"/>
            </a:lvl8pPr>
            <a:lvl9pPr>
              <a:defRPr sz="661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960191"/>
            <a:ext cx="9753280" cy="24010358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D9E7-5980-4A04-8885-8D4FF49DEF86}" type="datetimeFigureOut">
              <a:rPr lang="de-DE" smtClean="0"/>
              <a:t>29.05.2021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8A6F-C9DE-406C-99F7-041E17EF5E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042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80042"/>
            <a:ext cx="9753280" cy="10080149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6061" y="6220102"/>
            <a:ext cx="15309146" cy="30700453"/>
          </a:xfrm>
        </p:spPr>
        <p:txBody>
          <a:bodyPr anchor="t"/>
          <a:lstStyle>
            <a:lvl1pPr marL="0" indent="0">
              <a:buNone/>
              <a:defRPr sz="10583"/>
            </a:lvl1pPr>
            <a:lvl2pPr marL="1512006" indent="0">
              <a:buNone/>
              <a:defRPr sz="9260"/>
            </a:lvl2pPr>
            <a:lvl3pPr marL="3024012" indent="0">
              <a:buNone/>
              <a:defRPr sz="7937"/>
            </a:lvl3pPr>
            <a:lvl4pPr marL="4536018" indent="0">
              <a:buNone/>
              <a:defRPr sz="6614"/>
            </a:lvl4pPr>
            <a:lvl5pPr marL="6048024" indent="0">
              <a:buNone/>
              <a:defRPr sz="6614"/>
            </a:lvl5pPr>
            <a:lvl6pPr marL="7560031" indent="0">
              <a:buNone/>
              <a:defRPr sz="6614"/>
            </a:lvl6pPr>
            <a:lvl7pPr marL="9072037" indent="0">
              <a:buNone/>
              <a:defRPr sz="6614"/>
            </a:lvl7pPr>
            <a:lvl8pPr marL="10584043" indent="0">
              <a:buNone/>
              <a:defRPr sz="6614"/>
            </a:lvl8pPr>
            <a:lvl9pPr marL="12096049" indent="0">
              <a:buNone/>
              <a:defRPr sz="6614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960191"/>
            <a:ext cx="9753280" cy="24010358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D9E7-5980-4A04-8885-8D4FF49DEF86}" type="datetimeFigureOut">
              <a:rPr lang="de-DE" smtClean="0"/>
              <a:t>29.05.2021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8A6F-C9DE-406C-99F7-041E17EF5E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918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020" y="2300044"/>
            <a:ext cx="26082248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020" y="11500170"/>
            <a:ext cx="26082248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020" y="40040601"/>
            <a:ext cx="6804065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8D9E7-5980-4A04-8885-8D4FF49DEF86}" type="datetimeFigureOut">
              <a:rPr lang="de-DE" smtClean="0"/>
              <a:t>29.05.2021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7096" y="40040601"/>
            <a:ext cx="10206097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7203" y="40040601"/>
            <a:ext cx="6804065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38A6F-C9DE-406C-99F7-041E17EF5E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471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3024012" rtl="0" eaLnBrk="1" latinLnBrk="0" hangingPunct="1">
        <a:lnSpc>
          <a:spcPct val="90000"/>
        </a:lnSpc>
        <a:spcBef>
          <a:spcPct val="0"/>
        </a:spcBef>
        <a:buNone/>
        <a:defRPr sz="145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003" indent="-756003" algn="l" defTabSz="3024012" rtl="0" eaLnBrk="1" latinLnBrk="0" hangingPunct="1">
        <a:lnSpc>
          <a:spcPct val="90000"/>
        </a:lnSpc>
        <a:spcBef>
          <a:spcPts val="3307"/>
        </a:spcBef>
        <a:buFont typeface="Arial" panose="020B0604020202020204" pitchFamily="34" charset="0"/>
        <a:buChar char="•"/>
        <a:defRPr sz="9260" kern="1200">
          <a:solidFill>
            <a:schemeClr val="tx1"/>
          </a:solidFill>
          <a:latin typeface="+mn-lt"/>
          <a:ea typeface="+mn-ea"/>
          <a:cs typeface="+mn-cs"/>
        </a:defRPr>
      </a:lvl1pPr>
      <a:lvl2pPr marL="2268009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2pPr>
      <a:lvl3pPr marL="3780015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3pPr>
      <a:lvl4pPr marL="5292021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804028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8316034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828040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1340046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852052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1pPr>
      <a:lvl2pPr marL="1512006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2pPr>
      <a:lvl3pPr marL="3024012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3pPr>
      <a:lvl4pPr marL="4536018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048024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7560031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072037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0584043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096049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://pngimg.com/download/45899" TargetMode="External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21" Type="http://schemas.openxmlformats.org/officeDocument/2006/relationships/image" Target="../media/image16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hyperlink" Target="http://pngimg.com/download/45855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24" Type="http://schemas.openxmlformats.org/officeDocument/2006/relationships/image" Target="../media/image19.png"/><Relationship Id="rId5" Type="http://schemas.openxmlformats.org/officeDocument/2006/relationships/image" Target="../media/image4.png"/><Relationship Id="rId15" Type="http://schemas.openxmlformats.org/officeDocument/2006/relationships/hyperlink" Target="http://pngimg.com/download/45858" TargetMode="External"/><Relationship Id="rId23" Type="http://schemas.openxmlformats.org/officeDocument/2006/relationships/image" Target="../media/image18.jpg"/><Relationship Id="rId10" Type="http://schemas.openxmlformats.org/officeDocument/2006/relationships/image" Target="../media/image9.png"/><Relationship Id="rId19" Type="http://schemas.openxmlformats.org/officeDocument/2006/relationships/hyperlink" Target="https://pngimg.com/download/45814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3A60209B-6A11-4C37-9F71-280B2C78A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4539" y="33511834"/>
            <a:ext cx="11509090" cy="798902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89FA2C5-41AB-4627-A5EB-0F0A77184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395" y="33538376"/>
            <a:ext cx="11457229" cy="795697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8723A72-6262-4546-8A44-813A8ED85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88272" y="28275484"/>
            <a:ext cx="7107559" cy="495069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E499948-8B5B-40D3-9D30-BF82DD7928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88272" y="23306341"/>
            <a:ext cx="7107559" cy="493562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C3A5712-02C7-4DBA-A24B-ED31DFE247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92546" y="23331447"/>
            <a:ext cx="10708056" cy="979592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E45171C-2C63-4235-9117-9A2FACD80B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842" y="23292952"/>
            <a:ext cx="11573033" cy="80405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19D5E0E-3561-4116-B9CF-C0BAB44F57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33727" y="15132791"/>
            <a:ext cx="11509091" cy="7975689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A7B30B62-A00B-4D8D-8CE1-61B1157560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8451" y="15110167"/>
            <a:ext cx="11509091" cy="7978820"/>
          </a:xfrm>
          <a:prstGeom prst="rect">
            <a:avLst/>
          </a:prstGeom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82749C46-EF59-4371-99C8-18C75C9989D1}"/>
              </a:ext>
            </a:extLst>
          </p:cNvPr>
          <p:cNvSpPr txBox="1"/>
          <p:nvPr/>
        </p:nvSpPr>
        <p:spPr>
          <a:xfrm>
            <a:off x="1424509" y="1065377"/>
            <a:ext cx="23033243" cy="2806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819" b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rPr>
              <a:t>Project course "Bioeconomy in the </a:t>
            </a:r>
            <a:r>
              <a:rPr lang="de-DE" sz="8819" b="1" dirty="0" err="1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rPr>
              <a:t>Rhenish</a:t>
            </a:r>
            <a:r>
              <a:rPr lang="de-DE" sz="8819" b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rPr>
              <a:t> </a:t>
            </a:r>
            <a:r>
              <a:rPr lang="de-DE" sz="8819" b="1" dirty="0" err="1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rPr>
              <a:t>mining</a:t>
            </a:r>
            <a:r>
              <a:rPr lang="de-DE" sz="8819" b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rPr>
              <a:t> </a:t>
            </a:r>
            <a:r>
              <a:rPr lang="de-DE" sz="8819" b="1" dirty="0" err="1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rPr>
              <a:t>area</a:t>
            </a:r>
            <a:r>
              <a:rPr lang="en-US" sz="8819" b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rPr>
              <a:t>"</a:t>
            </a: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E8B7E7C6-5BEA-4DBC-8F49-6082C48C88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30076" y="1006228"/>
            <a:ext cx="4797450" cy="3304268"/>
          </a:xfrm>
          <a:prstGeom prst="rect">
            <a:avLst/>
          </a:prstGeom>
        </p:spPr>
      </p:pic>
      <p:sp>
        <p:nvSpPr>
          <p:cNvPr id="36" name="Ansprechpartner/in">
            <a:extLst>
              <a:ext uri="{FF2B5EF4-FFF2-40B4-BE49-F238E27FC236}">
                <a16:creationId xmlns:a16="http://schemas.microsoft.com/office/drawing/2014/main" id="{DAFC690A-EE6C-4506-B70F-C80437A11016}"/>
              </a:ext>
            </a:extLst>
          </p:cNvPr>
          <p:cNvSpPr txBox="1"/>
          <p:nvPr/>
        </p:nvSpPr>
        <p:spPr>
          <a:xfrm>
            <a:off x="16780356" y="42039428"/>
            <a:ext cx="12942507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43998" rIns="143998">
            <a:spAutoFit/>
          </a:bodyPr>
          <a:lstStyle>
            <a:lvl1pPr algn="r" defTabSz="457200">
              <a:lnSpc>
                <a:spcPts val="5000"/>
              </a:lnSpc>
              <a:spcBef>
                <a:spcPts val="4600"/>
              </a:spcBef>
              <a:defRPr sz="38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de-DE" sz="5039" b="0" dirty="0">
                <a:solidFill>
                  <a:srgbClr val="00768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www.BiooekonomieREVIER.de/projektkurs</a:t>
            </a:r>
            <a:endParaRPr sz="5039" b="0" dirty="0">
              <a:solidFill>
                <a:srgbClr val="00768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A4555D87-BE89-4081-BEF2-F129D391B4ED}"/>
              </a:ext>
            </a:extLst>
          </p:cNvPr>
          <p:cNvSpPr txBox="1"/>
          <p:nvPr/>
        </p:nvSpPr>
        <p:spPr>
          <a:xfrm>
            <a:off x="1488452" y="4592390"/>
            <a:ext cx="278390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Survey results</a:t>
            </a:r>
            <a:endParaRPr lang="de-DE" sz="6000" dirty="0">
              <a:solidFill>
                <a:schemeClr val="accent6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de-DE" sz="6000" b="1" i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Rania Rosenbauer, Alexandra Nitzsche, Saba </a:t>
            </a:r>
            <a:r>
              <a:rPr lang="de-DE" sz="6000" b="1" i="1" dirty="0" err="1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Waraich</a:t>
            </a:r>
            <a:r>
              <a:rPr lang="de-DE" sz="6000" b="1" i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, Q1, 2020/2021</a:t>
            </a:r>
          </a:p>
        </p:txBody>
      </p: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97B58C17-971D-4806-B715-3B2B3E762BC7}"/>
              </a:ext>
            </a:extLst>
          </p:cNvPr>
          <p:cNvGrpSpPr>
            <a:grpSpLocks noChangeAspect="1"/>
          </p:cNvGrpSpPr>
          <p:nvPr/>
        </p:nvGrpSpPr>
        <p:grpSpPr>
          <a:xfrm>
            <a:off x="1488451" y="6597884"/>
            <a:ext cx="13726013" cy="8315675"/>
            <a:chOff x="604007" y="1255285"/>
            <a:chExt cx="5522899" cy="3345956"/>
          </a:xfrm>
        </p:grpSpPr>
        <p:pic>
          <p:nvPicPr>
            <p:cNvPr id="45" name="Grafik 44" descr="Ein Bild, das Text, Baum enthält.&#10;&#10;Automatisch generierte Beschreibung">
              <a:extLst>
                <a:ext uri="{FF2B5EF4-FFF2-40B4-BE49-F238E27FC236}">
                  <a16:creationId xmlns:a16="http://schemas.microsoft.com/office/drawing/2014/main" id="{9261F16C-75AB-46FC-963E-B404709F5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04007" y="1255285"/>
              <a:ext cx="5522899" cy="3345956"/>
            </a:xfrm>
            <a:prstGeom prst="rect">
              <a:avLst/>
            </a:prstGeom>
          </p:spPr>
        </p:pic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2FECFE76-F810-4BF7-A675-6319092D900A}"/>
                </a:ext>
              </a:extLst>
            </p:cNvPr>
            <p:cNvSpPr/>
            <p:nvPr/>
          </p:nvSpPr>
          <p:spPr>
            <a:xfrm>
              <a:off x="677333" y="1270000"/>
              <a:ext cx="1369579" cy="162746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pic>
          <p:nvPicPr>
            <p:cNvPr id="47" name="Grafik 46" descr="Ein Bild, das Metallwaren enthält.&#10;&#10;Automatisch generierte Beschreibung">
              <a:extLst>
                <a:ext uri="{FF2B5EF4-FFF2-40B4-BE49-F238E27FC236}">
                  <a16:creationId xmlns:a16="http://schemas.microsoft.com/office/drawing/2014/main" id="{A5D2A564-33A4-4356-9567-B6F3A775A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tretch>
              <a:fillRect/>
            </a:stretch>
          </p:blipFill>
          <p:spPr>
            <a:xfrm>
              <a:off x="699776" y="2476922"/>
              <a:ext cx="210596" cy="255500"/>
            </a:xfrm>
            <a:prstGeom prst="rect">
              <a:avLst/>
            </a:prstGeom>
          </p:spPr>
        </p:pic>
        <p:pic>
          <p:nvPicPr>
            <p:cNvPr id="48" name="Grafik 47" descr="Ein Bild, das Sitz, Nagel enthält.&#10;&#10;Automatisch generierte Beschreibung">
              <a:extLst>
                <a:ext uri="{FF2B5EF4-FFF2-40B4-BE49-F238E27FC236}">
                  <a16:creationId xmlns:a16="http://schemas.microsoft.com/office/drawing/2014/main" id="{FD99BB70-ACC7-4F53-9CEF-247087F76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837473B0-CC2E-450A-ABE3-18F120FF3D39}">
                  <a1611:picAttrSrcUrl xmlns:a1611="http://schemas.microsoft.com/office/drawing/2016/11/main" r:id="rId15"/>
                </a:ext>
              </a:extLst>
            </a:blip>
            <a:stretch>
              <a:fillRect/>
            </a:stretch>
          </p:blipFill>
          <p:spPr>
            <a:xfrm>
              <a:off x="715134" y="1740500"/>
              <a:ext cx="226292" cy="323274"/>
            </a:xfrm>
            <a:prstGeom prst="rect">
              <a:avLst/>
            </a:prstGeom>
          </p:spPr>
        </p:pic>
        <p:pic>
          <p:nvPicPr>
            <p:cNvPr id="49" name="Grafik 48" descr="Ein Bild, das Nagel, Metallwaren enthält.&#10;&#10;Automatisch generierte Beschreibung">
              <a:extLst>
                <a:ext uri="{FF2B5EF4-FFF2-40B4-BE49-F238E27FC236}">
                  <a16:creationId xmlns:a16="http://schemas.microsoft.com/office/drawing/2014/main" id="{AEE7B994-3318-4EBA-AFF8-CE1DB6FBA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837473B0-CC2E-450A-ABE3-18F120FF3D39}">
                  <a1611:picAttrSrcUrl xmlns:a1611="http://schemas.microsoft.com/office/drawing/2016/11/main" r:id="rId17"/>
                </a:ext>
              </a:extLst>
            </a:blip>
            <a:stretch>
              <a:fillRect/>
            </a:stretch>
          </p:blipFill>
          <p:spPr>
            <a:xfrm>
              <a:off x="645261" y="1296502"/>
              <a:ext cx="349625" cy="509163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AAA271D9-B1FE-4908-9867-47D1F98E1D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837473B0-CC2E-450A-ABE3-18F120FF3D39}">
                  <a1611:picAttrSrcUrl xmlns:a1611="http://schemas.microsoft.com/office/drawing/2016/11/main" r:id="rId19"/>
                </a:ext>
              </a:extLst>
            </a:blip>
            <a:srcRect r="32572"/>
            <a:stretch/>
          </p:blipFill>
          <p:spPr>
            <a:xfrm flipH="1">
              <a:off x="699776" y="2130450"/>
              <a:ext cx="225954" cy="335102"/>
            </a:xfrm>
            <a:prstGeom prst="rect">
              <a:avLst/>
            </a:prstGeom>
          </p:spPr>
        </p:pic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67427E20-440F-462F-A5B5-6B1DE9BC6899}"/>
                </a:ext>
              </a:extLst>
            </p:cNvPr>
            <p:cNvSpPr txBox="1"/>
            <p:nvPr/>
          </p:nvSpPr>
          <p:spPr>
            <a:xfrm>
              <a:off x="970247" y="1329206"/>
              <a:ext cx="105202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000" dirty="0">
                  <a:solidFill>
                    <a:schemeClr val="tx1"/>
                  </a:solidFill>
                </a:rPr>
                <a:t>&gt;50 Antworten</a:t>
              </a:r>
            </a:p>
          </p:txBody>
        </p:sp>
        <p:sp>
          <p:nvSpPr>
            <p:cNvPr id="52" name="Textfeld 51">
              <a:extLst>
                <a:ext uri="{FF2B5EF4-FFF2-40B4-BE49-F238E27FC236}">
                  <a16:creationId xmlns:a16="http://schemas.microsoft.com/office/drawing/2014/main" id="{FB9057DD-BB81-439C-93C9-9887952F702B}"/>
                </a:ext>
              </a:extLst>
            </p:cNvPr>
            <p:cNvSpPr txBox="1"/>
            <p:nvPr/>
          </p:nvSpPr>
          <p:spPr>
            <a:xfrm>
              <a:off x="970247" y="1769328"/>
              <a:ext cx="105202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000" dirty="0">
                  <a:solidFill>
                    <a:schemeClr val="tx1"/>
                  </a:solidFill>
                </a:rPr>
                <a:t>&gt;20 Antworten</a:t>
              </a:r>
            </a:p>
          </p:txBody>
        </p: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9AB3EEB6-A4DC-4D28-B9A0-6E6EFDD2CB7A}"/>
                </a:ext>
              </a:extLst>
            </p:cNvPr>
            <p:cNvSpPr txBox="1"/>
            <p:nvPr/>
          </p:nvSpPr>
          <p:spPr>
            <a:xfrm>
              <a:off x="970247" y="2488027"/>
              <a:ext cx="105202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000" dirty="0">
                  <a:solidFill>
                    <a:schemeClr val="tx1"/>
                  </a:solidFill>
                </a:rPr>
                <a:t>&lt; 5 Antworten</a:t>
              </a:r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AE2ABDE5-8DCE-4AF5-81A0-A0FBAE5F624D}"/>
                </a:ext>
              </a:extLst>
            </p:cNvPr>
            <p:cNvSpPr txBox="1"/>
            <p:nvPr/>
          </p:nvSpPr>
          <p:spPr>
            <a:xfrm>
              <a:off x="970247" y="2154760"/>
              <a:ext cx="105202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000" dirty="0">
                  <a:solidFill>
                    <a:schemeClr val="tx1"/>
                  </a:solidFill>
                </a:rPr>
                <a:t>&gt;5 Antworten</a:t>
              </a:r>
            </a:p>
          </p:txBody>
        </p:sp>
      </p:grpSp>
      <p:sp>
        <p:nvSpPr>
          <p:cNvPr id="62" name="Textfeld 61">
            <a:extLst>
              <a:ext uri="{FF2B5EF4-FFF2-40B4-BE49-F238E27FC236}">
                <a16:creationId xmlns:a16="http://schemas.microsoft.com/office/drawing/2014/main" id="{A24EDEDA-A369-45A1-87A5-F9526637DE44}"/>
              </a:ext>
            </a:extLst>
          </p:cNvPr>
          <p:cNvSpPr txBox="1"/>
          <p:nvPr/>
        </p:nvSpPr>
        <p:spPr>
          <a:xfrm>
            <a:off x="15966760" y="7354316"/>
            <a:ext cx="12508894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Trebuchet MS" panose="020B0603020202020204" pitchFamily="34" charset="0"/>
              </a:rPr>
              <a:t>214 participants, wide spectrum (distribution) in</a:t>
            </a:r>
          </a:p>
          <a:p>
            <a:endParaRPr lang="en-US" sz="4000" b="1" dirty="0">
              <a:latin typeface="Trebuchet MS" panose="020B0603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latin typeface="Trebuchet MS" panose="020B0603020202020204" pitchFamily="34" charset="0"/>
              </a:rPr>
              <a:t>age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latin typeface="Trebuchet MS" panose="020B0603020202020204" pitchFamily="34" charset="0"/>
              </a:rPr>
              <a:t>sex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latin typeface="Trebuchet MS" panose="020B0603020202020204" pitchFamily="34" charset="0"/>
              </a:rPr>
              <a:t>Education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latin typeface="Trebuchet MS" panose="020B0603020202020204" pitchFamily="34" charset="0"/>
              </a:rPr>
              <a:t>activity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latin typeface="Trebuchet MS" panose="020B0603020202020204" pitchFamily="34" charset="0"/>
              </a:rPr>
              <a:t>Number of persons in the household</a:t>
            </a:r>
          </a:p>
          <a:p>
            <a:endParaRPr lang="en-US" sz="4000" b="1" dirty="0">
              <a:latin typeface="Trebuchet MS" panose="020B0603020202020204" pitchFamily="34" charset="0"/>
            </a:endParaRPr>
          </a:p>
          <a:p>
            <a:r>
              <a:rPr lang="en-US" sz="4000" b="1" dirty="0">
                <a:latin typeface="Trebuchet MS" panose="020B0603020202020204" pitchFamily="34" charset="0"/>
              </a:rPr>
              <a:t>Only 4% of respondents are directly or indirectly involved in open pit mining.</a:t>
            </a:r>
          </a:p>
          <a:p>
            <a:endParaRPr lang="en-US" sz="4000" b="1" dirty="0">
              <a:latin typeface="Trebuchet MS" panose="020B0603020202020204" pitchFamily="34" charset="0"/>
            </a:endParaRP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50E70BFA-6BA1-4D26-AB0A-70C0780464F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42" y="41928328"/>
            <a:ext cx="3895741" cy="1142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745D6013-9DA8-480C-9FBC-D10382FEA15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773" y="41750083"/>
            <a:ext cx="2650076" cy="1320750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5AFA63AA-C81B-4F66-B685-4ADE9DE7AD7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996" y="41741557"/>
            <a:ext cx="2941741" cy="1329276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DA38A7A5-9157-4217-8D4F-ACB6DBE6854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997" y="41750087"/>
            <a:ext cx="3336621" cy="132074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BEE5C93-90C4-4196-BD5C-410FB067F8D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039878" y="41741557"/>
            <a:ext cx="1347089" cy="132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83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77</Words>
  <Application>Microsoft Office PowerPoint</Application>
  <PresentationFormat>Benutzerdefiniert</PresentationFormat>
  <Paragraphs>17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Tahoma</vt:lpstr>
      <vt:lpstr>Trebuchet MS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Alexandra Nitzsche</dc:creator>
  <cp:lastModifiedBy>Alexandra Nitzsche</cp:lastModifiedBy>
  <cp:revision>20</cp:revision>
  <dcterms:created xsi:type="dcterms:W3CDTF">2021-05-21T15:15:51Z</dcterms:created>
  <dcterms:modified xsi:type="dcterms:W3CDTF">2021-05-29T12:38:52Z</dcterms:modified>
</cp:coreProperties>
</file>