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Lst>
  <p:sldSz cx="30240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p:cViewPr varScale="1">
        <p:scale>
          <a:sx n="18" d="100"/>
          <a:sy n="18" d="100"/>
        </p:scale>
        <p:origin x="300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70108"/>
            <a:ext cx="25704245" cy="15040222"/>
          </a:xfrm>
        </p:spPr>
        <p:txBody>
          <a:bodyPr anchor="b"/>
          <a:lstStyle>
            <a:lvl1pPr algn="ctr">
              <a:defRPr sz="19843"/>
            </a:lvl1pPr>
          </a:lstStyle>
          <a:p>
            <a:r>
              <a:rPr lang="de-DE"/>
              <a:t>Mastertitelformat bearbeiten</a:t>
            </a:r>
            <a:endParaRPr lang="en-US" dirty="0"/>
          </a:p>
        </p:txBody>
      </p:sp>
      <p:sp>
        <p:nvSpPr>
          <p:cNvPr id="3" name="Subtitle 2"/>
          <p:cNvSpPr>
            <a:spLocks noGrp="1"/>
          </p:cNvSpPr>
          <p:nvPr>
            <p:ph type="subTitle" idx="1"/>
          </p:nvPr>
        </p:nvSpPr>
        <p:spPr>
          <a:xfrm>
            <a:off x="3780036" y="22690338"/>
            <a:ext cx="22680216" cy="10430151"/>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51469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97190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300034"/>
            <a:ext cx="6520562" cy="3661054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079021" y="2300034"/>
            <a:ext cx="19183683" cy="366105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283897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85903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63272" y="10770172"/>
            <a:ext cx="26082248" cy="17970262"/>
          </a:xfrm>
        </p:spPr>
        <p:txBody>
          <a:bodyPr anchor="b"/>
          <a:lstStyle>
            <a:lvl1pPr>
              <a:defRPr sz="19843"/>
            </a:lvl1pPr>
          </a:lstStyle>
          <a:p>
            <a:r>
              <a:rPr lang="de-DE"/>
              <a:t>Mastertitelformat bearbeiten</a:t>
            </a:r>
            <a:endParaRPr lang="en-US" dirty="0"/>
          </a:p>
        </p:txBody>
      </p:sp>
      <p:sp>
        <p:nvSpPr>
          <p:cNvPr id="3" name="Text Placeholder 2"/>
          <p:cNvSpPr>
            <a:spLocks noGrp="1"/>
          </p:cNvSpPr>
          <p:nvPr>
            <p:ph type="body" idx="1"/>
          </p:nvPr>
        </p:nvSpPr>
        <p:spPr>
          <a:xfrm>
            <a:off x="2063272" y="28910440"/>
            <a:ext cx="26082248" cy="9450136"/>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248D9E7-5980-4A04-8885-8D4FF49DEF86}" type="datetimeFigureOut">
              <a:rPr lang="de-DE" smtClean="0"/>
              <a:t>31.05.2021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01023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079020" y="11500170"/>
            <a:ext cx="12852122" cy="2741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5309146" y="11500170"/>
            <a:ext cx="12852122" cy="2741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248D9E7-5980-4A04-8885-8D4FF49DEF86}" type="datetimeFigureOut">
              <a:rPr lang="de-DE" smtClean="0"/>
              <a:t>31.05.2021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168028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082959" y="2300044"/>
            <a:ext cx="26082248" cy="8350126"/>
          </a:xfrm>
        </p:spPr>
        <p:txBody>
          <a:bodyPr/>
          <a:lstStyle/>
          <a:p>
            <a:r>
              <a:rPr lang="de-DE"/>
              <a:t>Mastertitelformat bearbeiten</a:t>
            </a:r>
            <a:endParaRPr lang="en-US" dirty="0"/>
          </a:p>
        </p:txBody>
      </p:sp>
      <p:sp>
        <p:nvSpPr>
          <p:cNvPr id="3" name="Text Placeholder 2"/>
          <p:cNvSpPr>
            <a:spLocks noGrp="1"/>
          </p:cNvSpPr>
          <p:nvPr>
            <p:ph type="body" idx="1"/>
          </p:nvPr>
        </p:nvSpPr>
        <p:spPr>
          <a:xfrm>
            <a:off x="2082962" y="10590160"/>
            <a:ext cx="12793057" cy="519007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de-DE"/>
              <a:t>Mastertextformat bearbeiten</a:t>
            </a:r>
          </a:p>
        </p:txBody>
      </p:sp>
      <p:sp>
        <p:nvSpPr>
          <p:cNvPr id="4" name="Content Placeholder 3"/>
          <p:cNvSpPr>
            <a:spLocks noGrp="1"/>
          </p:cNvSpPr>
          <p:nvPr>
            <p:ph sz="half" idx="2"/>
          </p:nvPr>
        </p:nvSpPr>
        <p:spPr>
          <a:xfrm>
            <a:off x="2082962" y="15780233"/>
            <a:ext cx="12793057" cy="2321034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15309148" y="10590160"/>
            <a:ext cx="12856061" cy="519007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de-DE"/>
              <a:t>Mastertextformat bearbeiten</a:t>
            </a:r>
          </a:p>
        </p:txBody>
      </p:sp>
      <p:sp>
        <p:nvSpPr>
          <p:cNvPr id="6" name="Content Placeholder 5"/>
          <p:cNvSpPr>
            <a:spLocks noGrp="1"/>
          </p:cNvSpPr>
          <p:nvPr>
            <p:ph sz="quarter" idx="4"/>
          </p:nvPr>
        </p:nvSpPr>
        <p:spPr>
          <a:xfrm>
            <a:off x="15309148" y="15780233"/>
            <a:ext cx="12856061" cy="2321034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248D9E7-5980-4A04-8885-8D4FF49DEF86}" type="datetimeFigureOut">
              <a:rPr lang="de-DE" smtClean="0"/>
              <a:t>31.05.2021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50511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248D9E7-5980-4A04-8885-8D4FF49DEF86}" type="datetimeFigureOut">
              <a:rPr lang="de-DE" smtClean="0"/>
              <a:t>31.05.2021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163645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8D9E7-5980-4A04-8885-8D4FF49DEF86}" type="datetimeFigureOut">
              <a:rPr lang="de-DE" smtClean="0"/>
              <a:t>31.05.2021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255895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2959" y="2880042"/>
            <a:ext cx="9753280" cy="10080149"/>
          </a:xfrm>
        </p:spPr>
        <p:txBody>
          <a:bodyPr anchor="b"/>
          <a:lstStyle>
            <a:lvl1pPr>
              <a:defRPr sz="10583"/>
            </a:lvl1pPr>
          </a:lstStyle>
          <a:p>
            <a:r>
              <a:rPr lang="de-DE"/>
              <a:t>Mastertitelformat bearbeiten</a:t>
            </a:r>
            <a:endParaRPr lang="en-US" dirty="0"/>
          </a:p>
        </p:txBody>
      </p:sp>
      <p:sp>
        <p:nvSpPr>
          <p:cNvPr id="3" name="Content Placeholder 2"/>
          <p:cNvSpPr>
            <a:spLocks noGrp="1"/>
          </p:cNvSpPr>
          <p:nvPr>
            <p:ph idx="1"/>
          </p:nvPr>
        </p:nvSpPr>
        <p:spPr>
          <a:xfrm>
            <a:off x="12856061" y="6220102"/>
            <a:ext cx="15309146" cy="30700453"/>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082959" y="12960191"/>
            <a:ext cx="9753280" cy="2401035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de-DE"/>
              <a:t>Mastertextformat bearbeiten</a:t>
            </a:r>
          </a:p>
        </p:txBody>
      </p:sp>
      <p:sp>
        <p:nvSpPr>
          <p:cNvPr id="5" name="Date Placeholder 4"/>
          <p:cNvSpPr>
            <a:spLocks noGrp="1"/>
          </p:cNvSpPr>
          <p:nvPr>
            <p:ph type="dt" sz="half" idx="10"/>
          </p:nvPr>
        </p:nvSpPr>
        <p:spPr/>
        <p:txBody>
          <a:bodyPr/>
          <a:lstStyle/>
          <a:p>
            <a:fld id="{C248D9E7-5980-4A04-8885-8D4FF49DEF86}" type="datetimeFigureOut">
              <a:rPr lang="de-DE" smtClean="0"/>
              <a:t>31.05.2021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23304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2959" y="2880042"/>
            <a:ext cx="9753280" cy="10080149"/>
          </a:xfrm>
        </p:spPr>
        <p:txBody>
          <a:bodyPr anchor="b"/>
          <a:lstStyle>
            <a:lvl1pPr>
              <a:defRPr sz="10583"/>
            </a:lvl1pPr>
          </a:lstStyle>
          <a:p>
            <a:r>
              <a:rPr lang="de-DE"/>
              <a:t>Mastertitelformat bearbeiten</a:t>
            </a:r>
            <a:endParaRPr lang="en-US" dirty="0"/>
          </a:p>
        </p:txBody>
      </p:sp>
      <p:sp>
        <p:nvSpPr>
          <p:cNvPr id="3" name="Picture Placeholder 2"/>
          <p:cNvSpPr>
            <a:spLocks noGrp="1" noChangeAspect="1"/>
          </p:cNvSpPr>
          <p:nvPr>
            <p:ph type="pic" idx="1"/>
          </p:nvPr>
        </p:nvSpPr>
        <p:spPr>
          <a:xfrm>
            <a:off x="12856061" y="6220102"/>
            <a:ext cx="15309146" cy="30700453"/>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de-DE"/>
              <a:t>Bild durch Klicken auf Symbol hinzufügen</a:t>
            </a:r>
            <a:endParaRPr lang="en-US" dirty="0"/>
          </a:p>
        </p:txBody>
      </p:sp>
      <p:sp>
        <p:nvSpPr>
          <p:cNvPr id="4" name="Text Placeholder 3"/>
          <p:cNvSpPr>
            <a:spLocks noGrp="1"/>
          </p:cNvSpPr>
          <p:nvPr>
            <p:ph type="body" sz="half" idx="2"/>
          </p:nvPr>
        </p:nvSpPr>
        <p:spPr>
          <a:xfrm>
            <a:off x="2082959" y="12960191"/>
            <a:ext cx="9753280" cy="2401035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de-DE"/>
              <a:t>Mastertextformat bearbeiten</a:t>
            </a:r>
          </a:p>
        </p:txBody>
      </p:sp>
      <p:sp>
        <p:nvSpPr>
          <p:cNvPr id="5" name="Date Placeholder 4"/>
          <p:cNvSpPr>
            <a:spLocks noGrp="1"/>
          </p:cNvSpPr>
          <p:nvPr>
            <p:ph type="dt" sz="half" idx="10"/>
          </p:nvPr>
        </p:nvSpPr>
        <p:spPr/>
        <p:txBody>
          <a:bodyPr/>
          <a:lstStyle/>
          <a:p>
            <a:fld id="{C248D9E7-5980-4A04-8885-8D4FF49DEF86}" type="datetimeFigureOut">
              <a:rPr lang="de-DE" smtClean="0"/>
              <a:t>31.05.2021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16918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300044"/>
            <a:ext cx="26082248" cy="835012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079020" y="11500170"/>
            <a:ext cx="26082248" cy="2741040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079020" y="40040601"/>
            <a:ext cx="6804065" cy="2300034"/>
          </a:xfrm>
          <a:prstGeom prst="rect">
            <a:avLst/>
          </a:prstGeom>
        </p:spPr>
        <p:txBody>
          <a:bodyPr vert="horz" lIns="91440" tIns="45720" rIns="91440" bIns="45720" rtlCol="0" anchor="ctr"/>
          <a:lstStyle>
            <a:lvl1pPr algn="l">
              <a:defRPr sz="3969">
                <a:solidFill>
                  <a:schemeClr val="tx1">
                    <a:tint val="75000"/>
                  </a:schemeClr>
                </a:solidFill>
              </a:defRPr>
            </a:lvl1pPr>
          </a:lstStyle>
          <a:p>
            <a:fld id="{C248D9E7-5980-4A04-8885-8D4FF49DEF86}" type="datetimeFigureOut">
              <a:rPr lang="de-DE" smtClean="0"/>
              <a:t>31.05.2021</a:t>
            </a:fld>
            <a:endParaRPr lang="de-DE"/>
          </a:p>
        </p:txBody>
      </p:sp>
      <p:sp>
        <p:nvSpPr>
          <p:cNvPr id="5" name="Footer Placeholder 4"/>
          <p:cNvSpPr>
            <a:spLocks noGrp="1"/>
          </p:cNvSpPr>
          <p:nvPr>
            <p:ph type="ftr" sz="quarter" idx="3"/>
          </p:nvPr>
        </p:nvSpPr>
        <p:spPr>
          <a:xfrm>
            <a:off x="10017096" y="40040601"/>
            <a:ext cx="10206097" cy="2300034"/>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21357203" y="40040601"/>
            <a:ext cx="6804065" cy="2300034"/>
          </a:xfrm>
          <a:prstGeom prst="rect">
            <a:avLst/>
          </a:prstGeom>
        </p:spPr>
        <p:txBody>
          <a:bodyPr vert="horz" lIns="91440" tIns="45720" rIns="91440" bIns="45720" rtlCol="0" anchor="ctr"/>
          <a:lstStyle>
            <a:lvl1pPr algn="r">
              <a:defRPr sz="3969">
                <a:solidFill>
                  <a:schemeClr val="tx1">
                    <a:tint val="75000"/>
                  </a:schemeClr>
                </a:solidFill>
              </a:defRPr>
            </a:lvl1pPr>
          </a:lstStyle>
          <a:p>
            <a:fld id="{B8838A6F-C9DE-406C-99F7-041E17EF5EBA}" type="slidenum">
              <a:rPr lang="de-DE" smtClean="0"/>
              <a:t>‹Nr.›</a:t>
            </a:fld>
            <a:endParaRPr lang="de-DE"/>
          </a:p>
        </p:txBody>
      </p:sp>
    </p:spTree>
    <p:extLst>
      <p:ext uri="{BB962C8B-B14F-4D97-AF65-F5344CB8AC3E}">
        <p14:creationId xmlns:p14="http://schemas.microsoft.com/office/powerpoint/2010/main" val="37747147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utsoft.de/pictogramme.html" TargetMode="External"/><Relationship Id="rId13" Type="http://schemas.openxmlformats.org/officeDocument/2006/relationships/hyperlink" Target="https://commons.wikimedia.org/wiki/File:SBB_TW_Piktogramm.svg" TargetMode="External"/><Relationship Id="rId18" Type="http://schemas.openxmlformats.org/officeDocument/2006/relationships/hyperlink" Target="http://de.m.wikipedia.org/wiki/Datei:Wandern.png" TargetMode="External"/><Relationship Id="rId26" Type="http://schemas.openxmlformats.org/officeDocument/2006/relationships/image" Target="../media/image19.jpg"/><Relationship Id="rId3" Type="http://schemas.openxmlformats.org/officeDocument/2006/relationships/image" Target="../media/image2.gif"/><Relationship Id="rId21" Type="http://schemas.openxmlformats.org/officeDocument/2006/relationships/image" Target="../media/image14.png"/><Relationship Id="rId7" Type="http://schemas.openxmlformats.org/officeDocument/2006/relationships/image" Target="../media/image5.jp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8.jpeg"/><Relationship Id="rId2" Type="http://schemas.openxmlformats.org/officeDocument/2006/relationships/image" Target="../media/image1.jpg"/><Relationship Id="rId16" Type="http://schemas.openxmlformats.org/officeDocument/2006/relationships/hyperlink" Target="https://pixabay.com/de/radfahren-sport-piktogramm-40757/" TargetMode="External"/><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hyperlink" Target="https://svgsilh.com/de/2196f3/image/308520.html" TargetMode="External"/><Relationship Id="rId11" Type="http://schemas.openxmlformats.org/officeDocument/2006/relationships/image" Target="../media/image7.png"/><Relationship Id="rId24" Type="http://schemas.openxmlformats.org/officeDocument/2006/relationships/image" Target="../media/image17.png"/><Relationship Id="rId5" Type="http://schemas.openxmlformats.org/officeDocument/2006/relationships/image" Target="../media/image4.svg"/><Relationship Id="rId1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1.jpg"/><Relationship Id="rId10" Type="http://schemas.openxmlformats.org/officeDocument/2006/relationships/hyperlink" Target="https://de.wikipedia.org/wiki/Datei:RWBA_F%C3%A4hre(R).svg"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9.png"/><Relationship Id="rId22" Type="http://schemas.openxmlformats.org/officeDocument/2006/relationships/image" Target="../media/image15.png"/><Relationship Id="rId27"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6">
                <a:lumMod val="40000"/>
                <a:lumOff val="60000"/>
              </a:schemeClr>
            </a:gs>
            <a:gs pos="83000">
              <a:schemeClr val="accent6">
                <a:lumMod val="60000"/>
                <a:lumOff val="4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4850D2F-9972-4D87-BC62-29A59D9012F1}"/>
              </a:ext>
            </a:extLst>
          </p:cNvPr>
          <p:cNvGrpSpPr/>
          <p:nvPr/>
        </p:nvGrpSpPr>
        <p:grpSpPr>
          <a:xfrm>
            <a:off x="1563558" y="8839311"/>
            <a:ext cx="27839074" cy="16013853"/>
            <a:chOff x="372873" y="1219956"/>
            <a:chExt cx="8886515" cy="5224713"/>
          </a:xfrm>
        </p:grpSpPr>
        <p:grpSp>
          <p:nvGrpSpPr>
            <p:cNvPr id="6" name="Gruppieren 5">
              <a:extLst>
                <a:ext uri="{FF2B5EF4-FFF2-40B4-BE49-F238E27FC236}">
                  <a16:creationId xmlns:a16="http://schemas.microsoft.com/office/drawing/2014/main" id="{9B8AEC04-1818-4A16-BC92-CA1D3FE45EA0}"/>
                </a:ext>
              </a:extLst>
            </p:cNvPr>
            <p:cNvGrpSpPr>
              <a:grpSpLocks noChangeAspect="1"/>
            </p:cNvGrpSpPr>
            <p:nvPr/>
          </p:nvGrpSpPr>
          <p:grpSpPr>
            <a:xfrm>
              <a:off x="372873" y="1219956"/>
              <a:ext cx="8886515" cy="5224713"/>
              <a:chOff x="6600393" y="3140330"/>
              <a:chExt cx="5418666" cy="3185836"/>
            </a:xfrm>
          </p:grpSpPr>
          <p:pic>
            <p:nvPicPr>
              <p:cNvPr id="7" name="Grafik 6">
                <a:extLst>
                  <a:ext uri="{FF2B5EF4-FFF2-40B4-BE49-F238E27FC236}">
                    <a16:creationId xmlns:a16="http://schemas.microsoft.com/office/drawing/2014/main" id="{7566E020-DEBC-4DF7-A384-E85105805DBE}"/>
                  </a:ext>
                </a:extLst>
              </p:cNvPr>
              <p:cNvPicPr>
                <a:picLocks noChangeAspect="1"/>
              </p:cNvPicPr>
              <p:nvPr/>
            </p:nvPicPr>
            <p:blipFill>
              <a:blip r:embed="rId2"/>
              <a:stretch>
                <a:fillRect/>
              </a:stretch>
            </p:blipFill>
            <p:spPr>
              <a:xfrm>
                <a:off x="6600393" y="3160762"/>
                <a:ext cx="5418666" cy="3165404"/>
              </a:xfrm>
              <a:prstGeom prst="rect">
                <a:avLst/>
              </a:prstGeom>
            </p:spPr>
          </p:pic>
          <p:pic>
            <p:nvPicPr>
              <p:cNvPr id="8" name="Grafik 7">
                <a:extLst>
                  <a:ext uri="{FF2B5EF4-FFF2-40B4-BE49-F238E27FC236}">
                    <a16:creationId xmlns:a16="http://schemas.microsoft.com/office/drawing/2014/main" id="{31FF7752-BD44-41E0-8EC7-AB49C03DED30}"/>
                  </a:ext>
                </a:extLst>
              </p:cNvPr>
              <p:cNvPicPr>
                <a:picLocks noChangeAspect="1"/>
              </p:cNvPicPr>
              <p:nvPr/>
            </p:nvPicPr>
            <p:blipFill>
              <a:blip r:embed="rId3"/>
              <a:stretch>
                <a:fillRect/>
              </a:stretch>
            </p:blipFill>
            <p:spPr>
              <a:xfrm>
                <a:off x="6733939" y="3140330"/>
                <a:ext cx="5049521" cy="2943389"/>
              </a:xfrm>
              <a:prstGeom prst="rect">
                <a:avLst/>
              </a:prstGeom>
            </p:spPr>
          </p:pic>
        </p:grpSp>
        <p:sp>
          <p:nvSpPr>
            <p:cNvPr id="9" name="Textfeld 8">
              <a:extLst>
                <a:ext uri="{FF2B5EF4-FFF2-40B4-BE49-F238E27FC236}">
                  <a16:creationId xmlns:a16="http://schemas.microsoft.com/office/drawing/2014/main" id="{29CE12BF-E7C0-46A3-99A1-F5C94D3BC01F}"/>
                </a:ext>
              </a:extLst>
            </p:cNvPr>
            <p:cNvSpPr txBox="1"/>
            <p:nvPr/>
          </p:nvSpPr>
          <p:spPr>
            <a:xfrm>
              <a:off x="6236649" y="3453262"/>
              <a:ext cx="735534" cy="370632"/>
            </a:xfrm>
            <a:prstGeom prst="rect">
              <a:avLst/>
            </a:prstGeom>
            <a:noFill/>
          </p:spPr>
          <p:txBody>
            <a:bodyPr wrap="square" rtlCol="0">
              <a:spAutoFit/>
            </a:bodyPr>
            <a:lstStyle/>
            <a:p>
              <a:r>
                <a:rPr lang="de-DE" sz="3307" dirty="0" err="1">
                  <a:latin typeface="Trebuchet MS" panose="020B0603020202020204" pitchFamily="34" charset="0"/>
                </a:rPr>
                <a:t>Water</a:t>
              </a:r>
              <a:r>
                <a:rPr lang="de-DE" sz="3307" dirty="0">
                  <a:latin typeface="Trebuchet MS" panose="020B0603020202020204" pitchFamily="34" charset="0"/>
                </a:rPr>
                <a:t> </a:t>
              </a:r>
              <a:r>
                <a:rPr lang="de-DE" sz="3307" dirty="0" err="1">
                  <a:latin typeface="Trebuchet MS" panose="020B0603020202020204" pitchFamily="34" charset="0"/>
                </a:rPr>
                <a:t>sports</a:t>
              </a:r>
              <a:r>
                <a:rPr lang="de-DE" sz="3307" dirty="0">
                  <a:latin typeface="Trebuchet MS" panose="020B0603020202020204" pitchFamily="34" charset="0"/>
                </a:rPr>
                <a:t> </a:t>
              </a:r>
              <a:r>
                <a:rPr lang="de-DE" sz="3307" dirty="0" err="1">
                  <a:latin typeface="Trebuchet MS" panose="020B0603020202020204" pitchFamily="34" charset="0"/>
                </a:rPr>
                <a:t>area</a:t>
              </a:r>
              <a:endParaRPr lang="de-DE" sz="3307" dirty="0">
                <a:latin typeface="Trebuchet MS" panose="020B0603020202020204" pitchFamily="34" charset="0"/>
              </a:endParaRPr>
            </a:p>
          </p:txBody>
        </p:sp>
        <p:sp>
          <p:nvSpPr>
            <p:cNvPr id="10" name="Ellipse 9">
              <a:extLst>
                <a:ext uri="{FF2B5EF4-FFF2-40B4-BE49-F238E27FC236}">
                  <a16:creationId xmlns:a16="http://schemas.microsoft.com/office/drawing/2014/main" id="{C3E0E6D3-DC62-46FB-B332-FCF7FBF84F52}"/>
                </a:ext>
              </a:extLst>
            </p:cNvPr>
            <p:cNvSpPr/>
            <p:nvPr/>
          </p:nvSpPr>
          <p:spPr>
            <a:xfrm rot="19857987">
              <a:off x="5039003" y="4529391"/>
              <a:ext cx="1262906" cy="50886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3307" dirty="0">
                  <a:latin typeface="Trebuchet MS" panose="020B0603020202020204" pitchFamily="34" charset="0"/>
                </a:rPr>
                <a:t>Hambacher Forst</a:t>
              </a:r>
            </a:p>
          </p:txBody>
        </p:sp>
        <p:grpSp>
          <p:nvGrpSpPr>
            <p:cNvPr id="11" name="Gruppieren 10">
              <a:extLst>
                <a:ext uri="{FF2B5EF4-FFF2-40B4-BE49-F238E27FC236}">
                  <a16:creationId xmlns:a16="http://schemas.microsoft.com/office/drawing/2014/main" id="{DECF8D04-0E3E-4933-B5E9-5FF9BEDCBE21}"/>
                </a:ext>
              </a:extLst>
            </p:cNvPr>
            <p:cNvGrpSpPr/>
            <p:nvPr/>
          </p:nvGrpSpPr>
          <p:grpSpPr>
            <a:xfrm>
              <a:off x="1839802" y="2069419"/>
              <a:ext cx="1648034" cy="620458"/>
              <a:chOff x="2336256" y="1826361"/>
              <a:chExt cx="2092741" cy="787882"/>
            </a:xfrm>
          </p:grpSpPr>
          <p:sp>
            <p:nvSpPr>
              <p:cNvPr id="12" name="Textfeld 11">
                <a:extLst>
                  <a:ext uri="{FF2B5EF4-FFF2-40B4-BE49-F238E27FC236}">
                    <a16:creationId xmlns:a16="http://schemas.microsoft.com/office/drawing/2014/main" id="{84CF297B-1596-4280-A7E5-2BE886D932C7}"/>
                  </a:ext>
                </a:extLst>
              </p:cNvPr>
              <p:cNvSpPr txBox="1"/>
              <p:nvPr/>
            </p:nvSpPr>
            <p:spPr>
              <a:xfrm>
                <a:off x="2336256" y="2154297"/>
                <a:ext cx="2092741" cy="459946"/>
              </a:xfrm>
              <a:prstGeom prst="rect">
                <a:avLst/>
              </a:prstGeom>
              <a:noFill/>
            </p:spPr>
            <p:txBody>
              <a:bodyPr wrap="square" rtlCol="0">
                <a:spAutoFit/>
              </a:bodyPr>
              <a:lstStyle/>
              <a:p>
                <a:r>
                  <a:rPr lang="en-US" sz="3307" dirty="0">
                    <a:latin typeface="Trebuchet MS" panose="020B0603020202020204" pitchFamily="34" charset="0"/>
                  </a:rPr>
                  <a:t>Hiking trails, cycle paths and waterways</a:t>
                </a:r>
              </a:p>
            </p:txBody>
          </p:sp>
          <p:sp>
            <p:nvSpPr>
              <p:cNvPr id="13" name="Textfeld 12">
                <a:extLst>
                  <a:ext uri="{FF2B5EF4-FFF2-40B4-BE49-F238E27FC236}">
                    <a16:creationId xmlns:a16="http://schemas.microsoft.com/office/drawing/2014/main" id="{C4EBDB16-A972-4297-B405-215528267EC7}"/>
                  </a:ext>
                </a:extLst>
              </p:cNvPr>
              <p:cNvSpPr txBox="1"/>
              <p:nvPr/>
            </p:nvSpPr>
            <p:spPr>
              <a:xfrm>
                <a:off x="2336256" y="1826361"/>
                <a:ext cx="1086075" cy="254893"/>
              </a:xfrm>
              <a:prstGeom prst="rect">
                <a:avLst/>
              </a:prstGeom>
              <a:noFill/>
            </p:spPr>
            <p:txBody>
              <a:bodyPr wrap="none" rtlCol="0">
                <a:spAutoFit/>
              </a:bodyPr>
              <a:lstStyle/>
              <a:p>
                <a:r>
                  <a:rPr lang="de-DE" sz="3307" dirty="0">
                    <a:solidFill>
                      <a:schemeClr val="bg1"/>
                    </a:solidFill>
                    <a:latin typeface="Trebuchet MS" panose="020B0603020202020204" pitchFamily="34" charset="0"/>
                  </a:rPr>
                  <a:t>Sophienhöhe</a:t>
                </a:r>
              </a:p>
            </p:txBody>
          </p:sp>
        </p:grpSp>
        <p:sp>
          <p:nvSpPr>
            <p:cNvPr id="14" name="Textfeld 13">
              <a:extLst>
                <a:ext uri="{FF2B5EF4-FFF2-40B4-BE49-F238E27FC236}">
                  <a16:creationId xmlns:a16="http://schemas.microsoft.com/office/drawing/2014/main" id="{998CF9B6-AFD0-47B0-8415-00E120A68244}"/>
                </a:ext>
              </a:extLst>
            </p:cNvPr>
            <p:cNvSpPr txBox="1"/>
            <p:nvPr/>
          </p:nvSpPr>
          <p:spPr>
            <a:xfrm>
              <a:off x="3560834" y="4062879"/>
              <a:ext cx="1226528" cy="528250"/>
            </a:xfrm>
            <a:prstGeom prst="rect">
              <a:avLst/>
            </a:prstGeom>
            <a:noFill/>
          </p:spPr>
          <p:txBody>
            <a:bodyPr wrap="square" rtlCol="0">
              <a:spAutoFit/>
            </a:bodyPr>
            <a:lstStyle/>
            <a:p>
              <a:pPr algn="ctr"/>
              <a:r>
                <a:rPr lang="de-DE" sz="3307" dirty="0">
                  <a:latin typeface="Trebuchet MS" panose="020B0603020202020204" pitchFamily="34" charset="0"/>
                </a:rPr>
                <a:t>Yesterday - </a:t>
              </a:r>
              <a:r>
                <a:rPr lang="de-DE" sz="3307" dirty="0" err="1">
                  <a:latin typeface="Trebuchet MS" panose="020B0603020202020204" pitchFamily="34" charset="0"/>
                </a:rPr>
                <a:t>today</a:t>
              </a:r>
              <a:r>
                <a:rPr lang="de-DE" sz="3307" dirty="0">
                  <a:latin typeface="Trebuchet MS" panose="020B0603020202020204" pitchFamily="34" charset="0"/>
                </a:rPr>
                <a:t> - </a:t>
              </a:r>
              <a:r>
                <a:rPr lang="de-DE" sz="3307" dirty="0" err="1">
                  <a:latin typeface="Trebuchet MS" panose="020B0603020202020204" pitchFamily="34" charset="0"/>
                </a:rPr>
                <a:t>tomorrow</a:t>
              </a:r>
              <a:endParaRPr lang="de-DE" sz="3307" dirty="0">
                <a:latin typeface="Trebuchet MS" panose="020B0603020202020204" pitchFamily="34" charset="0"/>
              </a:endParaRPr>
            </a:p>
            <a:p>
              <a:pPr algn="ctr"/>
              <a:endParaRPr lang="de-DE" sz="3307" dirty="0">
                <a:latin typeface="Trebuchet MS" panose="020B0603020202020204" pitchFamily="34" charset="0"/>
              </a:endParaRPr>
            </a:p>
          </p:txBody>
        </p:sp>
        <p:sp>
          <p:nvSpPr>
            <p:cNvPr id="15" name="Textfeld 14">
              <a:extLst>
                <a:ext uri="{FF2B5EF4-FFF2-40B4-BE49-F238E27FC236}">
                  <a16:creationId xmlns:a16="http://schemas.microsoft.com/office/drawing/2014/main" id="{6117A2F4-3CA6-4A55-AAAB-4EBD4B6E4342}"/>
                </a:ext>
              </a:extLst>
            </p:cNvPr>
            <p:cNvSpPr txBox="1"/>
            <p:nvPr/>
          </p:nvSpPr>
          <p:spPr>
            <a:xfrm>
              <a:off x="4435214" y="2962632"/>
              <a:ext cx="1477986" cy="204556"/>
            </a:xfrm>
            <a:prstGeom prst="rect">
              <a:avLst/>
            </a:prstGeom>
            <a:noFill/>
          </p:spPr>
          <p:txBody>
            <a:bodyPr wrap="square" rtlCol="0">
              <a:spAutoFit/>
            </a:bodyPr>
            <a:lstStyle/>
            <a:p>
              <a:r>
                <a:rPr lang="de-DE" sz="3474" dirty="0"/>
                <a:t>Industry </a:t>
              </a:r>
              <a:r>
                <a:rPr lang="de-DE" sz="3474" dirty="0" err="1"/>
                <a:t>of</a:t>
              </a:r>
              <a:r>
                <a:rPr lang="de-DE" sz="3474" dirty="0"/>
                <a:t> </a:t>
              </a:r>
              <a:r>
                <a:rPr lang="de-DE" sz="3474" dirty="0" err="1"/>
                <a:t>the</a:t>
              </a:r>
              <a:r>
                <a:rPr lang="de-DE" sz="3474" dirty="0"/>
                <a:t> </a:t>
              </a:r>
              <a:r>
                <a:rPr lang="de-DE" sz="3474" dirty="0" err="1"/>
                <a:t>future</a:t>
              </a:r>
              <a:endParaRPr lang="de-DE" sz="3474" dirty="0"/>
            </a:p>
          </p:txBody>
        </p:sp>
        <p:sp>
          <p:nvSpPr>
            <p:cNvPr id="16" name="Textfeld 15">
              <a:extLst>
                <a:ext uri="{FF2B5EF4-FFF2-40B4-BE49-F238E27FC236}">
                  <a16:creationId xmlns:a16="http://schemas.microsoft.com/office/drawing/2014/main" id="{9C784979-6407-4687-8C90-E14B8BC86987}"/>
                </a:ext>
              </a:extLst>
            </p:cNvPr>
            <p:cNvSpPr txBox="1"/>
            <p:nvPr/>
          </p:nvSpPr>
          <p:spPr>
            <a:xfrm>
              <a:off x="4761781" y="5160561"/>
              <a:ext cx="1075173" cy="362208"/>
            </a:xfrm>
            <a:prstGeom prst="rect">
              <a:avLst/>
            </a:prstGeom>
            <a:noFill/>
          </p:spPr>
          <p:txBody>
            <a:bodyPr wrap="none" rtlCol="0">
              <a:spAutoFit/>
            </a:bodyPr>
            <a:lstStyle/>
            <a:p>
              <a:r>
                <a:rPr lang="de-DE" sz="3307" dirty="0">
                  <a:latin typeface="Trebuchet MS" panose="020B0603020202020204" pitchFamily="34" charset="0"/>
                </a:rPr>
                <a:t>Living </a:t>
              </a:r>
              <a:r>
                <a:rPr lang="de-DE" sz="3307" dirty="0" err="1">
                  <a:latin typeface="Trebuchet MS" panose="020B0603020202020204" pitchFamily="34" charset="0"/>
                </a:rPr>
                <a:t>the</a:t>
              </a:r>
              <a:r>
                <a:rPr lang="de-DE" sz="3307" dirty="0">
                  <a:latin typeface="Trebuchet MS" panose="020B0603020202020204" pitchFamily="34" charset="0"/>
                </a:rPr>
                <a:t> </a:t>
              </a:r>
              <a:r>
                <a:rPr lang="de-DE" sz="3307" dirty="0" err="1">
                  <a:latin typeface="Trebuchet MS" panose="020B0603020202020204" pitchFamily="34" charset="0"/>
                </a:rPr>
                <a:t>future</a:t>
              </a:r>
              <a:endParaRPr lang="de-DE" sz="3307" dirty="0">
                <a:latin typeface="Trebuchet MS" panose="020B0603020202020204" pitchFamily="34" charset="0"/>
              </a:endParaRPr>
            </a:p>
            <a:p>
              <a:endParaRPr lang="de-DE" sz="3307" dirty="0">
                <a:latin typeface="Trebuchet MS" panose="020B0603020202020204" pitchFamily="34" charset="0"/>
              </a:endParaRPr>
            </a:p>
          </p:txBody>
        </p:sp>
        <p:sp>
          <p:nvSpPr>
            <p:cNvPr id="17" name="Textfeld 16">
              <a:extLst>
                <a:ext uri="{FF2B5EF4-FFF2-40B4-BE49-F238E27FC236}">
                  <a16:creationId xmlns:a16="http://schemas.microsoft.com/office/drawing/2014/main" id="{4F304909-71AA-4C8F-9443-8FF8925DB43B}"/>
                </a:ext>
              </a:extLst>
            </p:cNvPr>
            <p:cNvSpPr txBox="1"/>
            <p:nvPr/>
          </p:nvSpPr>
          <p:spPr>
            <a:xfrm>
              <a:off x="4761782" y="5626976"/>
              <a:ext cx="452400" cy="362208"/>
            </a:xfrm>
            <a:prstGeom prst="rect">
              <a:avLst/>
            </a:prstGeom>
            <a:noFill/>
          </p:spPr>
          <p:txBody>
            <a:bodyPr wrap="none" rtlCol="0">
              <a:spAutoFit/>
            </a:bodyPr>
            <a:lstStyle/>
            <a:p>
              <a:r>
                <a:rPr lang="de-DE" sz="3307" dirty="0">
                  <a:latin typeface="Trebuchet MS" panose="020B0603020202020204" pitchFamily="34" charset="0"/>
                </a:rPr>
                <a:t>Traffic</a:t>
              </a:r>
            </a:p>
            <a:p>
              <a:endParaRPr lang="de-DE" sz="3307" dirty="0">
                <a:latin typeface="Trebuchet MS" panose="020B0603020202020204" pitchFamily="34" charset="0"/>
              </a:endParaRPr>
            </a:p>
          </p:txBody>
        </p:sp>
        <p:pic>
          <p:nvPicPr>
            <p:cNvPr id="19" name="Grafik 18">
              <a:hlinkClick r:id="" action="ppaction://noaction"/>
              <a:extLst>
                <a:ext uri="{FF2B5EF4-FFF2-40B4-BE49-F238E27FC236}">
                  <a16:creationId xmlns:a16="http://schemas.microsoft.com/office/drawing/2014/main" id="{018CB7E0-EE52-438E-BAEC-84A13D352416}"/>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4430746" y="5312741"/>
              <a:ext cx="356649" cy="536388"/>
            </a:xfrm>
            <a:prstGeom prst="rect">
              <a:avLst/>
            </a:prstGeom>
          </p:spPr>
        </p:pic>
        <p:pic>
          <p:nvPicPr>
            <p:cNvPr id="21" name="Grafik 20">
              <a:hlinkClick r:id="" action="ppaction://noaction"/>
              <a:extLst>
                <a:ext uri="{FF2B5EF4-FFF2-40B4-BE49-F238E27FC236}">
                  <a16:creationId xmlns:a16="http://schemas.microsoft.com/office/drawing/2014/main" id="{9FAC2B11-D24A-4363-926B-79A7AFE065A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787362" y="4682376"/>
              <a:ext cx="497671" cy="497671"/>
            </a:xfrm>
            <a:prstGeom prst="rect">
              <a:avLst/>
            </a:prstGeom>
          </p:spPr>
        </p:pic>
        <p:pic>
          <p:nvPicPr>
            <p:cNvPr id="22" name="Grafik 21">
              <a:hlinkClick r:id="" action="ppaction://noaction"/>
              <a:extLst>
                <a:ext uri="{FF2B5EF4-FFF2-40B4-BE49-F238E27FC236}">
                  <a16:creationId xmlns:a16="http://schemas.microsoft.com/office/drawing/2014/main" id="{90CD04F4-4ABC-4A59-BB24-B7F438EC3847}"/>
                </a:ext>
              </a:extLst>
            </p:cNvPr>
            <p:cNvPicPr>
              <a:picLocks noChangeAspect="1"/>
            </p:cNvPicPr>
            <p:nvPr/>
          </p:nvPicPr>
          <p:blipFill>
            <a:blip r:embed="rId9">
              <a:lum bright="70000" contrast="-70000"/>
              <a:extLst>
                <a:ext uri="{837473B0-CC2E-450A-ABE3-18F120FF3D39}">
                  <a1611:picAttrSrcUrl xmlns:a1611="http://schemas.microsoft.com/office/drawing/2016/11/main" r:id="rId10"/>
                </a:ext>
              </a:extLst>
            </a:blip>
            <a:stretch>
              <a:fillRect/>
            </a:stretch>
          </p:blipFill>
          <p:spPr>
            <a:xfrm>
              <a:off x="5107201" y="3454074"/>
              <a:ext cx="787835" cy="525018"/>
            </a:xfrm>
            <a:prstGeom prst="rect">
              <a:avLst/>
            </a:prstGeom>
          </p:spPr>
        </p:pic>
        <p:pic>
          <p:nvPicPr>
            <p:cNvPr id="23" name="Grafik 22">
              <a:hlinkClick r:id="" action="ppaction://noaction"/>
              <a:extLst>
                <a:ext uri="{FF2B5EF4-FFF2-40B4-BE49-F238E27FC236}">
                  <a16:creationId xmlns:a16="http://schemas.microsoft.com/office/drawing/2014/main" id="{5CC7C83A-2FF9-43F2-8B8B-4D90846785B4}"/>
                </a:ext>
              </a:extLst>
            </p:cNvPr>
            <p:cNvPicPr>
              <a:picLocks noChangeAspect="1"/>
            </p:cNvPicPr>
            <p:nvPr/>
          </p:nvPicPr>
          <p:blipFill>
            <a:blip r:embed="rId11"/>
            <a:stretch>
              <a:fillRect/>
            </a:stretch>
          </p:blipFill>
          <p:spPr>
            <a:xfrm>
              <a:off x="4519197" y="2460349"/>
              <a:ext cx="473702" cy="473702"/>
            </a:xfrm>
            <a:prstGeom prst="rect">
              <a:avLst/>
            </a:prstGeom>
            <a:ln w="38100">
              <a:solidFill>
                <a:schemeClr val="tx1"/>
              </a:solidFill>
            </a:ln>
          </p:spPr>
        </p:pic>
        <p:grpSp>
          <p:nvGrpSpPr>
            <p:cNvPr id="24" name="Gruppieren 23">
              <a:extLst>
                <a:ext uri="{FF2B5EF4-FFF2-40B4-BE49-F238E27FC236}">
                  <a16:creationId xmlns:a16="http://schemas.microsoft.com/office/drawing/2014/main" id="{BDD287D2-D886-4C8E-85B6-A4B136933957}"/>
                </a:ext>
              </a:extLst>
            </p:cNvPr>
            <p:cNvGrpSpPr/>
            <p:nvPr/>
          </p:nvGrpSpPr>
          <p:grpSpPr>
            <a:xfrm>
              <a:off x="3531014" y="4455249"/>
              <a:ext cx="981407" cy="497671"/>
              <a:chOff x="4245809" y="4028225"/>
              <a:chExt cx="1246231" cy="631962"/>
            </a:xfrm>
          </p:grpSpPr>
          <p:pic>
            <p:nvPicPr>
              <p:cNvPr id="25" name="Grafik 24">
                <a:hlinkClick r:id="" action="ppaction://noaction"/>
                <a:extLst>
                  <a:ext uri="{FF2B5EF4-FFF2-40B4-BE49-F238E27FC236}">
                    <a16:creationId xmlns:a16="http://schemas.microsoft.com/office/drawing/2014/main" id="{F4FA45B7-177B-4419-8F83-546F8EAFDC44}"/>
                  </a:ext>
                </a:extLst>
              </p:cNvPr>
              <p:cNvPicPr>
                <a:picLocks noChangeAspect="1"/>
              </p:cNvPicPr>
              <p:nvPr/>
            </p:nvPicPr>
            <p:blipFill>
              <a:blip r:embed="rId12">
                <a:duotone>
                  <a:prstClr val="black"/>
                  <a:schemeClr val="tx2">
                    <a:lumMod val="60000"/>
                    <a:lumOff val="40000"/>
                    <a:tint val="45000"/>
                    <a:satMod val="400000"/>
                  </a:schemeClr>
                </a:duotone>
                <a:extLst>
                  <a:ext uri="{837473B0-CC2E-450A-ABE3-18F120FF3D39}">
                    <a1611:picAttrSrcUrl xmlns:a1611="http://schemas.microsoft.com/office/drawing/2016/11/main" r:id="rId13"/>
                  </a:ext>
                </a:extLst>
              </a:blip>
              <a:stretch>
                <a:fillRect/>
              </a:stretch>
            </p:blipFill>
            <p:spPr>
              <a:xfrm>
                <a:off x="4978161" y="4061336"/>
                <a:ext cx="513879" cy="565739"/>
              </a:xfrm>
              <a:prstGeom prst="rect">
                <a:avLst/>
              </a:prstGeom>
              <a:ln w="38100">
                <a:solidFill>
                  <a:schemeClr val="tx1"/>
                </a:solidFill>
              </a:ln>
            </p:spPr>
          </p:pic>
          <p:pic>
            <p:nvPicPr>
              <p:cNvPr id="26" name="Grafik 25">
                <a:hlinkClick r:id="" action="ppaction://noaction"/>
                <a:extLst>
                  <a:ext uri="{FF2B5EF4-FFF2-40B4-BE49-F238E27FC236}">
                    <a16:creationId xmlns:a16="http://schemas.microsoft.com/office/drawing/2014/main" id="{ED01AA36-B460-45CE-B387-4AB1822FF86C}"/>
                  </a:ext>
                </a:extLst>
              </p:cNvPr>
              <p:cNvPicPr>
                <a:picLocks noChangeAspect="1"/>
              </p:cNvPicPr>
              <p:nvPr/>
            </p:nvPicPr>
            <p:blipFill>
              <a:blip r:embed="rId14"/>
              <a:stretch>
                <a:fillRect/>
              </a:stretch>
            </p:blipFill>
            <p:spPr>
              <a:xfrm>
                <a:off x="4245809" y="4028225"/>
                <a:ext cx="631962" cy="631962"/>
              </a:xfrm>
              <a:prstGeom prst="rect">
                <a:avLst/>
              </a:prstGeom>
            </p:spPr>
          </p:pic>
        </p:grpSp>
        <p:pic>
          <p:nvPicPr>
            <p:cNvPr id="27" name="Grafik 26">
              <a:hlinkClick r:id="" action="ppaction://noaction"/>
              <a:extLst>
                <a:ext uri="{FF2B5EF4-FFF2-40B4-BE49-F238E27FC236}">
                  <a16:creationId xmlns:a16="http://schemas.microsoft.com/office/drawing/2014/main" id="{79ED2FB2-03EC-4BF1-AB84-DF2F150F5E0E}"/>
                </a:ext>
              </a:extLst>
            </p:cNvPr>
            <p:cNvPicPr>
              <a:picLocks noChangeAspect="1"/>
            </p:cNvPicPr>
            <p:nvPr/>
          </p:nvPicPr>
          <p:blipFill>
            <a:blip r:embed="rId15">
              <a:lum bright="70000" contrast="-70000"/>
              <a:extLst>
                <a:ext uri="{837473B0-CC2E-450A-ABE3-18F120FF3D39}">
                  <a1611:picAttrSrcUrl xmlns:a1611="http://schemas.microsoft.com/office/drawing/2016/11/main" r:id="rId16"/>
                </a:ext>
              </a:extLst>
            </a:blip>
            <a:stretch>
              <a:fillRect/>
            </a:stretch>
          </p:blipFill>
          <p:spPr>
            <a:xfrm>
              <a:off x="2165865" y="2815833"/>
              <a:ext cx="573463" cy="455230"/>
            </a:xfrm>
            <a:prstGeom prst="rect">
              <a:avLst/>
            </a:prstGeom>
          </p:spPr>
        </p:pic>
        <p:pic>
          <p:nvPicPr>
            <p:cNvPr id="28" name="Grafik 27">
              <a:hlinkClick r:id="" action="ppaction://noaction"/>
              <a:extLst>
                <a:ext uri="{FF2B5EF4-FFF2-40B4-BE49-F238E27FC236}">
                  <a16:creationId xmlns:a16="http://schemas.microsoft.com/office/drawing/2014/main" id="{9D458EA9-6DEC-4F05-B29F-E2FC154A801E}"/>
                </a:ext>
              </a:extLst>
            </p:cNvPr>
            <p:cNvPicPr>
              <a:picLocks noChangeAspect="1"/>
            </p:cNvPicPr>
            <p:nvPr/>
          </p:nvPicPr>
          <p:blipFill>
            <a:blip r:embed="rId17">
              <a:lum bright="70000" contrast="-70000"/>
              <a:extLst>
                <a:ext uri="{837473B0-CC2E-450A-ABE3-18F120FF3D39}">
                  <a1611:picAttrSrcUrl xmlns:a1611="http://schemas.microsoft.com/office/drawing/2016/11/main" r:id="rId18"/>
                </a:ext>
              </a:extLst>
            </a:blip>
            <a:stretch>
              <a:fillRect/>
            </a:stretch>
          </p:blipFill>
          <p:spPr>
            <a:xfrm>
              <a:off x="2757728" y="2953208"/>
              <a:ext cx="519261" cy="511988"/>
            </a:xfrm>
            <a:prstGeom prst="rect">
              <a:avLst/>
            </a:prstGeom>
          </p:spPr>
        </p:pic>
        <p:pic>
          <p:nvPicPr>
            <p:cNvPr id="29" name="Grafik 28">
              <a:hlinkClick r:id="" action="ppaction://noaction"/>
              <a:extLst>
                <a:ext uri="{FF2B5EF4-FFF2-40B4-BE49-F238E27FC236}">
                  <a16:creationId xmlns:a16="http://schemas.microsoft.com/office/drawing/2014/main" id="{3AFB9600-5F23-474F-BA88-E466B92730FF}"/>
                </a:ext>
              </a:extLst>
            </p:cNvPr>
            <p:cNvPicPr>
              <a:picLocks noChangeAspect="1"/>
            </p:cNvPicPr>
            <p:nvPr/>
          </p:nvPicPr>
          <p:blipFill rotWithShape="1">
            <a:blip r:embed="rId19">
              <a:lum bright="70000" contrast="-70000"/>
            </a:blip>
            <a:srcRect r="8625"/>
            <a:stretch/>
          </p:blipFill>
          <p:spPr>
            <a:xfrm>
              <a:off x="3304896" y="3337493"/>
              <a:ext cx="411365" cy="452723"/>
            </a:xfrm>
            <a:prstGeom prst="rect">
              <a:avLst/>
            </a:prstGeom>
            <a:ln w="38100">
              <a:solidFill>
                <a:schemeClr val="tx1"/>
              </a:solidFill>
            </a:ln>
          </p:spPr>
        </p:pic>
        <p:pic>
          <p:nvPicPr>
            <p:cNvPr id="30" name="Grafik 29">
              <a:hlinkClick r:id="" action="ppaction://noaction"/>
              <a:extLst>
                <a:ext uri="{FF2B5EF4-FFF2-40B4-BE49-F238E27FC236}">
                  <a16:creationId xmlns:a16="http://schemas.microsoft.com/office/drawing/2014/main" id="{EC56FFD2-0D2D-4338-B9CD-6A9C0215F132}"/>
                </a:ext>
              </a:extLst>
            </p:cNvPr>
            <p:cNvPicPr>
              <a:picLocks noChangeAspect="1"/>
            </p:cNvPicPr>
            <p:nvPr/>
          </p:nvPicPr>
          <p:blipFill rotWithShape="1">
            <a:blip r:embed="rId20"/>
            <a:srcRect l="16725" t="8140" r="17247" b="23542"/>
            <a:stretch/>
          </p:blipFill>
          <p:spPr>
            <a:xfrm>
              <a:off x="6874731" y="4067166"/>
              <a:ext cx="497671" cy="452723"/>
            </a:xfrm>
            <a:prstGeom prst="rect">
              <a:avLst/>
            </a:prstGeom>
          </p:spPr>
        </p:pic>
        <p:pic>
          <p:nvPicPr>
            <p:cNvPr id="31" name="Grafik 30">
              <a:hlinkClick r:id="" action="ppaction://noaction"/>
              <a:extLst>
                <a:ext uri="{FF2B5EF4-FFF2-40B4-BE49-F238E27FC236}">
                  <a16:creationId xmlns:a16="http://schemas.microsoft.com/office/drawing/2014/main" id="{E2DDE808-5F1C-4115-8E17-0EB920BD220A}"/>
                </a:ext>
              </a:extLst>
            </p:cNvPr>
            <p:cNvPicPr>
              <a:picLocks noChangeAspect="1"/>
            </p:cNvPicPr>
            <p:nvPr/>
          </p:nvPicPr>
          <p:blipFill rotWithShape="1">
            <a:blip r:embed="rId21"/>
            <a:srcRect l="16679" t="7389" r="15944" b="26360"/>
            <a:stretch/>
          </p:blipFill>
          <p:spPr>
            <a:xfrm>
              <a:off x="7028283" y="3511060"/>
              <a:ext cx="567890" cy="496929"/>
            </a:xfrm>
            <a:prstGeom prst="rect">
              <a:avLst/>
            </a:prstGeom>
          </p:spPr>
        </p:pic>
        <p:pic>
          <p:nvPicPr>
            <p:cNvPr id="32" name="Grafik 31">
              <a:extLst>
                <a:ext uri="{FF2B5EF4-FFF2-40B4-BE49-F238E27FC236}">
                  <a16:creationId xmlns:a16="http://schemas.microsoft.com/office/drawing/2014/main" id="{7F11A809-D3A7-4526-A1B4-6359EE2E220F}"/>
                </a:ext>
              </a:extLst>
            </p:cNvPr>
            <p:cNvPicPr>
              <a:picLocks noChangeAspect="1"/>
            </p:cNvPicPr>
            <p:nvPr/>
          </p:nvPicPr>
          <p:blipFill>
            <a:blip r:embed="rId22"/>
            <a:stretch>
              <a:fillRect/>
            </a:stretch>
          </p:blipFill>
          <p:spPr>
            <a:xfrm>
              <a:off x="6258422" y="3956052"/>
              <a:ext cx="471128" cy="497671"/>
            </a:xfrm>
            <a:prstGeom prst="rect">
              <a:avLst/>
            </a:prstGeom>
            <a:ln w="38100">
              <a:solidFill>
                <a:schemeClr val="tx1"/>
              </a:solidFill>
            </a:ln>
          </p:spPr>
        </p:pic>
        <p:pic>
          <p:nvPicPr>
            <p:cNvPr id="33" name="Grafik 32">
              <a:hlinkClick r:id="" action="ppaction://noaction"/>
              <a:extLst>
                <a:ext uri="{FF2B5EF4-FFF2-40B4-BE49-F238E27FC236}">
                  <a16:creationId xmlns:a16="http://schemas.microsoft.com/office/drawing/2014/main" id="{692442A3-8088-4C03-8E12-7F6A33D4D2BD}"/>
                </a:ext>
              </a:extLst>
            </p:cNvPr>
            <p:cNvPicPr>
              <a:picLocks noChangeAspect="1"/>
            </p:cNvPicPr>
            <p:nvPr/>
          </p:nvPicPr>
          <p:blipFill rotWithShape="1">
            <a:blip r:embed="rId23">
              <a:duotone>
                <a:schemeClr val="accent6">
                  <a:shade val="45000"/>
                  <a:satMod val="135000"/>
                </a:schemeClr>
                <a:prstClr val="white"/>
              </a:duotone>
            </a:blip>
            <a:srcRect l="30868" t="14834" r="10383" b="9340"/>
            <a:stretch/>
          </p:blipFill>
          <p:spPr>
            <a:xfrm>
              <a:off x="5058082" y="2460349"/>
              <a:ext cx="558225" cy="486408"/>
            </a:xfrm>
            <a:prstGeom prst="rect">
              <a:avLst/>
            </a:prstGeom>
            <a:ln w="38100">
              <a:solidFill>
                <a:schemeClr val="tx1"/>
              </a:solidFill>
            </a:ln>
          </p:spPr>
        </p:pic>
      </p:grpSp>
      <p:sp>
        <p:nvSpPr>
          <p:cNvPr id="35" name="Textfeld 34">
            <a:extLst>
              <a:ext uri="{FF2B5EF4-FFF2-40B4-BE49-F238E27FC236}">
                <a16:creationId xmlns:a16="http://schemas.microsoft.com/office/drawing/2014/main" id="{82749C46-EF59-4371-99C8-18C75C9989D1}"/>
              </a:ext>
            </a:extLst>
          </p:cNvPr>
          <p:cNvSpPr txBox="1"/>
          <p:nvPr/>
        </p:nvSpPr>
        <p:spPr>
          <a:xfrm>
            <a:off x="1424509" y="1065377"/>
            <a:ext cx="23105567" cy="2806666"/>
          </a:xfrm>
          <a:prstGeom prst="rect">
            <a:avLst/>
          </a:prstGeom>
          <a:noFill/>
        </p:spPr>
        <p:txBody>
          <a:bodyPr wrap="square">
            <a:spAutoFit/>
          </a:bodyPr>
          <a:lstStyle/>
          <a:p>
            <a:r>
              <a:rPr lang="en-US" sz="8819" b="1" dirty="0">
                <a:solidFill>
                  <a:schemeClr val="accent6">
                    <a:lumMod val="50000"/>
                  </a:schemeClr>
                </a:solidFill>
                <a:latin typeface="Trebuchet MS" panose="020B0603020202020204" pitchFamily="34" charset="0"/>
                <a:ea typeface="+mj-ea"/>
                <a:cs typeface="+mj-cs"/>
              </a:rPr>
              <a:t>Project course "Bioeconomy in the </a:t>
            </a:r>
            <a:r>
              <a:rPr lang="de-DE" sz="8819" b="1" dirty="0" err="1">
                <a:solidFill>
                  <a:schemeClr val="accent6">
                    <a:lumMod val="50000"/>
                  </a:schemeClr>
                </a:solidFill>
                <a:latin typeface="Trebuchet MS" panose="020B0603020202020204" pitchFamily="34" charset="0"/>
                <a:ea typeface="+mj-ea"/>
                <a:cs typeface="+mj-cs"/>
              </a:rPr>
              <a:t>Rhenish</a:t>
            </a:r>
            <a:r>
              <a:rPr lang="de-DE" sz="8819" b="1" dirty="0">
                <a:solidFill>
                  <a:schemeClr val="accent6">
                    <a:lumMod val="50000"/>
                  </a:schemeClr>
                </a:solidFill>
                <a:latin typeface="Trebuchet MS" panose="020B0603020202020204" pitchFamily="34" charset="0"/>
                <a:ea typeface="+mj-ea"/>
                <a:cs typeface="+mj-cs"/>
              </a:rPr>
              <a:t> </a:t>
            </a:r>
            <a:r>
              <a:rPr lang="de-DE" sz="8819" b="1" dirty="0" err="1">
                <a:solidFill>
                  <a:schemeClr val="accent6">
                    <a:lumMod val="50000"/>
                  </a:schemeClr>
                </a:solidFill>
                <a:latin typeface="Trebuchet MS" panose="020B0603020202020204" pitchFamily="34" charset="0"/>
                <a:ea typeface="+mj-ea"/>
                <a:cs typeface="+mj-cs"/>
              </a:rPr>
              <a:t>mining</a:t>
            </a:r>
            <a:r>
              <a:rPr lang="de-DE" sz="8819" b="1" dirty="0">
                <a:solidFill>
                  <a:schemeClr val="accent6">
                    <a:lumMod val="50000"/>
                  </a:schemeClr>
                </a:solidFill>
                <a:latin typeface="Trebuchet MS" panose="020B0603020202020204" pitchFamily="34" charset="0"/>
                <a:ea typeface="+mj-ea"/>
                <a:cs typeface="+mj-cs"/>
              </a:rPr>
              <a:t> </a:t>
            </a:r>
            <a:r>
              <a:rPr lang="de-DE" sz="8819" b="1" dirty="0" err="1">
                <a:solidFill>
                  <a:schemeClr val="accent6">
                    <a:lumMod val="50000"/>
                  </a:schemeClr>
                </a:solidFill>
                <a:latin typeface="Trebuchet MS" panose="020B0603020202020204" pitchFamily="34" charset="0"/>
                <a:ea typeface="+mj-ea"/>
                <a:cs typeface="+mj-cs"/>
              </a:rPr>
              <a:t>area</a:t>
            </a:r>
            <a:r>
              <a:rPr lang="de-DE" sz="8819" b="1" dirty="0">
                <a:solidFill>
                  <a:schemeClr val="accent6">
                    <a:lumMod val="50000"/>
                  </a:schemeClr>
                </a:solidFill>
                <a:latin typeface="Trebuchet MS" panose="020B0603020202020204" pitchFamily="34" charset="0"/>
                <a:ea typeface="+mj-ea"/>
                <a:cs typeface="+mj-cs"/>
              </a:rPr>
              <a:t> </a:t>
            </a:r>
            <a:r>
              <a:rPr lang="en-US" sz="8819" b="1" dirty="0">
                <a:solidFill>
                  <a:schemeClr val="accent6">
                    <a:lumMod val="50000"/>
                  </a:schemeClr>
                </a:solidFill>
                <a:latin typeface="Trebuchet MS" panose="020B0603020202020204" pitchFamily="34" charset="0"/>
                <a:ea typeface="+mj-ea"/>
                <a:cs typeface="+mj-cs"/>
              </a:rPr>
              <a:t>"</a:t>
            </a:r>
          </a:p>
        </p:txBody>
      </p:sp>
      <p:sp>
        <p:nvSpPr>
          <p:cNvPr id="37" name="Textfeld 36">
            <a:extLst>
              <a:ext uri="{FF2B5EF4-FFF2-40B4-BE49-F238E27FC236}">
                <a16:creationId xmlns:a16="http://schemas.microsoft.com/office/drawing/2014/main" id="{FBC992F0-2996-47F1-8FC7-5B8A6CA206E6}"/>
              </a:ext>
            </a:extLst>
          </p:cNvPr>
          <p:cNvSpPr txBox="1"/>
          <p:nvPr/>
        </p:nvSpPr>
        <p:spPr>
          <a:xfrm>
            <a:off x="1488452" y="25126513"/>
            <a:ext cx="27989287" cy="16250603"/>
          </a:xfrm>
          <a:prstGeom prst="rect">
            <a:avLst/>
          </a:prstGeom>
          <a:noFill/>
        </p:spPr>
        <p:txBody>
          <a:bodyPr wrap="square">
            <a:spAutoFit/>
          </a:bodyPr>
          <a:lstStyle/>
          <a:p>
            <a:endParaRPr lang="en-US" sz="5000" b="1" dirty="0"/>
          </a:p>
          <a:p>
            <a:r>
              <a:rPr lang="en-US" sz="5400" b="1" dirty="0">
                <a:latin typeface="Trebuchet MS" panose="020B0603020202020204" pitchFamily="34" charset="0"/>
              </a:rPr>
              <a:t>design ideas:</a:t>
            </a:r>
            <a:endParaRPr lang="en-US" sz="5000" b="1" dirty="0"/>
          </a:p>
          <a:p>
            <a:endParaRPr lang="en-US" sz="5000" b="1" dirty="0"/>
          </a:p>
          <a:p>
            <a:r>
              <a:rPr lang="en-US" sz="5000" b="1" dirty="0"/>
              <a:t>Tourism / Local recreation / expansion of hiking trails, cycle paths and waterways</a:t>
            </a:r>
            <a:endParaRPr lang="de-DE" sz="5000" b="1" dirty="0"/>
          </a:p>
          <a:p>
            <a:pPr lvl="1"/>
            <a:r>
              <a:rPr lang="en-US" sz="5000" dirty="0"/>
              <a:t>Guided tours – thematically, for children, hiking badges, geocaching – discover the open pit mining area</a:t>
            </a:r>
            <a:endParaRPr lang="de-DE" sz="5000" dirty="0"/>
          </a:p>
          <a:p>
            <a:r>
              <a:rPr lang="de-DE" sz="5000" b="1" dirty="0"/>
              <a:t>Tourism / </a:t>
            </a:r>
            <a:r>
              <a:rPr lang="de-DE" sz="5000" b="1" dirty="0" err="1"/>
              <a:t>Water</a:t>
            </a:r>
            <a:r>
              <a:rPr lang="de-DE" sz="5000" b="1" dirty="0"/>
              <a:t> </a:t>
            </a:r>
            <a:r>
              <a:rPr lang="de-DE" sz="5000" b="1" dirty="0" err="1"/>
              <a:t>sports</a:t>
            </a:r>
            <a:r>
              <a:rPr lang="de-DE" sz="5000" b="1" dirty="0"/>
              <a:t> </a:t>
            </a:r>
            <a:r>
              <a:rPr lang="de-DE" sz="5000" b="1" dirty="0" err="1"/>
              <a:t>area</a:t>
            </a:r>
            <a:endParaRPr lang="de-DE" sz="5000" b="1" dirty="0"/>
          </a:p>
          <a:p>
            <a:pPr lvl="1"/>
            <a:r>
              <a:rPr lang="en-US" sz="5000" dirty="0"/>
              <a:t>Bathing beach, playgrounds, water skiing facilities, surfing, marina (piers), boating, fishing, restaurants</a:t>
            </a:r>
            <a:endParaRPr lang="de-DE" sz="5000" dirty="0"/>
          </a:p>
          <a:p>
            <a:r>
              <a:rPr lang="de-DE" sz="5000" b="1" dirty="0"/>
              <a:t>Yesterday – Today – Tomorrow</a:t>
            </a:r>
          </a:p>
          <a:p>
            <a:pPr lvl="1"/>
            <a:r>
              <a:rPr lang="en-US" sz="5000" dirty="0"/>
              <a:t>Information in form of museums, information boards, monuments that are visible from far away</a:t>
            </a:r>
            <a:endParaRPr lang="de-DE" sz="5000" dirty="0"/>
          </a:p>
          <a:p>
            <a:r>
              <a:rPr lang="en-US" sz="5000" b="1" dirty="0"/>
              <a:t>New residential areas – residential ideas of the future</a:t>
            </a:r>
            <a:endParaRPr lang="de-DE" sz="5000" b="1" dirty="0"/>
          </a:p>
          <a:p>
            <a:pPr lvl="1"/>
            <a:r>
              <a:rPr lang="en-US" sz="5000" dirty="0"/>
              <a:t>Linking sustainability, ecology and ideas for the future, living by the water</a:t>
            </a:r>
          </a:p>
          <a:p>
            <a:pPr lvl="1"/>
            <a:r>
              <a:rPr lang="en-US" sz="5000" dirty="0"/>
              <a:t>Algae as an integral part of living concepts (extraction of biomass, heat energy and reduction of CO</a:t>
            </a:r>
            <a:r>
              <a:rPr lang="en-US" sz="5000" baseline="-25000" dirty="0"/>
              <a:t>2</a:t>
            </a:r>
            <a:r>
              <a:rPr lang="en-US" sz="5000" dirty="0"/>
              <a:t>)</a:t>
            </a:r>
            <a:endParaRPr lang="de-DE" sz="5000" dirty="0"/>
          </a:p>
          <a:p>
            <a:r>
              <a:rPr lang="en-US" sz="5000" b="1" dirty="0"/>
              <a:t>Traffic routes – the connection in and around Lake Hambach</a:t>
            </a:r>
            <a:endParaRPr lang="de-DE" sz="5000" b="1" dirty="0"/>
          </a:p>
          <a:p>
            <a:pPr lvl="1"/>
            <a:r>
              <a:rPr lang="en-US" sz="5000" dirty="0"/>
              <a:t>Former supply road, connection to the conurbations of Cologne, Aachen, Düsseldorf, The gateway to the Eifel, connection of the rivers and lakes by canals – shipping</a:t>
            </a:r>
            <a:endParaRPr lang="de-DE" sz="5000" dirty="0"/>
          </a:p>
          <a:p>
            <a:r>
              <a:rPr lang="en-US" sz="5000" b="1" dirty="0"/>
              <a:t>Industry of the future – research / production / recycling</a:t>
            </a:r>
            <a:endParaRPr lang="de-DE" sz="5000" dirty="0"/>
          </a:p>
          <a:p>
            <a:pPr lvl="1"/>
            <a:r>
              <a:rPr lang="en-US" sz="5000" dirty="0"/>
              <a:t>Energy production: photovoltaics, algae farms, algae as a source of energy or food, re-use of coal-fired power plants, bioreactors, biomass power plants</a:t>
            </a:r>
          </a:p>
          <a:p>
            <a:pPr lvl="1"/>
            <a:r>
              <a:rPr lang="en-US" sz="5000" dirty="0"/>
              <a:t>but also, in the field of electric flying (model region Aachen)</a:t>
            </a:r>
          </a:p>
          <a:p>
            <a:pPr lvl="1"/>
            <a:endParaRPr lang="en-US" sz="5000" dirty="0"/>
          </a:p>
          <a:p>
            <a:pPr lvl="1"/>
            <a:endParaRPr lang="de-DE" sz="5000" dirty="0"/>
          </a:p>
        </p:txBody>
      </p:sp>
      <p:pic>
        <p:nvPicPr>
          <p:cNvPr id="34" name="Grafik 33">
            <a:extLst>
              <a:ext uri="{FF2B5EF4-FFF2-40B4-BE49-F238E27FC236}">
                <a16:creationId xmlns:a16="http://schemas.microsoft.com/office/drawing/2014/main" id="{E8B7E7C6-5BEA-4DBC-8F49-6082C48C8821}"/>
              </a:ext>
            </a:extLst>
          </p:cNvPr>
          <p:cNvPicPr>
            <a:picLocks noChangeAspect="1"/>
          </p:cNvPicPr>
          <p:nvPr/>
        </p:nvPicPr>
        <p:blipFill>
          <a:blip r:embed="rId24"/>
          <a:stretch>
            <a:fillRect/>
          </a:stretch>
        </p:blipFill>
        <p:spPr>
          <a:xfrm>
            <a:off x="24530076" y="1006228"/>
            <a:ext cx="4797450" cy="3304268"/>
          </a:xfrm>
          <a:prstGeom prst="rect">
            <a:avLst/>
          </a:prstGeom>
        </p:spPr>
      </p:pic>
      <p:sp>
        <p:nvSpPr>
          <p:cNvPr id="36" name="Ansprechpartner/in">
            <a:extLst>
              <a:ext uri="{FF2B5EF4-FFF2-40B4-BE49-F238E27FC236}">
                <a16:creationId xmlns:a16="http://schemas.microsoft.com/office/drawing/2014/main" id="{DAFC690A-EE6C-4506-B70F-C80437A11016}"/>
              </a:ext>
            </a:extLst>
          </p:cNvPr>
          <p:cNvSpPr txBox="1"/>
          <p:nvPr/>
        </p:nvSpPr>
        <p:spPr>
          <a:xfrm>
            <a:off x="10133599" y="42131922"/>
            <a:ext cx="12942507" cy="73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3998" rIns="143998">
            <a:spAutoFit/>
          </a:bodyPr>
          <a:lstStyle>
            <a:lvl1pPr algn="r" defTabSz="457200">
              <a:lnSpc>
                <a:spcPts val="5000"/>
              </a:lnSpc>
              <a:spcBef>
                <a:spcPts val="4600"/>
              </a:spcBef>
              <a:defRPr sz="3800" b="1">
                <a:latin typeface="+mn-lt"/>
                <a:ea typeface="+mn-ea"/>
                <a:cs typeface="+mn-cs"/>
                <a:sym typeface="Arial"/>
              </a:defRPr>
            </a:lvl1pPr>
          </a:lstStyle>
          <a:p>
            <a:r>
              <a:rPr lang="de-DE" sz="5039" b="0" dirty="0">
                <a:solidFill>
                  <a:srgbClr val="007681"/>
                </a:solidFill>
                <a:latin typeface="Tahoma" panose="020B0604030504040204" pitchFamily="34" charset="0"/>
                <a:ea typeface="Tahoma" panose="020B0604030504040204" pitchFamily="34" charset="0"/>
                <a:cs typeface="Tahoma" panose="020B0604030504040204" pitchFamily="34" charset="0"/>
              </a:rPr>
              <a:t>www.BiooekonomieREVIER.de/projektkurs</a:t>
            </a:r>
            <a:endParaRPr sz="5039" b="0" dirty="0">
              <a:solidFill>
                <a:srgbClr val="00768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Grafik 37">
            <a:extLst>
              <a:ext uri="{FF2B5EF4-FFF2-40B4-BE49-F238E27FC236}">
                <a16:creationId xmlns:a16="http://schemas.microsoft.com/office/drawing/2014/main" id="{50E70BFA-6BA1-4D26-AB0A-70C0780464F1}"/>
              </a:ext>
            </a:extLst>
          </p:cNvPr>
          <p:cNvPicPr preferRelativeResize="0">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96279" y="40459130"/>
            <a:ext cx="3895741" cy="1142505"/>
          </a:xfrm>
          <a:prstGeom prst="rect">
            <a:avLst/>
          </a:prstGeom>
          <a:noFill/>
          <a:ln>
            <a:noFill/>
          </a:ln>
        </p:spPr>
      </p:pic>
      <p:pic>
        <p:nvPicPr>
          <p:cNvPr id="39" name="Grafik 38">
            <a:extLst>
              <a:ext uri="{FF2B5EF4-FFF2-40B4-BE49-F238E27FC236}">
                <a16:creationId xmlns:a16="http://schemas.microsoft.com/office/drawing/2014/main" id="{745D6013-9DA8-480C-9FBC-D10382FEA15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72435" y="40280885"/>
            <a:ext cx="2650076" cy="1320750"/>
          </a:xfrm>
          <a:prstGeom prst="rect">
            <a:avLst/>
          </a:prstGeom>
        </p:spPr>
      </p:pic>
      <p:pic>
        <p:nvPicPr>
          <p:cNvPr id="40" name="Grafik 39">
            <a:extLst>
              <a:ext uri="{FF2B5EF4-FFF2-40B4-BE49-F238E27FC236}">
                <a16:creationId xmlns:a16="http://schemas.microsoft.com/office/drawing/2014/main" id="{5AFA63AA-C81B-4F66-B685-4ADE9DE7AD7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02926" y="40272359"/>
            <a:ext cx="2941741" cy="1329276"/>
          </a:xfrm>
          <a:prstGeom prst="rect">
            <a:avLst/>
          </a:prstGeom>
        </p:spPr>
      </p:pic>
      <p:pic>
        <p:nvPicPr>
          <p:cNvPr id="41" name="Grafik 40">
            <a:extLst>
              <a:ext uri="{FF2B5EF4-FFF2-40B4-BE49-F238E27FC236}">
                <a16:creationId xmlns:a16="http://schemas.microsoft.com/office/drawing/2014/main" id="{DA38A7A5-9157-4217-8D4F-ACB6DBE6854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225082" y="40280889"/>
            <a:ext cx="3336621" cy="1320746"/>
          </a:xfrm>
          <a:prstGeom prst="rect">
            <a:avLst/>
          </a:prstGeom>
        </p:spPr>
      </p:pic>
      <p:sp>
        <p:nvSpPr>
          <p:cNvPr id="42" name="Textfeld 41">
            <a:extLst>
              <a:ext uri="{FF2B5EF4-FFF2-40B4-BE49-F238E27FC236}">
                <a16:creationId xmlns:a16="http://schemas.microsoft.com/office/drawing/2014/main" id="{A4555D87-BE89-4081-BEF2-F129D391B4ED}"/>
              </a:ext>
            </a:extLst>
          </p:cNvPr>
          <p:cNvSpPr txBox="1"/>
          <p:nvPr/>
        </p:nvSpPr>
        <p:spPr>
          <a:xfrm>
            <a:off x="1488452" y="4592390"/>
            <a:ext cx="27839074" cy="4708981"/>
          </a:xfrm>
          <a:prstGeom prst="rect">
            <a:avLst/>
          </a:prstGeom>
          <a:noFill/>
        </p:spPr>
        <p:txBody>
          <a:bodyPr wrap="square">
            <a:spAutoFit/>
          </a:bodyPr>
          <a:lstStyle/>
          <a:p>
            <a:r>
              <a:rPr lang="en-US" sz="6000" dirty="0">
                <a:solidFill>
                  <a:schemeClr val="accent6">
                    <a:lumMod val="50000"/>
                  </a:schemeClr>
                </a:solidFill>
                <a:latin typeface="Trebuchet MS" panose="020B0603020202020204" pitchFamily="34" charset="0"/>
              </a:rPr>
              <a:t>Development of design ideas for the restoration of the natural and economic area around the "former" open pit mining hole Hambach, which takes into account the expectations of all interest groups.</a:t>
            </a:r>
          </a:p>
          <a:p>
            <a:r>
              <a:rPr lang="de-DE" sz="6000" b="1" i="1" dirty="0">
                <a:solidFill>
                  <a:schemeClr val="accent6">
                    <a:lumMod val="50000"/>
                  </a:schemeClr>
                </a:solidFill>
                <a:latin typeface="Trebuchet MS" panose="020B0603020202020204" pitchFamily="34" charset="0"/>
              </a:rPr>
              <a:t>Rania Rosenbauer, Alexandra Nitzsche, Saba </a:t>
            </a:r>
            <a:r>
              <a:rPr lang="de-DE" sz="6000" b="1" i="1" dirty="0" err="1">
                <a:solidFill>
                  <a:schemeClr val="accent6">
                    <a:lumMod val="50000"/>
                  </a:schemeClr>
                </a:solidFill>
                <a:latin typeface="Trebuchet MS" panose="020B0603020202020204" pitchFamily="34" charset="0"/>
              </a:rPr>
              <a:t>Waraich</a:t>
            </a:r>
            <a:r>
              <a:rPr lang="de-DE" sz="6000" b="1" i="1" dirty="0">
                <a:solidFill>
                  <a:schemeClr val="accent6">
                    <a:lumMod val="50000"/>
                  </a:schemeClr>
                </a:solidFill>
                <a:latin typeface="Trebuchet MS" panose="020B0603020202020204" pitchFamily="34" charset="0"/>
              </a:rPr>
              <a:t>, Q1, 2020/2021</a:t>
            </a:r>
          </a:p>
          <a:p>
            <a:endParaRPr lang="de-DE" sz="6000" b="1" i="1" dirty="0">
              <a:solidFill>
                <a:schemeClr val="accent6">
                  <a:lumMod val="50000"/>
                </a:schemeClr>
              </a:solidFill>
              <a:latin typeface="Trebuchet MS" panose="020B0603020202020204" pitchFamily="34" charset="0"/>
            </a:endParaRPr>
          </a:p>
        </p:txBody>
      </p:sp>
      <p:pic>
        <p:nvPicPr>
          <p:cNvPr id="3" name="Grafik 2">
            <a:extLst>
              <a:ext uri="{FF2B5EF4-FFF2-40B4-BE49-F238E27FC236}">
                <a16:creationId xmlns:a16="http://schemas.microsoft.com/office/drawing/2014/main" id="{CCB37FA5-B73E-4FE2-896A-D6FFCDCB2178}"/>
              </a:ext>
            </a:extLst>
          </p:cNvPr>
          <p:cNvPicPr>
            <a:picLocks noChangeAspect="1"/>
          </p:cNvPicPr>
          <p:nvPr/>
        </p:nvPicPr>
        <p:blipFill>
          <a:blip r:embed="rId29"/>
          <a:stretch>
            <a:fillRect/>
          </a:stretch>
        </p:blipFill>
        <p:spPr>
          <a:xfrm>
            <a:off x="26142118" y="40272592"/>
            <a:ext cx="1347333" cy="1329043"/>
          </a:xfrm>
          <a:prstGeom prst="rect">
            <a:avLst/>
          </a:prstGeom>
        </p:spPr>
      </p:pic>
    </p:spTree>
    <p:extLst>
      <p:ext uri="{BB962C8B-B14F-4D97-AF65-F5344CB8AC3E}">
        <p14:creationId xmlns:p14="http://schemas.microsoft.com/office/powerpoint/2010/main" val="1541165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308</Words>
  <Application>Microsoft Office PowerPoint</Application>
  <PresentationFormat>Benutzerdefiniert</PresentationFormat>
  <Paragraphs>29</Paragraphs>
  <Slides>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vt:i4>
      </vt:variant>
    </vt:vector>
  </HeadingPairs>
  <TitlesOfParts>
    <vt:vector size="7" baseType="lpstr">
      <vt:lpstr>Arial</vt:lpstr>
      <vt:lpstr>Calibri</vt:lpstr>
      <vt:lpstr>Calibri Light</vt:lpstr>
      <vt:lpstr>Tahoma</vt:lpstr>
      <vt:lpstr>Trebuchet MS</vt:lpstr>
      <vt:lpstr>Office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Alexandra Nitzsche</dc:creator>
  <cp:lastModifiedBy>Alexandra Nitzsche</cp:lastModifiedBy>
  <cp:revision>23</cp:revision>
  <dcterms:created xsi:type="dcterms:W3CDTF">2021-05-21T15:15:51Z</dcterms:created>
  <dcterms:modified xsi:type="dcterms:W3CDTF">2021-05-31T15:23:16Z</dcterms:modified>
</cp:coreProperties>
</file>