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0"/>
  </p:notesMasterIdLst>
  <p:sldIdLst>
    <p:sldId id="291" r:id="rId5"/>
    <p:sldId id="256" r:id="rId6"/>
    <p:sldId id="270" r:id="rId7"/>
    <p:sldId id="263" r:id="rId8"/>
    <p:sldId id="282" r:id="rId9"/>
    <p:sldId id="257" r:id="rId10"/>
    <p:sldId id="268" r:id="rId11"/>
    <p:sldId id="261" r:id="rId12"/>
    <p:sldId id="258" r:id="rId13"/>
    <p:sldId id="269" r:id="rId14"/>
    <p:sldId id="259" r:id="rId15"/>
    <p:sldId id="262" r:id="rId16"/>
    <p:sldId id="264" r:id="rId17"/>
    <p:sldId id="265" r:id="rId18"/>
    <p:sldId id="266" r:id="rId19"/>
    <p:sldId id="267" r:id="rId20"/>
    <p:sldId id="271" r:id="rId21"/>
    <p:sldId id="272" r:id="rId22"/>
    <p:sldId id="273" r:id="rId23"/>
    <p:sldId id="274" r:id="rId24"/>
    <p:sldId id="275" r:id="rId25"/>
    <p:sldId id="276" r:id="rId26"/>
    <p:sldId id="277" r:id="rId27"/>
    <p:sldId id="285" r:id="rId28"/>
    <p:sldId id="288" r:id="rId29"/>
    <p:sldId id="289" r:id="rId30"/>
    <p:sldId id="290" r:id="rId31"/>
    <p:sldId id="260" r:id="rId32"/>
    <p:sldId id="280" r:id="rId33"/>
    <p:sldId id="278" r:id="rId34"/>
    <p:sldId id="281" r:id="rId35"/>
    <p:sldId id="287" r:id="rId36"/>
    <p:sldId id="279" r:id="rId37"/>
    <p:sldId id="283" r:id="rId38"/>
    <p:sldId id="284"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0E8FA"/>
    <a:srgbClr val="0DCDAD"/>
    <a:srgbClr val="E00E3B"/>
    <a:srgbClr val="F7C715"/>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B4044-819F-488A-8E65-0A8D24ABEB80}" type="datetimeFigureOut">
              <a:rPr lang="el-GR" smtClean="0"/>
              <a:t>12/10/2019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CDD63-CE0F-4FE4-82CE-1F01E0D0838D}" type="slidenum">
              <a:rPr lang="el-GR" smtClean="0"/>
              <a:t>‹#›</a:t>
            </a:fld>
            <a:endParaRPr lang="el-GR"/>
          </a:p>
        </p:txBody>
      </p:sp>
    </p:spTree>
    <p:extLst>
      <p:ext uri="{BB962C8B-B14F-4D97-AF65-F5344CB8AC3E}">
        <p14:creationId xmlns:p14="http://schemas.microsoft.com/office/powerpoint/2010/main" val="299179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21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3aebbaba9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3aebbaba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674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3aebbaba9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3aebbaba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221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32"/>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CDBE1BB-70B0-4155-87A1-AF8F273D6741}" type="datetimeFigureOut">
              <a:rPr lang="el-GR" smtClean="0"/>
              <a:t>12/10/2019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02CFBA-3EEB-4D21-BFF3-45ADA6A556EE}" type="slidenum">
              <a:rPr lang="el-GR" smtClean="0"/>
              <a:t>‹#›</a:t>
            </a:fld>
            <a:endParaRPr lang="el-GR"/>
          </a:p>
        </p:txBody>
      </p:sp>
    </p:spTree>
    <p:extLst>
      <p:ext uri="{BB962C8B-B14F-4D97-AF65-F5344CB8AC3E}">
        <p14:creationId xmlns:p14="http://schemas.microsoft.com/office/powerpoint/2010/main" val="76436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CDBE1BB-70B0-4155-87A1-AF8F273D6741}" type="datetimeFigureOut">
              <a:rPr lang="el-GR" smtClean="0"/>
              <a:t>12/10/2019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02CFBA-3EEB-4D21-BFF3-45ADA6A556EE}" type="slidenum">
              <a:rPr lang="el-GR" smtClean="0"/>
              <a:t>‹#›</a:t>
            </a:fld>
            <a:endParaRPr lang="el-GR"/>
          </a:p>
        </p:txBody>
      </p:sp>
    </p:spTree>
    <p:extLst>
      <p:ext uri="{BB962C8B-B14F-4D97-AF65-F5344CB8AC3E}">
        <p14:creationId xmlns:p14="http://schemas.microsoft.com/office/powerpoint/2010/main" val="158869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CDBE1BB-70B0-4155-87A1-AF8F273D6741}" type="datetimeFigureOut">
              <a:rPr lang="el-GR" smtClean="0"/>
              <a:t>12/10/2019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02CFBA-3EEB-4D21-BFF3-45ADA6A556EE}" type="slidenum">
              <a:rPr lang="el-GR" smtClean="0"/>
              <a:t>‹#›</a:t>
            </a:fld>
            <a:endParaRPr lang="el-GR"/>
          </a:p>
        </p:txBody>
      </p:sp>
    </p:spTree>
    <p:extLst>
      <p:ext uri="{BB962C8B-B14F-4D97-AF65-F5344CB8AC3E}">
        <p14:creationId xmlns:p14="http://schemas.microsoft.com/office/powerpoint/2010/main" val="115587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a:off x="7007735" y="4235851"/>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4211003"/>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362700"/>
            <a:ext cx="7136668" cy="2032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5292133"/>
            <a:ext cx="7136668" cy="2032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2335685"/>
            <a:ext cx="7136700" cy="13632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3800052"/>
            <a:ext cx="48705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3947758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
          <p:cNvSpPr/>
          <p:nvPr/>
        </p:nvSpPr>
        <p:spPr>
          <a:xfrm>
            <a:off x="-50" y="3429200"/>
            <a:ext cx="9144000" cy="34288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23;p3"/>
          <p:cNvSpPr txBox="1">
            <a:spLocks noGrp="1"/>
          </p:cNvSpPr>
          <p:nvPr>
            <p:ph type="title"/>
          </p:nvPr>
        </p:nvSpPr>
        <p:spPr>
          <a:xfrm>
            <a:off x="311700" y="1086400"/>
            <a:ext cx="8571300" cy="1256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249440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75" y="6727600"/>
            <a:ext cx="9144000" cy="1304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27;p4"/>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688433"/>
            <a:ext cx="8520600" cy="44036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2892093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688233"/>
            <a:ext cx="3999900" cy="4403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688233"/>
            <a:ext cx="3999900" cy="4403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229723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3637408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2503130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701800"/>
            <a:ext cx="5613600" cy="54544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54633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68580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cxnSp>
        <p:nvCxnSpPr>
          <p:cNvPr id="47" name="Google Shape;47;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386233"/>
            <a:ext cx="4045200" cy="2234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36358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307298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CDBE1BB-70B0-4155-87A1-AF8F273D6741}" type="datetimeFigureOut">
              <a:rPr lang="el-GR" smtClean="0"/>
              <a:t>12/10/2019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02CFBA-3EEB-4D21-BFF3-45ADA6A556EE}" type="slidenum">
              <a:rPr lang="el-GR" smtClean="0"/>
              <a:t>‹#›</a:t>
            </a:fld>
            <a:endParaRPr lang="el-GR"/>
          </a:p>
        </p:txBody>
      </p:sp>
    </p:spTree>
    <p:extLst>
      <p:ext uri="{BB962C8B-B14F-4D97-AF65-F5344CB8AC3E}">
        <p14:creationId xmlns:p14="http://schemas.microsoft.com/office/powerpoint/2010/main" val="151559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5640967"/>
            <a:ext cx="5998800" cy="7984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306908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75"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57;p11"/>
          <p:cNvSpPr txBox="1">
            <a:spLocks noGrp="1"/>
          </p:cNvSpPr>
          <p:nvPr>
            <p:ph type="title" hasCustomPrompt="1"/>
          </p:nvPr>
        </p:nvSpPr>
        <p:spPr>
          <a:xfrm>
            <a:off x="311700" y="1739800"/>
            <a:ext cx="8520600" cy="20512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3994200"/>
            <a:ext cx="8520600" cy="1428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962267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3051825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a:off x="7007735" y="4235851"/>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4211003"/>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362700"/>
            <a:ext cx="7136668" cy="2032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5292133"/>
            <a:ext cx="7136668" cy="2032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2335685"/>
            <a:ext cx="7136700" cy="13632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3800052"/>
            <a:ext cx="48705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2436207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
          <p:cNvSpPr/>
          <p:nvPr/>
        </p:nvSpPr>
        <p:spPr>
          <a:xfrm>
            <a:off x="-50" y="3429200"/>
            <a:ext cx="9144000" cy="34288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23;p3"/>
          <p:cNvSpPr txBox="1">
            <a:spLocks noGrp="1"/>
          </p:cNvSpPr>
          <p:nvPr>
            <p:ph type="title"/>
          </p:nvPr>
        </p:nvSpPr>
        <p:spPr>
          <a:xfrm>
            <a:off x="311700" y="1086400"/>
            <a:ext cx="8571300" cy="1256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3770200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75" y="6727600"/>
            <a:ext cx="9144000" cy="1304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27;p4"/>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688433"/>
            <a:ext cx="8520600" cy="44036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701500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688233"/>
            <a:ext cx="3999900" cy="4403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688233"/>
            <a:ext cx="3999900" cy="4403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402435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242338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934292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701800"/>
            <a:ext cx="5613600" cy="54544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327923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1"/>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CDBE1BB-70B0-4155-87A1-AF8F273D6741}" type="datetimeFigureOut">
              <a:rPr lang="el-GR" smtClean="0"/>
              <a:t>12/10/2019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602CFBA-3EEB-4D21-BFF3-45ADA6A556EE}" type="slidenum">
              <a:rPr lang="el-GR" smtClean="0"/>
              <a:t>‹#›</a:t>
            </a:fld>
            <a:endParaRPr lang="el-GR"/>
          </a:p>
        </p:txBody>
      </p:sp>
    </p:spTree>
    <p:extLst>
      <p:ext uri="{BB962C8B-B14F-4D97-AF65-F5344CB8AC3E}">
        <p14:creationId xmlns:p14="http://schemas.microsoft.com/office/powerpoint/2010/main" val="25557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68580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cxnSp>
        <p:nvCxnSpPr>
          <p:cNvPr id="47" name="Google Shape;47;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386233"/>
            <a:ext cx="4045200" cy="2234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36358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1552177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5640967"/>
            <a:ext cx="5998800" cy="7984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2701271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75"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57;p11"/>
          <p:cNvSpPr txBox="1">
            <a:spLocks noGrp="1"/>
          </p:cNvSpPr>
          <p:nvPr>
            <p:ph type="title" hasCustomPrompt="1"/>
          </p:nvPr>
        </p:nvSpPr>
        <p:spPr>
          <a:xfrm>
            <a:off x="311700" y="1739800"/>
            <a:ext cx="8520600" cy="20512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3994200"/>
            <a:ext cx="8520600" cy="1428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4128162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1746420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a:off x="7007735" y="4235851"/>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4211003"/>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362700"/>
            <a:ext cx="7136668" cy="2032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5292133"/>
            <a:ext cx="7136668" cy="2032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2335685"/>
            <a:ext cx="7136700" cy="13632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3800052"/>
            <a:ext cx="48705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3085818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
          <p:cNvSpPr/>
          <p:nvPr/>
        </p:nvSpPr>
        <p:spPr>
          <a:xfrm>
            <a:off x="-50" y="3429200"/>
            <a:ext cx="9144000" cy="34288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23;p3"/>
          <p:cNvSpPr txBox="1">
            <a:spLocks noGrp="1"/>
          </p:cNvSpPr>
          <p:nvPr>
            <p:ph type="title"/>
          </p:nvPr>
        </p:nvSpPr>
        <p:spPr>
          <a:xfrm>
            <a:off x="311700" y="1086400"/>
            <a:ext cx="8571300" cy="1256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3196216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75" y="6727600"/>
            <a:ext cx="9144000" cy="1304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27;p4"/>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688433"/>
            <a:ext cx="8520600" cy="44036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3107722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688233"/>
            <a:ext cx="3999900" cy="4403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688233"/>
            <a:ext cx="3999900" cy="4403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3261819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3921883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400636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CDBE1BB-70B0-4155-87A1-AF8F273D6741}" type="datetimeFigureOut">
              <a:rPr lang="el-GR" smtClean="0"/>
              <a:t>12/10/2019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602CFBA-3EEB-4D21-BFF3-45ADA6A556EE}" type="slidenum">
              <a:rPr lang="el-GR" smtClean="0"/>
              <a:t>‹#›</a:t>
            </a:fld>
            <a:endParaRPr lang="el-GR"/>
          </a:p>
        </p:txBody>
      </p:sp>
    </p:spTree>
    <p:extLst>
      <p:ext uri="{BB962C8B-B14F-4D97-AF65-F5344CB8AC3E}">
        <p14:creationId xmlns:p14="http://schemas.microsoft.com/office/powerpoint/2010/main" val="68131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701800"/>
            <a:ext cx="5613600" cy="54544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2486084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68580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cxnSp>
        <p:nvCxnSpPr>
          <p:cNvPr id="47" name="Google Shape;47;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386233"/>
            <a:ext cx="4045200" cy="2234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36358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a:solidFill>
                  <a:srgbClr val="FFFFFF"/>
                </a:solidFill>
              </a:rPr>
              <a:pPr/>
              <a:t>‹#›</a:t>
            </a:fld>
            <a:endParaRPr>
              <a:solidFill>
                <a:srgbClr val="FFFFFF"/>
              </a:solidFill>
            </a:endParaRPr>
          </a:p>
        </p:txBody>
      </p:sp>
    </p:spTree>
    <p:extLst>
      <p:ext uri="{BB962C8B-B14F-4D97-AF65-F5344CB8AC3E}">
        <p14:creationId xmlns:p14="http://schemas.microsoft.com/office/powerpoint/2010/main" val="1150520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5640967"/>
            <a:ext cx="5998800" cy="7984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405362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75"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57;p11"/>
          <p:cNvSpPr txBox="1">
            <a:spLocks noGrp="1"/>
          </p:cNvSpPr>
          <p:nvPr>
            <p:ph type="title" hasCustomPrompt="1"/>
          </p:nvPr>
        </p:nvSpPr>
        <p:spPr>
          <a:xfrm>
            <a:off x="311700" y="1739800"/>
            <a:ext cx="8520600" cy="20512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3994200"/>
            <a:ext cx="8520600" cy="1428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9310992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solidFill>
                  <a:srgbClr val="695D46"/>
                </a:solidFill>
              </a:rPr>
              <a:pPr/>
              <a:t>‹#›</a:t>
            </a:fld>
            <a:endParaRPr>
              <a:solidFill>
                <a:srgbClr val="695D46"/>
              </a:solidFill>
            </a:endParaRPr>
          </a:p>
        </p:txBody>
      </p:sp>
    </p:spTree>
    <p:extLst>
      <p:ext uri="{BB962C8B-B14F-4D97-AF65-F5344CB8AC3E}">
        <p14:creationId xmlns:p14="http://schemas.microsoft.com/office/powerpoint/2010/main" val="48334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CDBE1BB-70B0-4155-87A1-AF8F273D6741}" type="datetimeFigureOut">
              <a:rPr lang="el-GR" smtClean="0"/>
              <a:t>12/10/2019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602CFBA-3EEB-4D21-BFF3-45ADA6A556EE}" type="slidenum">
              <a:rPr lang="el-GR" smtClean="0"/>
              <a:t>‹#›</a:t>
            </a:fld>
            <a:endParaRPr lang="el-GR"/>
          </a:p>
        </p:txBody>
      </p:sp>
    </p:spTree>
    <p:extLst>
      <p:ext uri="{BB962C8B-B14F-4D97-AF65-F5344CB8AC3E}">
        <p14:creationId xmlns:p14="http://schemas.microsoft.com/office/powerpoint/2010/main" val="341478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CDBE1BB-70B0-4155-87A1-AF8F273D6741}" type="datetimeFigureOut">
              <a:rPr lang="el-GR" smtClean="0"/>
              <a:t>12/10/2019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602CFBA-3EEB-4D21-BFF3-45ADA6A556EE}" type="slidenum">
              <a:rPr lang="el-GR" smtClean="0"/>
              <a:t>‹#›</a:t>
            </a:fld>
            <a:endParaRPr lang="el-GR"/>
          </a:p>
        </p:txBody>
      </p:sp>
    </p:spTree>
    <p:extLst>
      <p:ext uri="{BB962C8B-B14F-4D97-AF65-F5344CB8AC3E}">
        <p14:creationId xmlns:p14="http://schemas.microsoft.com/office/powerpoint/2010/main" val="273544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CDBE1BB-70B0-4155-87A1-AF8F273D6741}" type="datetimeFigureOut">
              <a:rPr lang="el-GR" smtClean="0"/>
              <a:t>12/10/2019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602CFBA-3EEB-4D21-BFF3-45ADA6A556EE}" type="slidenum">
              <a:rPr lang="el-GR" smtClean="0"/>
              <a:t>‹#›</a:t>
            </a:fld>
            <a:endParaRPr lang="el-GR"/>
          </a:p>
        </p:txBody>
      </p:sp>
    </p:spTree>
    <p:extLst>
      <p:ext uri="{BB962C8B-B14F-4D97-AF65-F5344CB8AC3E}">
        <p14:creationId xmlns:p14="http://schemas.microsoft.com/office/powerpoint/2010/main" val="257240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10" y="273049"/>
            <a:ext cx="3008313" cy="1162051"/>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CDBE1BB-70B0-4155-87A1-AF8F273D6741}" type="datetimeFigureOut">
              <a:rPr lang="el-GR" smtClean="0"/>
              <a:t>12/10/2019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602CFBA-3EEB-4D21-BFF3-45ADA6A556EE}" type="slidenum">
              <a:rPr lang="el-GR" smtClean="0"/>
              <a:t>‹#›</a:t>
            </a:fld>
            <a:endParaRPr lang="el-GR"/>
          </a:p>
        </p:txBody>
      </p:sp>
    </p:spTree>
    <p:extLst>
      <p:ext uri="{BB962C8B-B14F-4D97-AF65-F5344CB8AC3E}">
        <p14:creationId xmlns:p14="http://schemas.microsoft.com/office/powerpoint/2010/main" val="406222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1"/>
            <a:ext cx="5486400" cy="566739"/>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CDBE1BB-70B0-4155-87A1-AF8F273D6741}" type="datetimeFigureOut">
              <a:rPr lang="el-GR" smtClean="0"/>
              <a:t>12/10/2019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602CFBA-3EEB-4D21-BFF3-45ADA6A556EE}" type="slidenum">
              <a:rPr lang="el-GR" smtClean="0"/>
              <a:t>‹#›</a:t>
            </a:fld>
            <a:endParaRPr lang="el-GR"/>
          </a:p>
        </p:txBody>
      </p:sp>
    </p:spTree>
    <p:extLst>
      <p:ext uri="{BB962C8B-B14F-4D97-AF65-F5344CB8AC3E}">
        <p14:creationId xmlns:p14="http://schemas.microsoft.com/office/powerpoint/2010/main" val="55901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BE1BB-70B0-4155-87A1-AF8F273D6741}" type="datetimeFigureOut">
              <a:rPr lang="el-GR" smtClean="0"/>
              <a:t>12/10/2019</a:t>
            </a:fld>
            <a:endParaRPr lang="el-GR"/>
          </a:p>
        </p:txBody>
      </p:sp>
      <p:sp>
        <p:nvSpPr>
          <p:cNvPr id="5" name="Θέση υποσέλιδου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2CFBA-3EEB-4D21-BFF3-45ADA6A556EE}" type="slidenum">
              <a:rPr lang="el-GR" smtClean="0"/>
              <a:t>‹#›</a:t>
            </a:fld>
            <a:endParaRPr lang="el-GR"/>
          </a:p>
        </p:txBody>
      </p:sp>
    </p:spTree>
    <p:extLst>
      <p:ext uri="{BB962C8B-B14F-4D97-AF65-F5344CB8AC3E}">
        <p14:creationId xmlns:p14="http://schemas.microsoft.com/office/powerpoint/2010/main" val="3883216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943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688433"/>
            <a:ext cx="8520600" cy="44036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a:buClr>
                <a:srgbClr val="000000"/>
              </a:buClr>
              <a:buFont typeface="Arial"/>
              <a:buNone/>
            </a:pPr>
            <a:fld id="{00000000-1234-1234-1234-123412341234}" type="slidenum">
              <a:rPr lang="en-GB" kern="0">
                <a:solidFill>
                  <a:srgbClr val="695D46"/>
                </a:solidFill>
              </a:rPr>
              <a:pPr>
                <a:buClr>
                  <a:srgbClr val="000000"/>
                </a:buClr>
                <a:buFont typeface="Arial"/>
                <a:buNone/>
              </a:pPr>
              <a:t>‹#›</a:t>
            </a:fld>
            <a:endParaRPr kern="0">
              <a:solidFill>
                <a:srgbClr val="695D46"/>
              </a:solidFill>
            </a:endParaRPr>
          </a:p>
        </p:txBody>
      </p:sp>
    </p:spTree>
    <p:extLst>
      <p:ext uri="{BB962C8B-B14F-4D97-AF65-F5344CB8AC3E}">
        <p14:creationId xmlns:p14="http://schemas.microsoft.com/office/powerpoint/2010/main" val="146535271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943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688433"/>
            <a:ext cx="8520600" cy="44036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a:buClr>
                <a:srgbClr val="000000"/>
              </a:buClr>
              <a:buFont typeface="Arial"/>
              <a:buNone/>
            </a:pPr>
            <a:fld id="{00000000-1234-1234-1234-123412341234}" type="slidenum">
              <a:rPr lang="en-GB" kern="0">
                <a:solidFill>
                  <a:srgbClr val="695D46"/>
                </a:solidFill>
              </a:rPr>
              <a:pPr>
                <a:buClr>
                  <a:srgbClr val="000000"/>
                </a:buClr>
                <a:buFont typeface="Arial"/>
                <a:buNone/>
              </a:pPr>
              <a:t>‹#›</a:t>
            </a:fld>
            <a:endParaRPr kern="0">
              <a:solidFill>
                <a:srgbClr val="695D46"/>
              </a:solidFill>
            </a:endParaRPr>
          </a:p>
        </p:txBody>
      </p:sp>
    </p:spTree>
    <p:extLst>
      <p:ext uri="{BB962C8B-B14F-4D97-AF65-F5344CB8AC3E}">
        <p14:creationId xmlns:p14="http://schemas.microsoft.com/office/powerpoint/2010/main" val="377768260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943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688433"/>
            <a:ext cx="8520600" cy="44036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a:buClr>
                <a:srgbClr val="000000"/>
              </a:buClr>
              <a:buFont typeface="Arial"/>
              <a:buNone/>
            </a:pPr>
            <a:fld id="{00000000-1234-1234-1234-123412341234}" type="slidenum">
              <a:rPr lang="en-GB" kern="0">
                <a:solidFill>
                  <a:srgbClr val="695D46"/>
                </a:solidFill>
              </a:rPr>
              <a:pPr>
                <a:buClr>
                  <a:srgbClr val="000000"/>
                </a:buClr>
                <a:buFont typeface="Arial"/>
                <a:buNone/>
              </a:pPr>
              <a:t>‹#›</a:t>
            </a:fld>
            <a:endParaRPr kern="0">
              <a:solidFill>
                <a:srgbClr val="695D46"/>
              </a:solidFill>
            </a:endParaRPr>
          </a:p>
        </p:txBody>
      </p:sp>
    </p:spTree>
    <p:extLst>
      <p:ext uri="{BB962C8B-B14F-4D97-AF65-F5344CB8AC3E}">
        <p14:creationId xmlns:p14="http://schemas.microsoft.com/office/powerpoint/2010/main" val="10856089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programmes/erasmus-plus/sites/erasmusplus2/files/erasmus_brining_europeans_together-ld.mp4"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erasmusapp.eu/" TargetMode="External"/><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hyperlink" Target="https://www.iky.gr/el/eggrafa-eplus/odigos-eplus" TargetMode="Externa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hyperlink" Target="https://twinspace.etwinning.net/52491"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jpeg"/><Relationship Id="rId3" Type="http://schemas.microsoft.com/office/2007/relationships/media" Target="../media/media2.mp3"/><Relationship Id="rId7" Type="http://schemas.openxmlformats.org/officeDocument/2006/relationships/image" Target="../media/image27.png"/><Relationship Id="rId12" Type="http://schemas.openxmlformats.org/officeDocument/2006/relationships/image" Target="../media/image32.jpg"/><Relationship Id="rId17" Type="http://schemas.openxmlformats.org/officeDocument/2006/relationships/image" Target="../media/image37.png"/><Relationship Id="rId2" Type="http://schemas.openxmlformats.org/officeDocument/2006/relationships/audio" Target="../media/media1.WAV"/><Relationship Id="rId16" Type="http://schemas.openxmlformats.org/officeDocument/2006/relationships/image" Target="../media/image36.png"/><Relationship Id="rId20" Type="http://schemas.openxmlformats.org/officeDocument/2006/relationships/image" Target="../media/image40.png"/><Relationship Id="rId1" Type="http://schemas.microsoft.com/office/2007/relationships/media" Target="../media/media1.WAV"/><Relationship Id="rId6" Type="http://schemas.openxmlformats.org/officeDocument/2006/relationships/notesSlide" Target="../notesSlides/notesSlide2.xml"/><Relationship Id="rId11" Type="http://schemas.openxmlformats.org/officeDocument/2006/relationships/image" Target="../media/image31.png"/><Relationship Id="rId5" Type="http://schemas.openxmlformats.org/officeDocument/2006/relationships/slideLayout" Target="../slideLayouts/slideLayout25.xml"/><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29.jpg"/><Relationship Id="rId14" Type="http://schemas.openxmlformats.org/officeDocument/2006/relationships/image" Target="../media/image34.jp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41.jpeg"/><Relationship Id="rId3" Type="http://schemas.microsoft.com/office/2007/relationships/media" Target="../media/media4.mp3"/><Relationship Id="rId7" Type="http://schemas.openxmlformats.org/officeDocument/2006/relationships/image" Target="../media/image27.png"/><Relationship Id="rId12" Type="http://schemas.openxmlformats.org/officeDocument/2006/relationships/image" Target="../media/image32.jpg"/><Relationship Id="rId17" Type="http://schemas.openxmlformats.org/officeDocument/2006/relationships/image" Target="../media/image37.png"/><Relationship Id="rId2" Type="http://schemas.openxmlformats.org/officeDocument/2006/relationships/audio" Target="../media/media3.WAV"/><Relationship Id="rId16" Type="http://schemas.openxmlformats.org/officeDocument/2006/relationships/image" Target="../media/image36.png"/><Relationship Id="rId20" Type="http://schemas.openxmlformats.org/officeDocument/2006/relationships/image" Target="../media/image40.png"/><Relationship Id="rId1" Type="http://schemas.microsoft.com/office/2007/relationships/media" Target="../media/media3.WAV"/><Relationship Id="rId6" Type="http://schemas.openxmlformats.org/officeDocument/2006/relationships/notesSlide" Target="../notesSlides/notesSlide3.xml"/><Relationship Id="rId11" Type="http://schemas.openxmlformats.org/officeDocument/2006/relationships/image" Target="../media/image31.png"/><Relationship Id="rId5" Type="http://schemas.openxmlformats.org/officeDocument/2006/relationships/slideLayout" Target="../slideLayouts/slideLayout36.xml"/><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audio" Target="../media/media4.mp3"/><Relationship Id="rId9" Type="http://schemas.openxmlformats.org/officeDocument/2006/relationships/image" Target="../media/image29.jpg"/><Relationship Id="rId14" Type="http://schemas.openxmlformats.org/officeDocument/2006/relationships/image" Target="../media/image3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hyperlink" Target="https://flyingmythology.wordpress.com/" TargetMode="Externa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pn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jpeg"/><Relationship Id="rId2" Type="http://schemas.openxmlformats.org/officeDocument/2006/relationships/hyperlink" Target="https://youtu.be/h7TpQFNC7sU" TargetMode="External"/><Relationship Id="rId1" Type="http://schemas.openxmlformats.org/officeDocument/2006/relationships/slideLayout" Target="../slideLayouts/slideLayout7.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s://www.youtube.com/watch?v=ACmjfeVar4M"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play.kahoot.it/v2/?quizId=6f2ce8eb-9d1c-49bb-9e82-5821ebd418e9" TargetMode="Externa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38" y="368790"/>
            <a:ext cx="6469350" cy="396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15816" y="5235236"/>
            <a:ext cx="5760640" cy="1077218"/>
          </a:xfrm>
          <a:prstGeom prst="rect">
            <a:avLst/>
          </a:prstGeom>
          <a:solidFill>
            <a:srgbClr val="FF3300"/>
          </a:solidFill>
        </p:spPr>
        <p:txBody>
          <a:bodyPr wrap="square" rtlCol="0">
            <a:spAutoFit/>
          </a:bodyPr>
          <a:lstStyle/>
          <a:p>
            <a:pPr algn="ctr"/>
            <a:r>
              <a:rPr lang="el-GR" sz="3200" b="1" dirty="0" smtClean="0">
                <a:solidFill>
                  <a:schemeClr val="bg1"/>
                </a:solidFill>
              </a:rPr>
              <a:t>Επαγγελματικό Λύκειο </a:t>
            </a:r>
            <a:r>
              <a:rPr lang="el-GR" sz="3200" b="1" dirty="0" err="1" smtClean="0">
                <a:solidFill>
                  <a:schemeClr val="bg1"/>
                </a:solidFill>
              </a:rPr>
              <a:t>Αγριάς</a:t>
            </a:r>
            <a:r>
              <a:rPr lang="el-GR" sz="3200" b="1" dirty="0" smtClean="0">
                <a:solidFill>
                  <a:schemeClr val="bg1"/>
                </a:solidFill>
              </a:rPr>
              <a:t> (2019-2020)</a:t>
            </a:r>
            <a:endParaRPr lang="el-GR" sz="3200" b="1" dirty="0">
              <a:solidFill>
                <a:schemeClr val="bg1"/>
              </a:solidFill>
            </a:endParaRPr>
          </a:p>
        </p:txBody>
      </p:sp>
    </p:spTree>
    <p:extLst>
      <p:ext uri="{BB962C8B-B14F-4D97-AF65-F5344CB8AC3E}">
        <p14:creationId xmlns:p14="http://schemas.microsoft.com/office/powerpoint/2010/main" val="7527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1844831"/>
            <a:ext cx="8136904" cy="4585871"/>
          </a:xfrm>
          <a:prstGeom prst="rect">
            <a:avLst/>
          </a:prstGeom>
        </p:spPr>
        <p:txBody>
          <a:bodyPr wrap="square">
            <a:spAutoFit/>
          </a:bodyPr>
          <a:lstStyle/>
          <a:p>
            <a:pPr lvl="0"/>
            <a:endParaRPr lang="el-GR" sz="2800" dirty="0">
              <a:solidFill>
                <a:srgbClr val="4F81BD">
                  <a:lumMod val="75000"/>
                </a:srgbClr>
              </a:solidFill>
            </a:endParaRPr>
          </a:p>
          <a:p>
            <a:pPr lvl="0"/>
            <a:r>
              <a:rPr lang="el-GR" sz="2800" b="1" dirty="0" smtClean="0">
                <a:solidFill>
                  <a:srgbClr val="FF0000"/>
                </a:solidFill>
              </a:rPr>
              <a:t>* </a:t>
            </a:r>
            <a:r>
              <a:rPr lang="el-GR" sz="2400" b="1" dirty="0" smtClean="0">
                <a:solidFill>
                  <a:srgbClr val="4F81BD">
                    <a:lumMod val="75000"/>
                  </a:srgbClr>
                </a:solidFill>
              </a:rPr>
              <a:t>Συμμαχίες </a:t>
            </a:r>
            <a:r>
              <a:rPr lang="el-GR" sz="2400" b="1" dirty="0">
                <a:solidFill>
                  <a:srgbClr val="4F81BD">
                    <a:lumMod val="75000"/>
                  </a:srgbClr>
                </a:solidFill>
              </a:rPr>
              <a:t>Γνώσης </a:t>
            </a:r>
            <a:r>
              <a:rPr lang="el-GR" sz="2000" dirty="0">
                <a:solidFill>
                  <a:srgbClr val="4F81BD">
                    <a:lumMod val="75000"/>
                  </a:srgbClr>
                </a:solidFill>
              </a:rPr>
              <a:t>μεταξύ Ιδρυμάτων Ανώτατης/Τριτοβάθμιας Εκπαίδευσης και </a:t>
            </a:r>
            <a:r>
              <a:rPr lang="el-GR" sz="2000" dirty="0" smtClean="0">
                <a:solidFill>
                  <a:srgbClr val="4F81BD">
                    <a:lumMod val="75000"/>
                  </a:srgbClr>
                </a:solidFill>
              </a:rPr>
              <a:t>επιχειρήσεων</a:t>
            </a:r>
          </a:p>
          <a:p>
            <a:pPr lvl="0"/>
            <a:endParaRPr lang="el-GR" sz="2400" dirty="0">
              <a:solidFill>
                <a:srgbClr val="4F81BD">
                  <a:lumMod val="75000"/>
                </a:srgbClr>
              </a:solidFill>
            </a:endParaRPr>
          </a:p>
          <a:p>
            <a:pPr lvl="0"/>
            <a:r>
              <a:rPr lang="el-GR" sz="2400" b="1" dirty="0" smtClean="0">
                <a:solidFill>
                  <a:srgbClr val="FF0000"/>
                </a:solidFill>
              </a:rPr>
              <a:t>* </a:t>
            </a:r>
            <a:r>
              <a:rPr lang="el-GR" sz="2400" b="1" dirty="0" smtClean="0">
                <a:solidFill>
                  <a:srgbClr val="4F81BD">
                    <a:lumMod val="75000"/>
                  </a:srgbClr>
                </a:solidFill>
              </a:rPr>
              <a:t>Πλατφόρμες </a:t>
            </a:r>
            <a:r>
              <a:rPr lang="el-GR" sz="2400" b="1" dirty="0">
                <a:solidFill>
                  <a:srgbClr val="4F81BD">
                    <a:lumMod val="75000"/>
                  </a:srgbClr>
                </a:solidFill>
              </a:rPr>
              <a:t>υποστήριξης ΤΠ</a:t>
            </a:r>
            <a:r>
              <a:rPr lang="el-GR" sz="2400" dirty="0">
                <a:solidFill>
                  <a:srgbClr val="4F81BD">
                    <a:lumMod val="75000"/>
                  </a:srgbClr>
                </a:solidFill>
              </a:rPr>
              <a:t>,  </a:t>
            </a:r>
            <a:r>
              <a:rPr lang="el-GR" sz="2000" dirty="0">
                <a:solidFill>
                  <a:srgbClr val="4F81BD">
                    <a:lumMod val="75000"/>
                  </a:srgbClr>
                </a:solidFill>
              </a:rPr>
              <a:t>όπως η πλατφόρμα </a:t>
            </a:r>
            <a:r>
              <a:rPr lang="el-GR" sz="2000" dirty="0" err="1">
                <a:solidFill>
                  <a:srgbClr val="4F81BD">
                    <a:lumMod val="75000"/>
                  </a:srgbClr>
                </a:solidFill>
              </a:rPr>
              <a:t>eTwinning</a:t>
            </a:r>
            <a:r>
              <a:rPr lang="el-GR" sz="2000" dirty="0">
                <a:solidFill>
                  <a:srgbClr val="4F81BD">
                    <a:lumMod val="75000"/>
                  </a:srgbClr>
                </a:solidFill>
              </a:rPr>
              <a:t> , η πύλη </a:t>
            </a:r>
            <a:r>
              <a:rPr lang="el-GR" sz="2000" dirty="0" err="1">
                <a:solidFill>
                  <a:srgbClr val="4F81BD">
                    <a:lumMod val="75000"/>
                  </a:srgbClr>
                </a:solidFill>
              </a:rPr>
              <a:t>School</a:t>
            </a:r>
            <a:r>
              <a:rPr lang="el-GR" sz="2000" dirty="0">
                <a:solidFill>
                  <a:srgbClr val="4F81BD">
                    <a:lumMod val="75000"/>
                  </a:srgbClr>
                </a:solidFill>
              </a:rPr>
              <a:t> </a:t>
            </a:r>
            <a:r>
              <a:rPr lang="el-GR" sz="2000" dirty="0" err="1">
                <a:solidFill>
                  <a:srgbClr val="4F81BD">
                    <a:lumMod val="75000"/>
                  </a:srgbClr>
                </a:solidFill>
              </a:rPr>
              <a:t>Education</a:t>
            </a:r>
            <a:r>
              <a:rPr lang="el-GR" sz="2000" dirty="0">
                <a:solidFill>
                  <a:srgbClr val="4F81BD">
                    <a:lumMod val="75000"/>
                  </a:srgbClr>
                </a:solidFill>
              </a:rPr>
              <a:t> </a:t>
            </a:r>
            <a:r>
              <a:rPr lang="el-GR" sz="2000" dirty="0" err="1">
                <a:solidFill>
                  <a:srgbClr val="4F81BD">
                    <a:lumMod val="75000"/>
                  </a:srgbClr>
                </a:solidFill>
              </a:rPr>
              <a:t>Gateway</a:t>
            </a:r>
            <a:r>
              <a:rPr lang="el-GR" sz="2000" dirty="0">
                <a:solidFill>
                  <a:srgbClr val="4F81BD">
                    <a:lumMod val="75000"/>
                  </a:srgbClr>
                </a:solidFill>
              </a:rPr>
              <a:t> </a:t>
            </a:r>
            <a:r>
              <a:rPr lang="el-GR" sz="2000" dirty="0" err="1">
                <a:solidFill>
                  <a:srgbClr val="4F81BD">
                    <a:lumMod val="75000"/>
                  </a:srgbClr>
                </a:solidFill>
              </a:rPr>
              <a:t>κ.ά</a:t>
            </a:r>
            <a:r>
              <a:rPr lang="el-GR" sz="2000" dirty="0">
                <a:solidFill>
                  <a:srgbClr val="4F81BD">
                    <a:lumMod val="75000"/>
                  </a:srgbClr>
                </a:solidFill>
              </a:rPr>
              <a:t>, που παρέχουν εικονικούς χώρους συνεργασίας, βάσεις δεδομένων για αναζήτηση ευκαιριών, κοινότητες πρακτικής και άλλες διαδικτυακές υπηρεσίες  </a:t>
            </a:r>
            <a:endParaRPr lang="el-GR" sz="2000" dirty="0" smtClean="0">
              <a:solidFill>
                <a:srgbClr val="4F81BD">
                  <a:lumMod val="75000"/>
                </a:srgbClr>
              </a:solidFill>
            </a:endParaRPr>
          </a:p>
          <a:p>
            <a:pPr lvl="0"/>
            <a:endParaRPr lang="el-GR" sz="2000" dirty="0">
              <a:solidFill>
                <a:srgbClr val="4F81BD">
                  <a:lumMod val="75000"/>
                </a:srgbClr>
              </a:solidFill>
            </a:endParaRPr>
          </a:p>
          <a:p>
            <a:pPr lvl="0"/>
            <a:r>
              <a:rPr lang="el-GR" sz="2000" b="1" dirty="0" smtClean="0">
                <a:solidFill>
                  <a:srgbClr val="FF0000"/>
                </a:solidFill>
              </a:rPr>
              <a:t>* </a:t>
            </a:r>
            <a:r>
              <a:rPr lang="el-GR" sz="2400" b="1" dirty="0" smtClean="0">
                <a:solidFill>
                  <a:srgbClr val="4F81BD">
                    <a:lumMod val="75000"/>
                  </a:srgbClr>
                </a:solidFill>
              </a:rPr>
              <a:t>Τομεακές </a:t>
            </a:r>
            <a:r>
              <a:rPr lang="el-GR" sz="2400" b="1" dirty="0">
                <a:solidFill>
                  <a:srgbClr val="4F81BD">
                    <a:lumMod val="75000"/>
                  </a:srgbClr>
                </a:solidFill>
              </a:rPr>
              <a:t>Συμμαχίες Δεξιοτήτων </a:t>
            </a:r>
            <a:r>
              <a:rPr lang="el-GR" sz="2000" dirty="0">
                <a:solidFill>
                  <a:srgbClr val="4F81BD">
                    <a:lumMod val="75000"/>
                  </a:srgbClr>
                </a:solidFill>
              </a:rPr>
              <a:t>για επαγγελματική </a:t>
            </a:r>
            <a:r>
              <a:rPr lang="el-GR" sz="2000" dirty="0" smtClean="0">
                <a:solidFill>
                  <a:srgbClr val="4F81BD">
                    <a:lumMod val="75000"/>
                  </a:srgbClr>
                </a:solidFill>
              </a:rPr>
              <a:t>κατάρτιση</a:t>
            </a:r>
          </a:p>
          <a:p>
            <a:pPr lvl="0"/>
            <a:endParaRPr lang="el-GR" sz="2000" dirty="0">
              <a:solidFill>
                <a:srgbClr val="4F81BD">
                  <a:lumMod val="75000"/>
                </a:srgbClr>
              </a:solidFill>
            </a:endParaRPr>
          </a:p>
          <a:p>
            <a:pPr lvl="0"/>
            <a:r>
              <a:rPr lang="el-GR" sz="2000" b="1" dirty="0" smtClean="0">
                <a:solidFill>
                  <a:srgbClr val="FF0000"/>
                </a:solidFill>
              </a:rPr>
              <a:t>* </a:t>
            </a:r>
            <a:r>
              <a:rPr lang="el-GR" sz="2400" b="1" dirty="0">
                <a:solidFill>
                  <a:srgbClr val="4F81BD">
                    <a:lumMod val="75000"/>
                  </a:srgbClr>
                </a:solidFill>
              </a:rPr>
              <a:t>Σχέδια Ανάπτυξης </a:t>
            </a:r>
            <a:r>
              <a:rPr lang="el-GR" sz="2400" b="1" dirty="0" smtClean="0">
                <a:solidFill>
                  <a:srgbClr val="4F81BD">
                    <a:lumMod val="75000"/>
                  </a:srgbClr>
                </a:solidFill>
              </a:rPr>
              <a:t>Ικανοτήτων/Δυνατοτήτων </a:t>
            </a:r>
            <a:r>
              <a:rPr lang="el-GR" sz="2000" dirty="0">
                <a:solidFill>
                  <a:srgbClr val="4F81BD">
                    <a:lumMod val="75000"/>
                  </a:srgbClr>
                </a:solidFill>
              </a:rPr>
              <a:t>για την Τριτοβάθμια Εκπαίδευση και τη Νεολαία</a:t>
            </a:r>
          </a:p>
        </p:txBody>
      </p:sp>
      <p:sp>
        <p:nvSpPr>
          <p:cNvPr id="3" name="Ορθογώνιο 2"/>
          <p:cNvSpPr/>
          <p:nvPr/>
        </p:nvSpPr>
        <p:spPr>
          <a:xfrm>
            <a:off x="251520" y="188647"/>
            <a:ext cx="5436604" cy="646331"/>
          </a:xfrm>
          <a:prstGeom prst="rect">
            <a:avLst/>
          </a:prstGeom>
        </p:spPr>
        <p:txBody>
          <a:bodyPr wrap="square">
            <a:spAutoFit/>
          </a:bodyPr>
          <a:lstStyle/>
          <a:p>
            <a:pPr lvl="0" algn="ctr"/>
            <a:r>
              <a:rPr lang="el-GR" sz="3600" b="1" dirty="0">
                <a:solidFill>
                  <a:schemeClr val="bg1"/>
                </a:solidFill>
              </a:rPr>
              <a:t>Βασική Δράση 2 (ΚΑ2)</a:t>
            </a:r>
          </a:p>
        </p:txBody>
      </p:sp>
      <p:pic>
        <p:nvPicPr>
          <p:cNvPr id="8194" name="Picture 2" descr="Αποτέλεσμα εικόνας για etwin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19282">
            <a:off x="6446902" y="642451"/>
            <a:ext cx="1916357"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054935"/>
            <a:ext cx="8568952" cy="5201424"/>
          </a:xfrm>
          <a:prstGeom prst="rect">
            <a:avLst/>
          </a:prstGeom>
          <a:noFill/>
        </p:spPr>
        <p:txBody>
          <a:bodyPr wrap="square" rtlCol="0">
            <a:spAutoFit/>
          </a:bodyPr>
          <a:lstStyle/>
          <a:p>
            <a:pPr algn="ctr"/>
            <a:r>
              <a:rPr lang="el-GR" sz="4400" b="1" dirty="0" smtClean="0">
                <a:solidFill>
                  <a:srgbClr val="FF0000"/>
                </a:solidFill>
              </a:rPr>
              <a:t>Βασική Δράση 3 (ΚΑ3)</a:t>
            </a:r>
          </a:p>
          <a:p>
            <a:pPr algn="ctr"/>
            <a:r>
              <a:rPr lang="el-GR" sz="4000" dirty="0">
                <a:solidFill>
                  <a:srgbClr val="FF0000"/>
                </a:solidFill>
              </a:rPr>
              <a:t>Υποστήριξη μεταρρυθμίσεων </a:t>
            </a:r>
            <a:r>
              <a:rPr lang="el-GR" sz="4000" dirty="0" smtClean="0">
                <a:solidFill>
                  <a:srgbClr val="FF0000"/>
                </a:solidFill>
              </a:rPr>
              <a:t>πολιτικής</a:t>
            </a:r>
          </a:p>
          <a:p>
            <a:pPr algn="ctr"/>
            <a:endParaRPr lang="el-GR" sz="4000" dirty="0">
              <a:solidFill>
                <a:srgbClr val="FF0000"/>
              </a:solidFill>
            </a:endParaRPr>
          </a:p>
          <a:p>
            <a:pPr algn="ctr"/>
            <a:r>
              <a:rPr lang="el-GR" sz="4000" b="1" dirty="0">
                <a:solidFill>
                  <a:srgbClr val="FF0000"/>
                </a:solidFill>
              </a:rPr>
              <a:t>Δραστηριότητες </a:t>
            </a:r>
            <a:r>
              <a:rPr lang="en-US" sz="4000" b="1" dirty="0">
                <a:solidFill>
                  <a:srgbClr val="FF0000"/>
                </a:solidFill>
              </a:rPr>
              <a:t>Jean </a:t>
            </a:r>
            <a:r>
              <a:rPr lang="en-US" sz="4000" b="1" dirty="0" smtClean="0">
                <a:solidFill>
                  <a:srgbClr val="FF0000"/>
                </a:solidFill>
              </a:rPr>
              <a:t>Monnet</a:t>
            </a:r>
            <a:endParaRPr lang="el-GR" sz="4000" b="1" dirty="0" smtClean="0">
              <a:solidFill>
                <a:srgbClr val="FF0000"/>
              </a:solidFill>
            </a:endParaRPr>
          </a:p>
          <a:p>
            <a:pPr algn="ctr"/>
            <a:endParaRPr lang="el-GR" sz="4000" b="1" dirty="0">
              <a:solidFill>
                <a:srgbClr val="FF0000"/>
              </a:solidFill>
            </a:endParaRPr>
          </a:p>
          <a:p>
            <a:pPr algn="ctr"/>
            <a:r>
              <a:rPr lang="el-GR" sz="4000" b="1" dirty="0" smtClean="0">
                <a:solidFill>
                  <a:srgbClr val="FF0000"/>
                </a:solidFill>
              </a:rPr>
              <a:t>Αθλητισμός</a:t>
            </a:r>
          </a:p>
          <a:p>
            <a:pPr algn="ctr"/>
            <a:endParaRPr lang="el-GR" sz="4400" b="1" dirty="0">
              <a:solidFill>
                <a:srgbClr val="FF0000"/>
              </a:solidFill>
            </a:endParaRPr>
          </a:p>
          <a:p>
            <a:pPr algn="ctr"/>
            <a:endParaRPr lang="el-GR" sz="4400" b="1" dirty="0">
              <a:solidFill>
                <a:srgbClr val="FF0000"/>
              </a:solidFill>
            </a:endParaRPr>
          </a:p>
        </p:txBody>
      </p:sp>
    </p:spTree>
    <p:extLst>
      <p:ext uri="{BB962C8B-B14F-4D97-AF65-F5344CB8AC3E}">
        <p14:creationId xmlns:p14="http://schemas.microsoft.com/office/powerpoint/2010/main" val="412505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704"/>
            <a:ext cx="8712968" cy="1323439"/>
          </a:xfrm>
          <a:prstGeom prst="rect">
            <a:avLst/>
          </a:prstGeom>
          <a:noFill/>
        </p:spPr>
        <p:txBody>
          <a:bodyPr wrap="square" rtlCol="0">
            <a:spAutoFit/>
          </a:bodyPr>
          <a:lstStyle/>
          <a:p>
            <a:pPr algn="ctr"/>
            <a:r>
              <a:rPr lang="el-GR" sz="4000" b="1" dirty="0">
                <a:solidFill>
                  <a:srgbClr val="00B050"/>
                </a:solidFill>
              </a:rPr>
              <a:t>Ποιος υλοποιεί το πρόγραμμα </a:t>
            </a:r>
            <a:r>
              <a:rPr lang="el-GR" sz="4000" b="1" dirty="0" err="1">
                <a:solidFill>
                  <a:srgbClr val="00B050"/>
                </a:solidFill>
              </a:rPr>
              <a:t>Erasmus</a:t>
            </a:r>
            <a:r>
              <a:rPr lang="el-GR" sz="4000" b="1" dirty="0">
                <a:solidFill>
                  <a:srgbClr val="00B050"/>
                </a:solidFill>
              </a:rPr>
              <a:t>+; </a:t>
            </a:r>
            <a:endParaRPr lang="el-GR" sz="4000" b="1" dirty="0" smtClean="0">
              <a:solidFill>
                <a:srgbClr val="00B050"/>
              </a:solidFill>
            </a:endParaRPr>
          </a:p>
        </p:txBody>
      </p:sp>
      <p:sp>
        <p:nvSpPr>
          <p:cNvPr id="3" name="TextBox 2"/>
          <p:cNvSpPr txBox="1"/>
          <p:nvPr/>
        </p:nvSpPr>
        <p:spPr>
          <a:xfrm>
            <a:off x="323528" y="2708920"/>
            <a:ext cx="8280920" cy="3785652"/>
          </a:xfrm>
          <a:prstGeom prst="rect">
            <a:avLst/>
          </a:prstGeom>
          <a:noFill/>
        </p:spPr>
        <p:txBody>
          <a:bodyPr wrap="square" rtlCol="0">
            <a:spAutoFit/>
          </a:bodyPr>
          <a:lstStyle/>
          <a:p>
            <a:pPr algn="ctr"/>
            <a:r>
              <a:rPr lang="el-GR" sz="4400" b="1" dirty="0">
                <a:solidFill>
                  <a:schemeClr val="tx2">
                    <a:lumMod val="60000"/>
                    <a:lumOff val="40000"/>
                  </a:schemeClr>
                </a:solidFill>
              </a:rPr>
              <a:t>Η Ευρωπαϊκή Επιτροπή</a:t>
            </a:r>
          </a:p>
          <a:p>
            <a:pPr algn="ctr"/>
            <a:endParaRPr lang="el-GR" sz="4400" b="1" dirty="0">
              <a:solidFill>
                <a:schemeClr val="tx2">
                  <a:lumMod val="60000"/>
                  <a:lumOff val="40000"/>
                </a:schemeClr>
              </a:solidFill>
            </a:endParaRPr>
          </a:p>
          <a:p>
            <a:pPr algn="ctr"/>
            <a:r>
              <a:rPr lang="el-GR" sz="4000" b="1" dirty="0">
                <a:solidFill>
                  <a:schemeClr val="tx2">
                    <a:lumMod val="60000"/>
                    <a:lumOff val="40000"/>
                  </a:schemeClr>
                </a:solidFill>
              </a:rPr>
              <a:t>Ίδρυμα Κρατικών Υποτροφιών (ΙΚΥ)</a:t>
            </a:r>
          </a:p>
          <a:p>
            <a:endParaRPr lang="el-GR" sz="2800" b="1" dirty="0">
              <a:solidFill>
                <a:schemeClr val="tx1">
                  <a:lumMod val="50000"/>
                  <a:lumOff val="50000"/>
                </a:schemeClr>
              </a:solidFill>
            </a:endParaRPr>
          </a:p>
          <a:p>
            <a:r>
              <a:rPr lang="el-GR" sz="2800" dirty="0">
                <a:solidFill>
                  <a:schemeClr val="tx1">
                    <a:lumMod val="50000"/>
                    <a:lumOff val="50000"/>
                  </a:schemeClr>
                </a:solidFill>
              </a:rPr>
              <a:t>                           </a:t>
            </a:r>
            <a:r>
              <a:rPr lang="el-GR" sz="2800" dirty="0">
                <a:solidFill>
                  <a:schemeClr val="tx2">
                    <a:lumMod val="60000"/>
                    <a:lumOff val="40000"/>
                  </a:schemeClr>
                </a:solidFill>
              </a:rPr>
              <a:t> </a:t>
            </a:r>
            <a:endParaRPr lang="el-GR" sz="2800" dirty="0" smtClean="0">
              <a:solidFill>
                <a:schemeClr val="tx2">
                  <a:lumMod val="60000"/>
                  <a:lumOff val="40000"/>
                </a:schemeClr>
              </a:solidFill>
            </a:endParaRPr>
          </a:p>
          <a:p>
            <a:endParaRPr lang="el-GR" sz="2800" dirty="0">
              <a:solidFill>
                <a:schemeClr val="tx2">
                  <a:lumMod val="60000"/>
                  <a:lumOff val="40000"/>
                </a:schemeClr>
              </a:solidFill>
            </a:endParaRPr>
          </a:p>
          <a:p>
            <a:pPr algn="ctr"/>
            <a:r>
              <a:rPr lang="el-GR" sz="2800" dirty="0" smtClean="0">
                <a:solidFill>
                  <a:schemeClr val="tx2">
                    <a:lumMod val="60000"/>
                    <a:lumOff val="40000"/>
                  </a:schemeClr>
                </a:solidFill>
              </a:rPr>
              <a:t>και </a:t>
            </a:r>
            <a:r>
              <a:rPr lang="el-GR" sz="2800" dirty="0">
                <a:solidFill>
                  <a:schemeClr val="tx2">
                    <a:lumMod val="60000"/>
                    <a:lumOff val="40000"/>
                  </a:schemeClr>
                </a:solidFill>
              </a:rPr>
              <a:t>άλλοι </a:t>
            </a:r>
            <a:r>
              <a:rPr lang="el-GR" sz="2800" dirty="0" smtClean="0">
                <a:solidFill>
                  <a:schemeClr val="tx2">
                    <a:lumMod val="60000"/>
                    <a:lumOff val="40000"/>
                  </a:schemeClr>
                </a:solidFill>
              </a:rPr>
              <a:t>φορείς</a:t>
            </a:r>
          </a:p>
        </p:txBody>
      </p:sp>
    </p:spTree>
    <p:extLst>
      <p:ext uri="{BB962C8B-B14F-4D97-AF65-F5344CB8AC3E}">
        <p14:creationId xmlns:p14="http://schemas.microsoft.com/office/powerpoint/2010/main" val="356660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82"/>
            <a:ext cx="8568952" cy="1323439"/>
          </a:xfrm>
          <a:prstGeom prst="rect">
            <a:avLst/>
          </a:prstGeom>
          <a:noFill/>
        </p:spPr>
        <p:txBody>
          <a:bodyPr wrap="square" rtlCol="0">
            <a:spAutoFit/>
          </a:bodyPr>
          <a:lstStyle/>
          <a:p>
            <a:pPr algn="ctr"/>
            <a:r>
              <a:rPr lang="el-GR" sz="4000" b="1" dirty="0">
                <a:solidFill>
                  <a:srgbClr val="00B050"/>
                </a:solidFill>
              </a:rPr>
              <a:t>Ποιος μπορεί να συμμετέχει στο πρόγραμμα </a:t>
            </a:r>
            <a:r>
              <a:rPr lang="el-GR" sz="4000" b="1" dirty="0" err="1">
                <a:solidFill>
                  <a:srgbClr val="00B050"/>
                </a:solidFill>
              </a:rPr>
              <a:t>Erasmus</a:t>
            </a:r>
            <a:r>
              <a:rPr lang="el-GR" sz="4000" b="1" dirty="0">
                <a:solidFill>
                  <a:srgbClr val="00B050"/>
                </a:solidFill>
              </a:rPr>
              <a:t>+; </a:t>
            </a:r>
            <a:endParaRPr lang="el-GR" sz="4000" b="1" dirty="0" smtClean="0">
              <a:solidFill>
                <a:srgbClr val="00B050"/>
              </a:solidFill>
            </a:endParaRPr>
          </a:p>
        </p:txBody>
      </p:sp>
      <p:sp>
        <p:nvSpPr>
          <p:cNvPr id="3" name="TextBox 2"/>
          <p:cNvSpPr txBox="1"/>
          <p:nvPr/>
        </p:nvSpPr>
        <p:spPr>
          <a:xfrm>
            <a:off x="323528" y="2204868"/>
            <a:ext cx="8712968" cy="2923877"/>
          </a:xfrm>
          <a:prstGeom prst="rect">
            <a:avLst/>
          </a:prstGeom>
          <a:noFill/>
        </p:spPr>
        <p:txBody>
          <a:bodyPr wrap="square" rtlCol="0">
            <a:spAutoFit/>
          </a:bodyPr>
          <a:lstStyle/>
          <a:p>
            <a:pPr lvl="0" algn="ctr"/>
            <a:r>
              <a:rPr lang="el-GR" sz="4400" b="1" dirty="0">
                <a:solidFill>
                  <a:srgbClr val="1F497D">
                    <a:lumMod val="60000"/>
                    <a:lumOff val="40000"/>
                  </a:srgbClr>
                </a:solidFill>
              </a:rPr>
              <a:t>Φυσικά πρόσωπα μέσω οργανισμών </a:t>
            </a:r>
            <a:endParaRPr lang="en-US" sz="4400" b="1" dirty="0" smtClean="0">
              <a:solidFill>
                <a:srgbClr val="1F497D">
                  <a:lumMod val="60000"/>
                  <a:lumOff val="40000"/>
                </a:srgbClr>
              </a:solidFill>
            </a:endParaRPr>
          </a:p>
          <a:p>
            <a:pPr lvl="0" algn="ctr"/>
            <a:r>
              <a:rPr lang="el-GR" sz="3200" dirty="0" smtClean="0">
                <a:solidFill>
                  <a:srgbClr val="4F81BD">
                    <a:lumMod val="75000"/>
                  </a:srgbClr>
                </a:solidFill>
              </a:rPr>
              <a:t>(</a:t>
            </a:r>
            <a:r>
              <a:rPr lang="el-GR" sz="3200" dirty="0">
                <a:solidFill>
                  <a:srgbClr val="4F81BD">
                    <a:lumMod val="75000"/>
                  </a:srgbClr>
                </a:solidFill>
              </a:rPr>
              <a:t>συμπεριλαμβανομένων ομάδων τουλάχιστον 4 νέων ατόμων, που δραστηριοποιούνται στον τομέα της εργασίας με νέους)</a:t>
            </a:r>
          </a:p>
        </p:txBody>
      </p:sp>
    </p:spTree>
    <p:extLst>
      <p:ext uri="{BB962C8B-B14F-4D97-AF65-F5344CB8AC3E}">
        <p14:creationId xmlns:p14="http://schemas.microsoft.com/office/powerpoint/2010/main" val="388673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059" y="2132856"/>
            <a:ext cx="6912768" cy="707886"/>
          </a:xfrm>
          <a:prstGeom prst="rect">
            <a:avLst/>
          </a:prstGeom>
          <a:solidFill>
            <a:schemeClr val="bg1">
              <a:lumMod val="85000"/>
            </a:schemeClr>
          </a:solidFill>
        </p:spPr>
        <p:txBody>
          <a:bodyPr wrap="square" rtlCol="0">
            <a:spAutoFit/>
          </a:bodyPr>
          <a:lstStyle/>
          <a:p>
            <a:pPr algn="ctr"/>
            <a:r>
              <a:rPr lang="el-GR" sz="4000" b="1" dirty="0">
                <a:solidFill>
                  <a:srgbClr val="00B050"/>
                </a:solidFill>
              </a:rPr>
              <a:t>Ποιες χώρες συμμετέχουν;</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59" y="3068960"/>
            <a:ext cx="8661202" cy="3525301"/>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0690">
            <a:off x="7380322" y="404670"/>
            <a:ext cx="1436083" cy="2981697"/>
          </a:xfrm>
          <a:prstGeom prst="rect">
            <a:avLst/>
          </a:prstGeom>
          <a:noFill/>
          <a:ln w="285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09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37" y="370167"/>
            <a:ext cx="4174861" cy="523220"/>
          </a:xfrm>
          <a:prstGeom prst="rect">
            <a:avLst/>
          </a:prstGeom>
        </p:spPr>
        <p:txBody>
          <a:bodyPr wrap="none">
            <a:spAutoFit/>
          </a:bodyPr>
          <a:lstStyle/>
          <a:p>
            <a:pPr algn="ctr"/>
            <a:r>
              <a:rPr lang="el-GR" sz="2800" b="1" dirty="0">
                <a:solidFill>
                  <a:schemeClr val="bg1"/>
                </a:solidFill>
              </a:rPr>
              <a:t>Ποιες χώρες συμμετέχουν;</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51" y="859643"/>
            <a:ext cx="6886575" cy="3162300"/>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978" y="2440791"/>
            <a:ext cx="7029450" cy="2552700"/>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1845483"/>
            <a:ext cx="7143750" cy="3990975"/>
          </a:xfrm>
          <a:prstGeom prst="rect">
            <a:avLst/>
          </a:prstGeom>
        </p:spPr>
      </p:pic>
      <p:sp>
        <p:nvSpPr>
          <p:cNvPr id="9" name="TextBox 8"/>
          <p:cNvSpPr txBox="1"/>
          <p:nvPr/>
        </p:nvSpPr>
        <p:spPr>
          <a:xfrm>
            <a:off x="3563891" y="5805264"/>
            <a:ext cx="4954885" cy="707886"/>
          </a:xfrm>
          <a:prstGeom prst="rect">
            <a:avLst/>
          </a:prstGeom>
          <a:noFill/>
        </p:spPr>
        <p:txBody>
          <a:bodyPr wrap="square" rtlCol="0">
            <a:spAutoFit/>
          </a:bodyPr>
          <a:lstStyle/>
          <a:p>
            <a:r>
              <a:rPr lang="el-GR" sz="4000" b="1" dirty="0" smtClean="0">
                <a:solidFill>
                  <a:srgbClr val="C00000"/>
                </a:solidFill>
              </a:rPr>
              <a:t>…υπό προϋποθέσεις</a:t>
            </a:r>
            <a:endParaRPr lang="el-GR" sz="4000" b="1" dirty="0">
              <a:solidFill>
                <a:srgbClr val="C00000"/>
              </a:solidFill>
            </a:endParaRPr>
          </a:p>
        </p:txBody>
      </p:sp>
    </p:spTree>
    <p:extLst>
      <p:ext uri="{BB962C8B-B14F-4D97-AF65-F5344CB8AC3E}">
        <p14:creationId xmlns:p14="http://schemas.microsoft.com/office/powerpoint/2010/main" val="313090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03" y="1984847"/>
            <a:ext cx="8828489" cy="4299291"/>
          </a:xfrm>
          <a:prstGeom prst="rect">
            <a:avLst/>
          </a:prstGeom>
        </p:spPr>
      </p:pic>
      <p:sp>
        <p:nvSpPr>
          <p:cNvPr id="5" name="TextBox 4"/>
          <p:cNvSpPr txBox="1"/>
          <p:nvPr/>
        </p:nvSpPr>
        <p:spPr>
          <a:xfrm>
            <a:off x="323529" y="260648"/>
            <a:ext cx="8658263" cy="1323439"/>
          </a:xfrm>
          <a:prstGeom prst="rect">
            <a:avLst/>
          </a:prstGeom>
          <a:noFill/>
        </p:spPr>
        <p:txBody>
          <a:bodyPr wrap="square" rtlCol="0">
            <a:spAutoFit/>
          </a:bodyPr>
          <a:lstStyle/>
          <a:p>
            <a:r>
              <a:rPr lang="el-GR" sz="4000" b="1" dirty="0" smtClean="0">
                <a:solidFill>
                  <a:schemeClr val="accent2">
                    <a:lumMod val="75000"/>
                  </a:schemeClr>
                </a:solidFill>
              </a:rPr>
              <a:t>Οφέλη για τους συμμετέχοντες</a:t>
            </a:r>
            <a:endParaRPr lang="en-US" sz="4000" b="1" dirty="0" smtClean="0">
              <a:solidFill>
                <a:schemeClr val="accent2">
                  <a:lumMod val="75000"/>
                </a:schemeClr>
              </a:solidFill>
            </a:endParaRPr>
          </a:p>
          <a:p>
            <a:r>
              <a:rPr lang="el-GR" sz="2000" b="1" dirty="0" smtClean="0">
                <a:solidFill>
                  <a:schemeClr val="accent2">
                    <a:lumMod val="75000"/>
                  </a:schemeClr>
                </a:solidFill>
              </a:rPr>
              <a:t>[πηγή:  </a:t>
            </a:r>
            <a:r>
              <a:rPr lang="en-US" sz="2000" b="1" dirty="0" smtClean="0">
                <a:solidFill>
                  <a:schemeClr val="accent2">
                    <a:lumMod val="75000"/>
                  </a:schemeClr>
                </a:solidFill>
                <a:hlinkClick r:id="rId3"/>
              </a:rPr>
              <a:t>https</a:t>
            </a:r>
            <a:r>
              <a:rPr lang="en-US" sz="2000" b="1" dirty="0">
                <a:solidFill>
                  <a:schemeClr val="accent2">
                    <a:lumMod val="75000"/>
                  </a:schemeClr>
                </a:solidFill>
                <a:hlinkClick r:id="rId3"/>
              </a:rPr>
              <a:t>://</a:t>
            </a:r>
            <a:r>
              <a:rPr lang="en-US" sz="2000" b="1" dirty="0" smtClean="0">
                <a:solidFill>
                  <a:schemeClr val="accent2">
                    <a:lumMod val="75000"/>
                  </a:schemeClr>
                </a:solidFill>
                <a:hlinkClick r:id="rId3"/>
              </a:rPr>
              <a:t>ec.europa.eu/programmes/erasmus-plus/sites/erasmusplus2/files/erasmus_brining_europeans_together-ld.mp4</a:t>
            </a:r>
            <a:r>
              <a:rPr lang="el-GR" sz="2000" b="1" dirty="0" smtClean="0">
                <a:solidFill>
                  <a:schemeClr val="accent2">
                    <a:lumMod val="75000"/>
                  </a:schemeClr>
                </a:solidFill>
              </a:rPr>
              <a:t>]</a:t>
            </a:r>
          </a:p>
        </p:txBody>
      </p:sp>
      <p:sp>
        <p:nvSpPr>
          <p:cNvPr id="2" name="TextBox 1"/>
          <p:cNvSpPr txBox="1"/>
          <p:nvPr/>
        </p:nvSpPr>
        <p:spPr>
          <a:xfrm>
            <a:off x="323529" y="1661681"/>
            <a:ext cx="576065" cy="646331"/>
          </a:xfrm>
          <a:prstGeom prst="rect">
            <a:avLst/>
          </a:prstGeom>
          <a:solidFill>
            <a:schemeClr val="bg1">
              <a:lumMod val="85000"/>
            </a:schemeClr>
          </a:solidFill>
        </p:spPr>
        <p:txBody>
          <a:bodyPr wrap="square" rtlCol="0">
            <a:spAutoFit/>
          </a:bodyPr>
          <a:lstStyle/>
          <a:p>
            <a:pPr lvl="0"/>
            <a:r>
              <a:rPr lang="el-GR" sz="3200" b="1" dirty="0" smtClean="0">
                <a:solidFill>
                  <a:srgbClr val="C0504D">
                    <a:lumMod val="75000"/>
                  </a:srgbClr>
                </a:solidFill>
                <a:effectLst>
                  <a:outerShdw blurRad="38100" dist="38100" dir="2700000" algn="tl">
                    <a:srgbClr val="000000">
                      <a:alpha val="43137"/>
                    </a:srgbClr>
                  </a:outerShdw>
                </a:effectLst>
              </a:rPr>
              <a:t> </a:t>
            </a:r>
            <a:r>
              <a:rPr lang="el-GR" sz="3600" b="1" dirty="0" smtClean="0">
                <a:solidFill>
                  <a:srgbClr val="C0504D">
                    <a:lumMod val="75000"/>
                  </a:srgbClr>
                </a:solidFill>
                <a:effectLst>
                  <a:outerShdw blurRad="38100" dist="38100" dir="2700000" algn="tl">
                    <a:srgbClr val="000000">
                      <a:alpha val="43137"/>
                    </a:srgbClr>
                  </a:outerShdw>
                </a:effectLst>
              </a:rPr>
              <a:t>1</a:t>
            </a:r>
            <a:endParaRPr lang="el-GR" sz="3200" b="1" dirty="0">
              <a:solidFill>
                <a:srgbClr val="C0504D">
                  <a:lumMod val="75000"/>
                </a:srgbClr>
              </a:solidFill>
              <a:effectLst>
                <a:outerShdw blurRad="38100" dist="38100" dir="2700000" algn="tl">
                  <a:srgbClr val="000000">
                    <a:alpha val="43137"/>
                  </a:srgbClr>
                </a:outerShdw>
              </a:effectLst>
            </a:endParaRPr>
          </a:p>
        </p:txBody>
      </p:sp>
      <p:sp>
        <p:nvSpPr>
          <p:cNvPr id="4" name="TextBox 3"/>
          <p:cNvSpPr txBox="1"/>
          <p:nvPr/>
        </p:nvSpPr>
        <p:spPr>
          <a:xfrm>
            <a:off x="153312" y="6284138"/>
            <a:ext cx="9144000" cy="369332"/>
          </a:xfrm>
          <a:prstGeom prst="rect">
            <a:avLst/>
          </a:prstGeom>
          <a:noFill/>
        </p:spPr>
        <p:txBody>
          <a:bodyPr wrap="square" rtlCol="0">
            <a:spAutoFit/>
          </a:bodyPr>
          <a:lstStyle/>
          <a:p>
            <a:r>
              <a:rPr lang="el-GR" dirty="0" smtClean="0"/>
              <a:t>Το </a:t>
            </a:r>
            <a:r>
              <a:rPr lang="en-US" dirty="0" smtClean="0"/>
              <a:t>Erasmus+ </a:t>
            </a:r>
            <a:r>
              <a:rPr lang="el-GR" dirty="0" smtClean="0"/>
              <a:t>διπλασιάζει τις πιθανότητες εύρεσης εργασίας ένα χρόνο μετά την αποφοίτηση</a:t>
            </a:r>
            <a:endParaRPr lang="el-GR" dirty="0"/>
          </a:p>
        </p:txBody>
      </p:sp>
    </p:spTree>
    <p:extLst>
      <p:ext uri="{BB962C8B-B14F-4D97-AF65-F5344CB8AC3E}">
        <p14:creationId xmlns:p14="http://schemas.microsoft.com/office/powerpoint/2010/main" val="318132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67" y="1412783"/>
            <a:ext cx="8889010" cy="4195335"/>
          </a:xfrm>
          <a:prstGeom prst="rect">
            <a:avLst/>
          </a:prstGeom>
        </p:spPr>
      </p:pic>
      <p:sp>
        <p:nvSpPr>
          <p:cNvPr id="2" name="TextBox 1"/>
          <p:cNvSpPr txBox="1"/>
          <p:nvPr/>
        </p:nvSpPr>
        <p:spPr>
          <a:xfrm>
            <a:off x="289296" y="912280"/>
            <a:ext cx="625104" cy="707886"/>
          </a:xfrm>
          <a:prstGeom prst="rect">
            <a:avLst/>
          </a:prstGeom>
          <a:solidFill>
            <a:schemeClr val="bg1">
              <a:lumMod val="85000"/>
            </a:schemeClr>
          </a:solidFill>
        </p:spPr>
        <p:txBody>
          <a:bodyPr wrap="square" rtlCol="0">
            <a:spAutoFit/>
          </a:bodyPr>
          <a:lstStyle/>
          <a:p>
            <a:r>
              <a:rPr lang="el-GR" sz="4000" b="1" dirty="0" smtClean="0">
                <a:solidFill>
                  <a:schemeClr val="tx2">
                    <a:lumMod val="60000"/>
                    <a:lumOff val="40000"/>
                  </a:schemeClr>
                </a:solidFill>
                <a:effectLst>
                  <a:outerShdw blurRad="38100" dist="38100" dir="2700000" algn="tl">
                    <a:srgbClr val="000000">
                      <a:alpha val="43137"/>
                    </a:srgbClr>
                  </a:outerShdw>
                </a:effectLst>
              </a:rPr>
              <a:t> 2</a:t>
            </a:r>
            <a:endParaRPr lang="el-GR" sz="4000" b="1" dirty="0">
              <a:solidFill>
                <a:schemeClr val="tx2">
                  <a:lumMod val="60000"/>
                  <a:lumOff val="40000"/>
                </a:schemeClr>
              </a:solidFill>
              <a:effectLst>
                <a:outerShdw blurRad="38100" dist="38100" dir="2700000" algn="tl">
                  <a:srgbClr val="000000">
                    <a:alpha val="43137"/>
                  </a:srgbClr>
                </a:outerShdw>
              </a:effectLst>
            </a:endParaRPr>
          </a:p>
        </p:txBody>
      </p:sp>
      <p:sp>
        <p:nvSpPr>
          <p:cNvPr id="4" name="TextBox 3"/>
          <p:cNvSpPr txBox="1"/>
          <p:nvPr/>
        </p:nvSpPr>
        <p:spPr>
          <a:xfrm>
            <a:off x="164967" y="5949280"/>
            <a:ext cx="8799521" cy="646331"/>
          </a:xfrm>
          <a:prstGeom prst="rect">
            <a:avLst/>
          </a:prstGeom>
          <a:noFill/>
        </p:spPr>
        <p:txBody>
          <a:bodyPr wrap="square" rtlCol="0">
            <a:spAutoFit/>
          </a:bodyPr>
          <a:lstStyle/>
          <a:p>
            <a:r>
              <a:rPr lang="el-GR" dirty="0" smtClean="0"/>
              <a:t>Το 1/3 των συμμετεχόντων σε προγράμματα </a:t>
            </a:r>
            <a:r>
              <a:rPr lang="en-US" dirty="0" smtClean="0"/>
              <a:t>Erasmus+ </a:t>
            </a:r>
            <a:r>
              <a:rPr lang="el-GR" dirty="0" smtClean="0"/>
              <a:t>προσλαμβάνονται στην εταιρία, στην οποία εργάσθηκαν</a:t>
            </a:r>
            <a:r>
              <a:rPr lang="en-US" dirty="0" smtClean="0"/>
              <a:t> </a:t>
            </a:r>
            <a:r>
              <a:rPr lang="el-GR" dirty="0" smtClean="0"/>
              <a:t>ως ασκούμενοι</a:t>
            </a:r>
            <a:endParaRPr lang="el-GR" dirty="0"/>
          </a:p>
        </p:txBody>
      </p:sp>
    </p:spTree>
    <p:extLst>
      <p:ext uri="{BB962C8B-B14F-4D97-AF65-F5344CB8AC3E}">
        <p14:creationId xmlns:p14="http://schemas.microsoft.com/office/powerpoint/2010/main" val="66634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10" y="1450327"/>
            <a:ext cx="8796286" cy="4386660"/>
          </a:xfrm>
          <a:prstGeom prst="rect">
            <a:avLst/>
          </a:prstGeom>
        </p:spPr>
      </p:pic>
      <p:sp>
        <p:nvSpPr>
          <p:cNvPr id="2" name="TextBox 1"/>
          <p:cNvSpPr txBox="1"/>
          <p:nvPr/>
        </p:nvSpPr>
        <p:spPr>
          <a:xfrm>
            <a:off x="467544" y="1040962"/>
            <a:ext cx="648072" cy="646331"/>
          </a:xfrm>
          <a:prstGeom prst="rect">
            <a:avLst/>
          </a:prstGeom>
          <a:solidFill>
            <a:schemeClr val="bg1">
              <a:lumMod val="85000"/>
            </a:schemeClr>
          </a:solidFill>
        </p:spPr>
        <p:txBody>
          <a:bodyPr wrap="square" rtlCol="0">
            <a:spAutoFit/>
          </a:bodyPr>
          <a:lstStyle/>
          <a:p>
            <a:r>
              <a:rPr lang="el-GR" sz="3600" b="1" dirty="0" smtClean="0">
                <a:solidFill>
                  <a:schemeClr val="accent3">
                    <a:lumMod val="75000"/>
                  </a:schemeClr>
                </a:solidFill>
                <a:effectLst>
                  <a:outerShdw blurRad="38100" dist="38100" dir="2700000" algn="tl">
                    <a:srgbClr val="000000">
                      <a:alpha val="43137"/>
                    </a:srgbClr>
                  </a:outerShdw>
                </a:effectLst>
              </a:rPr>
              <a:t> 3</a:t>
            </a:r>
            <a:endParaRPr lang="el-GR" sz="3600" b="1" dirty="0">
              <a:solidFill>
                <a:schemeClr val="accent3">
                  <a:lumMod val="75000"/>
                </a:schemeClr>
              </a:solidFill>
              <a:effectLst>
                <a:outerShdw blurRad="38100" dist="38100" dir="2700000" algn="tl">
                  <a:srgbClr val="000000">
                    <a:alpha val="43137"/>
                  </a:srgbClr>
                </a:outerShdw>
              </a:effectLst>
            </a:endParaRPr>
          </a:p>
        </p:txBody>
      </p:sp>
      <p:sp>
        <p:nvSpPr>
          <p:cNvPr id="4" name="TextBox 3"/>
          <p:cNvSpPr txBox="1"/>
          <p:nvPr/>
        </p:nvSpPr>
        <p:spPr>
          <a:xfrm>
            <a:off x="240210" y="6165304"/>
            <a:ext cx="8796286" cy="646331"/>
          </a:xfrm>
          <a:prstGeom prst="rect">
            <a:avLst/>
          </a:prstGeom>
          <a:noFill/>
        </p:spPr>
        <p:txBody>
          <a:bodyPr wrap="square" rtlCol="0">
            <a:spAutoFit/>
          </a:bodyPr>
          <a:lstStyle/>
          <a:p>
            <a:r>
              <a:rPr lang="el-GR" dirty="0" smtClean="0"/>
              <a:t>Οι συμμετέχοντες σε </a:t>
            </a:r>
            <a:r>
              <a:rPr lang="en-US" dirty="0" smtClean="0"/>
              <a:t>Erasmus+ </a:t>
            </a:r>
            <a:r>
              <a:rPr lang="el-GR" dirty="0" smtClean="0"/>
              <a:t>βρίσκουν την πρώτη τους εργασία γρηγορότερα και έχουν αποδοχές </a:t>
            </a:r>
            <a:r>
              <a:rPr lang="el-GR" dirty="0" smtClean="0"/>
              <a:t>κατά 25</a:t>
            </a:r>
            <a:r>
              <a:rPr lang="el-GR" dirty="0" smtClean="0"/>
              <a:t>% υψηλότερες</a:t>
            </a:r>
            <a:endParaRPr lang="el-GR" dirty="0"/>
          </a:p>
        </p:txBody>
      </p:sp>
    </p:spTree>
    <p:extLst>
      <p:ext uri="{BB962C8B-B14F-4D97-AF65-F5344CB8AC3E}">
        <p14:creationId xmlns:p14="http://schemas.microsoft.com/office/powerpoint/2010/main" val="270247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11" y="1340771"/>
            <a:ext cx="8888106" cy="4513132"/>
          </a:xfrm>
          <a:prstGeom prst="rect">
            <a:avLst/>
          </a:prstGeom>
        </p:spPr>
      </p:pic>
      <p:sp>
        <p:nvSpPr>
          <p:cNvPr id="2" name="TextBox 1"/>
          <p:cNvSpPr txBox="1"/>
          <p:nvPr/>
        </p:nvSpPr>
        <p:spPr>
          <a:xfrm>
            <a:off x="323528" y="980734"/>
            <a:ext cx="648072" cy="646331"/>
          </a:xfrm>
          <a:prstGeom prst="rect">
            <a:avLst/>
          </a:prstGeom>
          <a:solidFill>
            <a:schemeClr val="bg1">
              <a:lumMod val="85000"/>
            </a:schemeClr>
          </a:solidFill>
        </p:spPr>
        <p:txBody>
          <a:bodyPr wrap="square" rtlCol="0">
            <a:spAutoFit/>
          </a:bodyPr>
          <a:lstStyle/>
          <a:p>
            <a:r>
              <a:rPr lang="el-GR" sz="3600" b="1" dirty="0" smtClean="0">
                <a:solidFill>
                  <a:srgbClr val="F7C715"/>
                </a:solidFill>
                <a:effectLst>
                  <a:outerShdw blurRad="38100" dist="38100" dir="2700000" algn="tl">
                    <a:srgbClr val="000000">
                      <a:alpha val="43137"/>
                    </a:srgbClr>
                  </a:outerShdw>
                </a:effectLst>
              </a:rPr>
              <a:t> 4</a:t>
            </a:r>
            <a:endParaRPr lang="el-GR" sz="3600" b="1" dirty="0">
              <a:solidFill>
                <a:srgbClr val="F7C715"/>
              </a:solidFill>
              <a:effectLst>
                <a:outerShdw blurRad="38100" dist="38100" dir="2700000" algn="tl">
                  <a:srgbClr val="000000">
                    <a:alpha val="43137"/>
                  </a:srgbClr>
                </a:outerShdw>
              </a:effectLst>
            </a:endParaRPr>
          </a:p>
        </p:txBody>
      </p:sp>
      <p:sp>
        <p:nvSpPr>
          <p:cNvPr id="4" name="TextBox 3"/>
          <p:cNvSpPr txBox="1"/>
          <p:nvPr/>
        </p:nvSpPr>
        <p:spPr>
          <a:xfrm>
            <a:off x="148911" y="6093296"/>
            <a:ext cx="8815577" cy="646331"/>
          </a:xfrm>
          <a:prstGeom prst="rect">
            <a:avLst/>
          </a:prstGeom>
          <a:noFill/>
        </p:spPr>
        <p:txBody>
          <a:bodyPr wrap="square" rtlCol="0">
            <a:spAutoFit/>
          </a:bodyPr>
          <a:lstStyle/>
          <a:p>
            <a:r>
              <a:rPr lang="el-GR" dirty="0" smtClean="0"/>
              <a:t>Τα ¾ των εργοδοτών θεωρούν σημαντικό προσόν τη συμμετοχή σε προγράμματα εθελοντικής εργασίας </a:t>
            </a:r>
            <a:r>
              <a:rPr lang="en-US" dirty="0" smtClean="0"/>
              <a:t>Erasmus+</a:t>
            </a:r>
            <a:endParaRPr lang="el-GR" dirty="0"/>
          </a:p>
        </p:txBody>
      </p:sp>
    </p:spTree>
    <p:extLst>
      <p:ext uri="{BB962C8B-B14F-4D97-AF65-F5344CB8AC3E}">
        <p14:creationId xmlns:p14="http://schemas.microsoft.com/office/powerpoint/2010/main" val="273097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7584" y="2852942"/>
            <a:ext cx="7772400" cy="1470025"/>
          </a:xfrm>
        </p:spPr>
        <p:txBody>
          <a:bodyPr>
            <a:noAutofit/>
          </a:bodyPr>
          <a:lstStyle/>
          <a:p>
            <a:r>
              <a:rPr lang="en-US" sz="13800" dirty="0" smtClean="0">
                <a:solidFill>
                  <a:srgbClr val="0070C0"/>
                </a:solidFill>
                <a:effectLst>
                  <a:outerShdw blurRad="38100" dist="38100" dir="2700000" algn="tl">
                    <a:srgbClr val="000000">
                      <a:alpha val="43137"/>
                    </a:srgbClr>
                  </a:outerShdw>
                </a:effectLst>
              </a:rPr>
              <a:t>Erasmus+</a:t>
            </a:r>
            <a:endParaRPr lang="el-GR" sz="13800" dirty="0">
              <a:solidFill>
                <a:srgbClr val="0070C0"/>
              </a:solidFill>
              <a:effectLst>
                <a:outerShdw blurRad="38100" dist="38100" dir="2700000" algn="tl">
                  <a:srgbClr val="000000">
                    <a:alpha val="43137"/>
                  </a:srgbClr>
                </a:outerShdw>
              </a:effectLst>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447" y="332663"/>
            <a:ext cx="5255527" cy="1155415"/>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780" y="310037"/>
            <a:ext cx="1619672" cy="1178041"/>
          </a:xfrm>
          <a:prstGeom prst="rect">
            <a:avLst/>
          </a:prstGeom>
        </p:spPr>
      </p:pic>
    </p:spTree>
    <p:extLst>
      <p:ext uri="{BB962C8B-B14F-4D97-AF65-F5344CB8AC3E}">
        <p14:creationId xmlns:p14="http://schemas.microsoft.com/office/powerpoint/2010/main" val="190416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63" y="1409908"/>
            <a:ext cx="8759443" cy="4112040"/>
          </a:xfrm>
          <a:prstGeom prst="rect">
            <a:avLst/>
          </a:prstGeom>
        </p:spPr>
      </p:pic>
      <p:sp>
        <p:nvSpPr>
          <p:cNvPr id="2" name="TextBox 1"/>
          <p:cNvSpPr txBox="1"/>
          <p:nvPr/>
        </p:nvSpPr>
        <p:spPr>
          <a:xfrm>
            <a:off x="539552" y="1196759"/>
            <a:ext cx="648072" cy="584775"/>
          </a:xfrm>
          <a:prstGeom prst="rect">
            <a:avLst/>
          </a:prstGeom>
          <a:solidFill>
            <a:schemeClr val="bg1">
              <a:lumMod val="85000"/>
            </a:schemeClr>
          </a:solidFill>
        </p:spPr>
        <p:txBody>
          <a:bodyPr wrap="square" rtlCol="0">
            <a:spAutoFit/>
          </a:bodyPr>
          <a:lstStyle/>
          <a:p>
            <a:r>
              <a:rPr lang="el-GR" dirty="0" smtClean="0"/>
              <a:t>  </a:t>
            </a:r>
            <a:r>
              <a:rPr lang="el-GR" sz="3200" b="1" dirty="0" smtClean="0">
                <a:solidFill>
                  <a:srgbClr val="C00000"/>
                </a:solidFill>
                <a:effectLst>
                  <a:outerShdw blurRad="38100" dist="38100" dir="2700000" algn="tl">
                    <a:srgbClr val="000000">
                      <a:alpha val="43137"/>
                    </a:srgbClr>
                  </a:outerShdw>
                </a:effectLst>
              </a:rPr>
              <a:t>5</a:t>
            </a:r>
            <a:endParaRPr lang="el-GR" sz="2800" b="1" dirty="0">
              <a:solidFill>
                <a:srgbClr val="C00000"/>
              </a:solidFill>
              <a:effectLst>
                <a:outerShdw blurRad="38100" dist="38100" dir="2700000" algn="tl">
                  <a:srgbClr val="000000">
                    <a:alpha val="43137"/>
                  </a:srgbClr>
                </a:outerShdw>
              </a:effectLst>
            </a:endParaRPr>
          </a:p>
        </p:txBody>
      </p:sp>
      <p:sp>
        <p:nvSpPr>
          <p:cNvPr id="4" name="TextBox 3"/>
          <p:cNvSpPr txBox="1"/>
          <p:nvPr/>
        </p:nvSpPr>
        <p:spPr>
          <a:xfrm>
            <a:off x="277063" y="5877272"/>
            <a:ext cx="8543409" cy="923330"/>
          </a:xfrm>
          <a:prstGeom prst="rect">
            <a:avLst/>
          </a:prstGeom>
          <a:noFill/>
        </p:spPr>
        <p:txBody>
          <a:bodyPr wrap="square" rtlCol="0">
            <a:spAutoFit/>
          </a:bodyPr>
          <a:lstStyle/>
          <a:p>
            <a:r>
              <a:rPr lang="el-GR" dirty="0" smtClean="0"/>
              <a:t>Το </a:t>
            </a:r>
            <a:r>
              <a:rPr lang="en-US" dirty="0" smtClean="0"/>
              <a:t>Erasmus+ </a:t>
            </a:r>
            <a:r>
              <a:rPr lang="el-GR" dirty="0" smtClean="0"/>
              <a:t>ενισχύει την κοινωνική ενσωμάτωση καθώς το 1/3 των συμμετεχόντων αντιμετωπίζουν σημαντικές δυσκολίες (οικονομικές και άλλες) στην καθημερινότητά τους.</a:t>
            </a:r>
            <a:endParaRPr lang="el-GR" dirty="0"/>
          </a:p>
        </p:txBody>
      </p:sp>
    </p:spTree>
    <p:extLst>
      <p:ext uri="{BB962C8B-B14F-4D97-AF65-F5344CB8AC3E}">
        <p14:creationId xmlns:p14="http://schemas.microsoft.com/office/powerpoint/2010/main" val="427598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46" y="764704"/>
            <a:ext cx="8836411" cy="4366227"/>
          </a:xfrm>
          <a:prstGeom prst="rect">
            <a:avLst/>
          </a:prstGeom>
        </p:spPr>
      </p:pic>
      <p:sp>
        <p:nvSpPr>
          <p:cNvPr id="2" name="TextBox 1"/>
          <p:cNvSpPr txBox="1"/>
          <p:nvPr/>
        </p:nvSpPr>
        <p:spPr>
          <a:xfrm>
            <a:off x="530393" y="472316"/>
            <a:ext cx="576064" cy="584775"/>
          </a:xfrm>
          <a:prstGeom prst="rect">
            <a:avLst/>
          </a:prstGeom>
          <a:solidFill>
            <a:schemeClr val="bg1">
              <a:lumMod val="85000"/>
            </a:schemeClr>
          </a:solidFill>
        </p:spPr>
        <p:txBody>
          <a:bodyPr wrap="square" rtlCol="0">
            <a:spAutoFit/>
          </a:bodyPr>
          <a:lstStyle/>
          <a:p>
            <a:r>
              <a:rPr lang="el-GR" sz="2000" b="1" dirty="0" smtClean="0"/>
              <a:t>  </a:t>
            </a:r>
            <a:r>
              <a:rPr lang="el-GR" sz="3200" b="1" dirty="0" smtClean="0">
                <a:solidFill>
                  <a:schemeClr val="tx2">
                    <a:lumMod val="60000"/>
                    <a:lumOff val="40000"/>
                  </a:schemeClr>
                </a:solidFill>
                <a:effectLst>
                  <a:outerShdw blurRad="38100" dist="38100" dir="2700000" algn="tl">
                    <a:srgbClr val="000000">
                      <a:alpha val="43137"/>
                    </a:srgbClr>
                  </a:outerShdw>
                </a:effectLst>
              </a:rPr>
              <a:t>6</a:t>
            </a:r>
            <a:endParaRPr lang="el-GR" sz="3200" b="1" dirty="0">
              <a:solidFill>
                <a:schemeClr val="tx2">
                  <a:lumMod val="60000"/>
                  <a:lumOff val="40000"/>
                </a:schemeClr>
              </a:solidFill>
              <a:effectLst>
                <a:outerShdw blurRad="38100" dist="38100" dir="2700000" algn="tl">
                  <a:srgbClr val="000000">
                    <a:alpha val="43137"/>
                  </a:srgbClr>
                </a:outerShdw>
              </a:effectLst>
            </a:endParaRPr>
          </a:p>
        </p:txBody>
      </p:sp>
      <p:sp>
        <p:nvSpPr>
          <p:cNvPr id="4" name="TextBox 3"/>
          <p:cNvSpPr txBox="1"/>
          <p:nvPr/>
        </p:nvSpPr>
        <p:spPr>
          <a:xfrm>
            <a:off x="245044" y="5445224"/>
            <a:ext cx="8620377" cy="1200329"/>
          </a:xfrm>
          <a:prstGeom prst="rect">
            <a:avLst/>
          </a:prstGeom>
          <a:noFill/>
        </p:spPr>
        <p:txBody>
          <a:bodyPr wrap="square" rtlCol="0">
            <a:spAutoFit/>
          </a:bodyPr>
          <a:lstStyle/>
          <a:p>
            <a:r>
              <a:rPr lang="el-GR" dirty="0" smtClean="0"/>
              <a:t>Το </a:t>
            </a:r>
            <a:r>
              <a:rPr lang="en-US" dirty="0" smtClean="0"/>
              <a:t>Erasmus+ </a:t>
            </a:r>
            <a:r>
              <a:rPr lang="el-GR" dirty="0" smtClean="0"/>
              <a:t>ενώνει τους ανθρώπους: το 83% νιώθουν περισσότερο Ευρωπαίοι, το 94% αποδέχονται, πλέον, τη διαφορετικότητα, το 85% </a:t>
            </a:r>
            <a:r>
              <a:rPr lang="el-GR" dirty="0" smtClean="0"/>
              <a:t>έχουν αποκτήσει μεγαλύτερη επίγνωση </a:t>
            </a:r>
            <a:r>
              <a:rPr lang="el-GR" dirty="0" smtClean="0"/>
              <a:t>των κοινών ευρωπαϊκών αξιών και το 88% </a:t>
            </a:r>
            <a:r>
              <a:rPr lang="el-GR" dirty="0" smtClean="0"/>
              <a:t>έχουν αναπτύξει περαιτέρω </a:t>
            </a:r>
            <a:r>
              <a:rPr lang="el-GR" dirty="0" smtClean="0"/>
              <a:t>τις κοινωνικές τους δεξιότητες</a:t>
            </a:r>
            <a:endParaRPr lang="el-GR" dirty="0"/>
          </a:p>
        </p:txBody>
      </p:sp>
    </p:spTree>
    <p:extLst>
      <p:ext uri="{BB962C8B-B14F-4D97-AF65-F5344CB8AC3E}">
        <p14:creationId xmlns:p14="http://schemas.microsoft.com/office/powerpoint/2010/main" val="406559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708927"/>
            <a:ext cx="7488832" cy="3108543"/>
          </a:xfrm>
          <a:prstGeom prst="rect">
            <a:avLst/>
          </a:prstGeom>
          <a:noFill/>
        </p:spPr>
        <p:txBody>
          <a:bodyPr wrap="square" rtlCol="0">
            <a:spAutoFit/>
          </a:bodyPr>
          <a:lstStyle/>
          <a:p>
            <a:pPr algn="ctr"/>
            <a:r>
              <a:rPr lang="el-GR" sz="2800" b="1" dirty="0" smtClean="0">
                <a:solidFill>
                  <a:srgbClr val="FF0000"/>
                </a:solidFill>
              </a:rPr>
              <a:t>1 στους 20 Ευρωπαίους ωφελείται από τα προγράμματα </a:t>
            </a:r>
            <a:r>
              <a:rPr lang="en-US" sz="2800" b="1" dirty="0" smtClean="0">
                <a:solidFill>
                  <a:srgbClr val="FF0000"/>
                </a:solidFill>
              </a:rPr>
              <a:t>Erasmus+</a:t>
            </a:r>
          </a:p>
          <a:p>
            <a:pPr algn="ctr"/>
            <a:endParaRPr lang="en-US" sz="2800" b="1" dirty="0">
              <a:solidFill>
                <a:srgbClr val="FF0000"/>
              </a:solidFill>
            </a:endParaRPr>
          </a:p>
          <a:p>
            <a:pPr algn="ctr"/>
            <a:r>
              <a:rPr lang="el-GR" sz="2800" b="1" dirty="0" smtClean="0">
                <a:solidFill>
                  <a:schemeClr val="accent4">
                    <a:lumMod val="75000"/>
                  </a:schemeClr>
                </a:solidFill>
              </a:rPr>
              <a:t>ΣΤΟΧΟΣ:</a:t>
            </a:r>
          </a:p>
          <a:p>
            <a:pPr algn="ctr"/>
            <a:endParaRPr lang="el-GR" sz="2800" b="1" dirty="0">
              <a:solidFill>
                <a:schemeClr val="accent4">
                  <a:lumMod val="75000"/>
                </a:schemeClr>
              </a:solidFill>
            </a:endParaRPr>
          </a:p>
          <a:p>
            <a:pPr algn="ctr"/>
            <a:r>
              <a:rPr lang="el-GR" sz="2800" b="1" dirty="0" smtClean="0">
                <a:solidFill>
                  <a:srgbClr val="00B050"/>
                </a:solidFill>
              </a:rPr>
              <a:t>10πλασιασμός των χρημάτων</a:t>
            </a:r>
          </a:p>
          <a:p>
            <a:pPr algn="ctr"/>
            <a:r>
              <a:rPr lang="el-GR" sz="2800" b="1" dirty="0">
                <a:solidFill>
                  <a:srgbClr val="00B050"/>
                </a:solidFill>
              </a:rPr>
              <a:t>ω</a:t>
            </a:r>
            <a:r>
              <a:rPr lang="el-GR" sz="2800" b="1" dirty="0" smtClean="0">
                <a:solidFill>
                  <a:srgbClr val="00B050"/>
                </a:solidFill>
              </a:rPr>
              <a:t>φελούμενοι: 1 στους 3 Ευρωπαίους</a:t>
            </a:r>
            <a:endParaRPr lang="el-GR" sz="2800" b="1" dirty="0">
              <a:solidFill>
                <a:srgbClr val="00B050"/>
              </a:solidFill>
            </a:endParaRPr>
          </a:p>
        </p:txBody>
      </p:sp>
      <p:pic>
        <p:nvPicPr>
          <p:cNvPr id="6146" name="Picture 2" descr="Αποτέλεσμα εικόνας για kid with the EU flag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66867">
            <a:off x="6613892" y="473289"/>
            <a:ext cx="1973504" cy="210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2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37328"/>
            <a:ext cx="5817138" cy="2991672"/>
          </a:xfrm>
          <a:prstGeom prst="rect">
            <a:avLst/>
          </a:prstGeom>
        </p:spPr>
      </p:pic>
      <p:sp>
        <p:nvSpPr>
          <p:cNvPr id="2" name="TextBox 1"/>
          <p:cNvSpPr txBox="1"/>
          <p:nvPr/>
        </p:nvSpPr>
        <p:spPr>
          <a:xfrm>
            <a:off x="158182" y="3785451"/>
            <a:ext cx="5387263" cy="923330"/>
          </a:xfrm>
          <a:prstGeom prst="rect">
            <a:avLst/>
          </a:prstGeom>
          <a:noFill/>
        </p:spPr>
        <p:txBody>
          <a:bodyPr wrap="square" rtlCol="0">
            <a:spAutoFit/>
          </a:bodyPr>
          <a:lstStyle/>
          <a:p>
            <a:r>
              <a:rPr lang="el-GR" dirty="0" smtClean="0"/>
              <a:t>Το </a:t>
            </a:r>
            <a:r>
              <a:rPr lang="en-US" dirty="0" smtClean="0"/>
              <a:t>Erasmus+ </a:t>
            </a:r>
            <a:r>
              <a:rPr lang="el-GR" dirty="0" smtClean="0"/>
              <a:t>διαθέτει εφαρμογή για κινητά για άμεση πρόσβαση σε πληροφορίες</a:t>
            </a:r>
          </a:p>
          <a:p>
            <a:r>
              <a:rPr lang="en-US" dirty="0">
                <a:hlinkClick r:id="rId3"/>
              </a:rPr>
              <a:t>https://erasmusapp.eu</a:t>
            </a:r>
            <a:r>
              <a:rPr lang="en-US" dirty="0" smtClean="0">
                <a:hlinkClick r:id="rId3"/>
              </a:rPr>
              <a:t>/</a:t>
            </a:r>
            <a:endParaRPr lang="el-GR" dirty="0" smtClean="0"/>
          </a:p>
        </p:txBody>
      </p:sp>
      <p:pic>
        <p:nvPicPr>
          <p:cNvPr id="1026" name="Picture 2" descr="C:\Users\user\Desktop\odhg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8939">
            <a:off x="6262294" y="2076480"/>
            <a:ext cx="2562225" cy="3371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7784" y="5672281"/>
            <a:ext cx="6179351" cy="923330"/>
          </a:xfrm>
          <a:prstGeom prst="rect">
            <a:avLst/>
          </a:prstGeom>
          <a:noFill/>
        </p:spPr>
        <p:txBody>
          <a:bodyPr wrap="square" rtlCol="0">
            <a:spAutoFit/>
          </a:bodyPr>
          <a:lstStyle/>
          <a:p>
            <a:r>
              <a:rPr lang="el-GR" dirty="0" smtClean="0"/>
              <a:t>Στον οδηγό του προγράμματος </a:t>
            </a:r>
            <a:r>
              <a:rPr lang="en-US" dirty="0" smtClean="0"/>
              <a:t>Erasmus+ </a:t>
            </a:r>
            <a:r>
              <a:rPr lang="el-GR" dirty="0" smtClean="0"/>
              <a:t>οι ενδιαφερόμενοι μπορούν να βρουν αναλυτικές πληροφορίες </a:t>
            </a:r>
          </a:p>
          <a:p>
            <a:r>
              <a:rPr lang="en-US" dirty="0">
                <a:hlinkClick r:id="rId5"/>
              </a:rPr>
              <a:t>https://</a:t>
            </a:r>
            <a:r>
              <a:rPr lang="en-US" dirty="0" smtClean="0">
                <a:hlinkClick r:id="rId5"/>
              </a:rPr>
              <a:t>www.iky.gr/el/eggrafa-eplus/odigos-eplus</a:t>
            </a:r>
            <a:endParaRPr lang="el-GR" dirty="0" smtClean="0"/>
          </a:p>
        </p:txBody>
      </p:sp>
    </p:spTree>
    <p:extLst>
      <p:ext uri="{BB962C8B-B14F-4D97-AF65-F5344CB8AC3E}">
        <p14:creationId xmlns:p14="http://schemas.microsoft.com/office/powerpoint/2010/main" val="25989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816" y="1588487"/>
            <a:ext cx="2232248" cy="646331"/>
          </a:xfrm>
          <a:prstGeom prst="rect">
            <a:avLst/>
          </a:prstGeom>
          <a:solidFill>
            <a:schemeClr val="tx2">
              <a:lumMod val="75000"/>
            </a:schemeClr>
          </a:solidFill>
        </p:spPr>
        <p:txBody>
          <a:bodyPr wrap="square" rtlCol="0">
            <a:spAutoFit/>
          </a:bodyPr>
          <a:lstStyle/>
          <a:p>
            <a:r>
              <a:rPr lang="en-US" sz="3600" b="1" dirty="0" err="1" smtClean="0">
                <a:solidFill>
                  <a:srgbClr val="FFFF00"/>
                </a:solidFill>
              </a:rPr>
              <a:t>eTwinning</a:t>
            </a:r>
            <a:endParaRPr lang="el-GR" sz="3600" b="1" dirty="0">
              <a:solidFill>
                <a:srgbClr val="FFFF00"/>
              </a:solidFill>
            </a:endParaRPr>
          </a:p>
        </p:txBody>
      </p:sp>
      <p:sp>
        <p:nvSpPr>
          <p:cNvPr id="3" name="TextBox 2"/>
          <p:cNvSpPr txBox="1"/>
          <p:nvPr/>
        </p:nvSpPr>
        <p:spPr>
          <a:xfrm>
            <a:off x="755576" y="2276872"/>
            <a:ext cx="7632848" cy="1877437"/>
          </a:xfrm>
          <a:prstGeom prst="rect">
            <a:avLst/>
          </a:prstGeom>
          <a:noFill/>
        </p:spPr>
        <p:txBody>
          <a:bodyPr wrap="square" rtlCol="0">
            <a:spAutoFit/>
          </a:bodyPr>
          <a:lstStyle/>
          <a:p>
            <a:pPr lvl="0" algn="ctr"/>
            <a:r>
              <a:rPr lang="en-US" sz="2800" b="1" dirty="0" smtClean="0">
                <a:solidFill>
                  <a:schemeClr val="tx2">
                    <a:lumMod val="75000"/>
                  </a:schemeClr>
                </a:solidFill>
                <a:effectLst>
                  <a:outerShdw blurRad="38100" dist="38100" dir="2700000" algn="tl">
                    <a:srgbClr val="000000">
                      <a:alpha val="43137"/>
                    </a:srgbClr>
                  </a:outerShdw>
                </a:effectLst>
              </a:rPr>
              <a:t>“</a:t>
            </a:r>
            <a:r>
              <a:rPr lang="en-US" sz="3200" b="1" dirty="0" smtClean="0">
                <a:solidFill>
                  <a:schemeClr val="tx2">
                    <a:lumMod val="75000"/>
                  </a:schemeClr>
                </a:solidFill>
                <a:effectLst>
                  <a:outerShdw blurRad="38100" dist="38100" dir="2700000" algn="tl">
                    <a:srgbClr val="000000">
                      <a:alpha val="43137"/>
                    </a:srgbClr>
                  </a:outerShdw>
                </a:effectLst>
              </a:rPr>
              <a:t>Flying </a:t>
            </a:r>
            <a:r>
              <a:rPr lang="en-US" sz="3200" b="1" dirty="0">
                <a:solidFill>
                  <a:schemeClr val="tx2">
                    <a:lumMod val="75000"/>
                  </a:schemeClr>
                </a:solidFill>
                <a:effectLst>
                  <a:outerShdw blurRad="38100" dist="38100" dir="2700000" algn="tl">
                    <a:srgbClr val="000000">
                      <a:alpha val="43137"/>
                    </a:srgbClr>
                  </a:outerShdw>
                </a:effectLst>
              </a:rPr>
              <a:t>with the wings of Mythology </a:t>
            </a:r>
          </a:p>
          <a:p>
            <a:pPr lvl="0" algn="ctr"/>
            <a:r>
              <a:rPr lang="en-US" sz="3200" b="1" dirty="0">
                <a:solidFill>
                  <a:schemeClr val="tx2">
                    <a:lumMod val="75000"/>
                  </a:schemeClr>
                </a:solidFill>
                <a:effectLst>
                  <a:outerShdw blurRad="38100" dist="38100" dir="2700000" algn="tl">
                    <a:srgbClr val="000000">
                      <a:alpha val="43137"/>
                    </a:srgbClr>
                  </a:outerShdw>
                </a:effectLst>
              </a:rPr>
              <a:t>through time and </a:t>
            </a:r>
            <a:r>
              <a:rPr lang="en-US" sz="3200" b="1" dirty="0" smtClean="0">
                <a:solidFill>
                  <a:schemeClr val="tx2">
                    <a:lumMod val="75000"/>
                  </a:schemeClr>
                </a:solidFill>
                <a:effectLst>
                  <a:outerShdw blurRad="38100" dist="38100" dir="2700000" algn="tl">
                    <a:srgbClr val="000000">
                      <a:alpha val="43137"/>
                    </a:srgbClr>
                  </a:outerShdw>
                </a:effectLst>
              </a:rPr>
              <a:t>space</a:t>
            </a:r>
            <a:r>
              <a:rPr lang="en-US" sz="2800" b="1" dirty="0" smtClean="0">
                <a:solidFill>
                  <a:schemeClr val="tx2">
                    <a:lumMod val="75000"/>
                  </a:schemeClr>
                </a:solidFill>
                <a:effectLst>
                  <a:outerShdw blurRad="38100" dist="38100" dir="2700000" algn="tl">
                    <a:srgbClr val="000000">
                      <a:alpha val="43137"/>
                    </a:srgbClr>
                  </a:outerShdw>
                </a:effectLst>
              </a:rPr>
              <a:t>”</a:t>
            </a:r>
            <a:r>
              <a:rPr lang="el-GR" sz="2800" b="1" dirty="0" smtClean="0">
                <a:solidFill>
                  <a:schemeClr val="tx2">
                    <a:lumMod val="75000"/>
                  </a:schemeClr>
                </a:solidFill>
                <a:effectLst>
                  <a:outerShdw blurRad="38100" dist="38100" dir="2700000" algn="tl">
                    <a:srgbClr val="000000">
                      <a:alpha val="43137"/>
                    </a:srgbClr>
                  </a:outerShdw>
                </a:effectLst>
              </a:rPr>
              <a:t> </a:t>
            </a:r>
            <a:r>
              <a:rPr lang="el-GR" sz="2800" b="1" dirty="0">
                <a:solidFill>
                  <a:schemeClr val="tx2">
                    <a:lumMod val="75000"/>
                  </a:schemeClr>
                </a:solidFill>
                <a:effectLst>
                  <a:outerShdw blurRad="38100" dist="38100" dir="2700000" algn="tl">
                    <a:srgbClr val="000000">
                      <a:alpha val="43137"/>
                    </a:srgbClr>
                  </a:outerShdw>
                </a:effectLst>
              </a:rPr>
              <a:t>(2017-2019</a:t>
            </a:r>
            <a:r>
              <a:rPr lang="el-GR" sz="2800" b="1" dirty="0" smtClean="0">
                <a:solidFill>
                  <a:schemeClr val="tx2">
                    <a:lumMod val="75000"/>
                  </a:schemeClr>
                </a:solidFill>
                <a:effectLst>
                  <a:outerShdw blurRad="38100" dist="38100" dir="2700000" algn="tl">
                    <a:srgbClr val="000000">
                      <a:alpha val="43137"/>
                    </a:srgbClr>
                  </a:outerShdw>
                </a:effectLst>
              </a:rPr>
              <a:t>)</a:t>
            </a:r>
          </a:p>
          <a:p>
            <a:pPr lvl="0" algn="ctr"/>
            <a:r>
              <a:rPr lang="en-US" sz="2800" dirty="0">
                <a:hlinkClick r:id="rId2"/>
              </a:rPr>
              <a:t>https://twinspace.etwinning.net/52491</a:t>
            </a:r>
            <a:endParaRPr lang="el-GR" sz="2800" b="1" dirty="0">
              <a:solidFill>
                <a:schemeClr val="tx2">
                  <a:lumMod val="75000"/>
                </a:schemeClr>
              </a:solidFill>
              <a:effectLst>
                <a:outerShdw blurRad="38100" dist="38100" dir="2700000" algn="tl">
                  <a:srgbClr val="000000">
                    <a:alpha val="43137"/>
                  </a:srgbClr>
                </a:outerShdw>
              </a:effectLst>
            </a:endParaRPr>
          </a:p>
          <a:p>
            <a:pPr algn="ctr"/>
            <a:r>
              <a:rPr lang="el-GR" sz="2400" dirty="0">
                <a:solidFill>
                  <a:schemeClr val="tx2">
                    <a:lumMod val="75000"/>
                  </a:schemeClr>
                </a:solidFill>
                <a:effectLst>
                  <a:outerShdw blurRad="38100" dist="38100" dir="2700000" algn="tl">
                    <a:srgbClr val="000000">
                      <a:alpha val="43137"/>
                    </a:srgbClr>
                  </a:outerShdw>
                </a:effectLst>
              </a:rPr>
              <a:t>Συνεργασία 7 σχολείων </a:t>
            </a:r>
            <a:endParaRPr lang="el-GR" sz="2800" dirty="0">
              <a:solidFill>
                <a:schemeClr val="tx2">
                  <a:lumMod val="75000"/>
                </a:schemeClr>
              </a:solidFill>
            </a:endParaRPr>
          </a:p>
        </p:txBody>
      </p:sp>
      <p:sp>
        <p:nvSpPr>
          <p:cNvPr id="5" name="TextBox 4"/>
          <p:cNvSpPr txBox="1"/>
          <p:nvPr/>
        </p:nvSpPr>
        <p:spPr>
          <a:xfrm>
            <a:off x="1202066" y="4725144"/>
            <a:ext cx="6912768" cy="954107"/>
          </a:xfrm>
          <a:prstGeom prst="rect">
            <a:avLst/>
          </a:prstGeom>
          <a:noFill/>
        </p:spPr>
        <p:txBody>
          <a:bodyPr wrap="square" rtlCol="0">
            <a:spAutoFit/>
          </a:bodyPr>
          <a:lstStyle/>
          <a:p>
            <a:r>
              <a:rPr lang="en-US" sz="3200" b="1" dirty="0" smtClean="0">
                <a:solidFill>
                  <a:srgbClr val="F79646">
                    <a:lumMod val="75000"/>
                  </a:srgbClr>
                </a:solidFill>
                <a:effectLst>
                  <a:outerShdw blurRad="38100" dist="38100" dir="2700000" algn="tl">
                    <a:srgbClr val="000000">
                      <a:alpha val="43137"/>
                    </a:srgbClr>
                  </a:outerShdw>
                </a:effectLst>
              </a:rPr>
              <a:t>        </a:t>
            </a:r>
            <a:r>
              <a:rPr lang="en-US" sz="3200" b="1" dirty="0" smtClean="0">
                <a:solidFill>
                  <a:schemeClr val="tx2">
                    <a:lumMod val="75000"/>
                  </a:schemeClr>
                </a:solidFill>
                <a:effectLst>
                  <a:outerShdw blurRad="38100" dist="38100" dir="2700000" algn="tl">
                    <a:srgbClr val="000000">
                      <a:alpha val="43137"/>
                    </a:srgbClr>
                  </a:outerShdw>
                </a:effectLst>
              </a:rPr>
              <a:t>“</a:t>
            </a:r>
            <a:r>
              <a:rPr lang="en-US" sz="3200" b="1" dirty="0">
                <a:solidFill>
                  <a:schemeClr val="tx2">
                    <a:lumMod val="75000"/>
                  </a:schemeClr>
                </a:solidFill>
                <a:effectLst>
                  <a:outerShdw blurRad="38100" dist="38100" dir="2700000" algn="tl">
                    <a:srgbClr val="000000">
                      <a:alpha val="43137"/>
                    </a:srgbClr>
                  </a:outerShdw>
                </a:effectLst>
              </a:rPr>
              <a:t>Cooking</a:t>
            </a:r>
            <a:r>
              <a:rPr lang="en-US" dirty="0" smtClean="0">
                <a:solidFill>
                  <a:schemeClr val="tx2">
                    <a:lumMod val="75000"/>
                  </a:schemeClr>
                </a:solidFill>
              </a:rPr>
              <a:t> </a:t>
            </a:r>
            <a:r>
              <a:rPr lang="en-US" sz="3200" b="1" dirty="0" smtClean="0">
                <a:solidFill>
                  <a:schemeClr val="tx2">
                    <a:lumMod val="75000"/>
                  </a:schemeClr>
                </a:solidFill>
                <a:effectLst>
                  <a:outerShdw blurRad="38100" dist="38100" dir="2700000" algn="tl">
                    <a:srgbClr val="000000">
                      <a:alpha val="43137"/>
                    </a:srgbClr>
                  </a:outerShdw>
                </a:effectLst>
              </a:rPr>
              <a:t>Dictionary” </a:t>
            </a:r>
            <a:r>
              <a:rPr lang="en-US" sz="2800" b="1" dirty="0">
                <a:solidFill>
                  <a:schemeClr val="tx2">
                    <a:lumMod val="75000"/>
                  </a:schemeClr>
                </a:solidFill>
                <a:effectLst>
                  <a:outerShdw blurRad="38100" dist="38100" dir="2700000" algn="tl">
                    <a:srgbClr val="000000">
                      <a:alpha val="43137"/>
                    </a:srgbClr>
                  </a:outerShdw>
                </a:effectLst>
              </a:rPr>
              <a:t>(2018-19)</a:t>
            </a:r>
          </a:p>
          <a:p>
            <a:pPr algn="ctr"/>
            <a:r>
              <a:rPr lang="el-GR" sz="2400" dirty="0">
                <a:solidFill>
                  <a:schemeClr val="tx2">
                    <a:lumMod val="75000"/>
                  </a:schemeClr>
                </a:solidFill>
                <a:effectLst>
                  <a:outerShdw blurRad="38100" dist="38100" dir="2700000" algn="tl">
                    <a:srgbClr val="000000">
                      <a:alpha val="43137"/>
                    </a:srgbClr>
                  </a:outerShdw>
                </a:effectLst>
              </a:rPr>
              <a:t>Συνεργασία </a:t>
            </a:r>
            <a:r>
              <a:rPr lang="el-GR" sz="2400" dirty="0" smtClean="0">
                <a:solidFill>
                  <a:schemeClr val="tx2">
                    <a:lumMod val="75000"/>
                  </a:schemeClr>
                </a:solidFill>
                <a:effectLst>
                  <a:outerShdw blurRad="38100" dist="38100" dir="2700000" algn="tl">
                    <a:srgbClr val="000000">
                      <a:alpha val="43137"/>
                    </a:srgbClr>
                  </a:outerShdw>
                </a:effectLst>
              </a:rPr>
              <a:t>10 σχολείων </a:t>
            </a:r>
            <a:endParaRPr lang="el-GR" sz="2400" dirty="0">
              <a:solidFill>
                <a:schemeClr val="tx2">
                  <a:lumMod val="75000"/>
                </a:schemeClr>
              </a:solidFill>
              <a:effectLst>
                <a:outerShdw blurRad="38100" dist="38100" dir="2700000" algn="tl">
                  <a:srgbClr val="000000">
                    <a:alpha val="43137"/>
                  </a:srgbClr>
                </a:outerShdw>
              </a:effectLst>
            </a:endParaRPr>
          </a:p>
        </p:txBody>
      </p:sp>
      <p:sp>
        <p:nvSpPr>
          <p:cNvPr id="4" name="Ορθογώνιο 3"/>
          <p:cNvSpPr/>
          <p:nvPr/>
        </p:nvSpPr>
        <p:spPr>
          <a:xfrm>
            <a:off x="197768" y="449110"/>
            <a:ext cx="8748464" cy="646331"/>
          </a:xfrm>
          <a:prstGeom prst="rect">
            <a:avLst/>
          </a:prstGeom>
          <a:solidFill>
            <a:schemeClr val="bg1">
              <a:lumMod val="85000"/>
            </a:schemeClr>
          </a:solidFill>
        </p:spPr>
        <p:txBody>
          <a:bodyPr wrap="square">
            <a:spAutoFit/>
          </a:bodyPr>
          <a:lstStyle/>
          <a:p>
            <a:pPr lvl="0"/>
            <a:r>
              <a:rPr lang="el-GR" sz="3600" b="1" dirty="0">
                <a:solidFill>
                  <a:srgbClr val="9BBB59">
                    <a:lumMod val="75000"/>
                  </a:srgbClr>
                </a:solidFill>
                <a:effectLst>
                  <a:outerShdw blurRad="38100" dist="38100" dir="2700000" algn="tl">
                    <a:srgbClr val="000000">
                      <a:alpha val="43137"/>
                    </a:srgbClr>
                  </a:outerShdw>
                </a:effectLst>
              </a:rPr>
              <a:t>Το ΕΠΑ.Λ. </a:t>
            </a:r>
            <a:r>
              <a:rPr lang="el-GR" sz="3600" b="1" dirty="0" err="1">
                <a:solidFill>
                  <a:srgbClr val="9BBB59">
                    <a:lumMod val="75000"/>
                  </a:srgbClr>
                </a:solidFill>
                <a:effectLst>
                  <a:outerShdw blurRad="38100" dist="38100" dir="2700000" algn="tl">
                    <a:srgbClr val="000000">
                      <a:alpha val="43137"/>
                    </a:srgbClr>
                  </a:outerShdw>
                </a:effectLst>
              </a:rPr>
              <a:t>Αγριάς</a:t>
            </a:r>
            <a:r>
              <a:rPr lang="el-GR" sz="3600" b="1" dirty="0">
                <a:solidFill>
                  <a:srgbClr val="9BBB59">
                    <a:lumMod val="75000"/>
                  </a:srgbClr>
                </a:solidFill>
                <a:effectLst>
                  <a:outerShdw blurRad="38100" dist="38100" dir="2700000" algn="tl">
                    <a:srgbClr val="000000">
                      <a:alpha val="43137"/>
                    </a:srgbClr>
                  </a:outerShdw>
                </a:effectLst>
              </a:rPr>
              <a:t> και το </a:t>
            </a:r>
            <a:r>
              <a:rPr lang="en-US" sz="3600" b="1" dirty="0">
                <a:solidFill>
                  <a:srgbClr val="9BBB59">
                    <a:lumMod val="75000"/>
                  </a:srgbClr>
                </a:solidFill>
                <a:effectLst>
                  <a:outerShdw blurRad="38100" dist="38100" dir="2700000" algn="tl">
                    <a:srgbClr val="000000">
                      <a:alpha val="43137"/>
                    </a:srgbClr>
                  </a:outerShdw>
                </a:effectLst>
              </a:rPr>
              <a:t>Erasmus+</a:t>
            </a:r>
            <a:r>
              <a:rPr lang="el-GR" sz="3600" b="1" dirty="0">
                <a:solidFill>
                  <a:srgbClr val="9BBB59">
                    <a:lumMod val="75000"/>
                  </a:srgbClr>
                </a:solidFill>
                <a:effectLst>
                  <a:outerShdw blurRad="38100" dist="38100" dir="2700000" algn="tl">
                    <a:srgbClr val="000000">
                      <a:alpha val="43137"/>
                    </a:srgbClr>
                  </a:outerShdw>
                </a:effectLst>
              </a:rPr>
              <a:t> </a:t>
            </a:r>
            <a:r>
              <a:rPr lang="el-GR" sz="2800" b="1" dirty="0">
                <a:solidFill>
                  <a:srgbClr val="9BBB59">
                    <a:lumMod val="75000"/>
                  </a:srgbClr>
                </a:solidFill>
                <a:effectLst>
                  <a:outerShdw blurRad="38100" dist="38100" dir="2700000" algn="tl">
                    <a:srgbClr val="000000">
                      <a:alpha val="43137"/>
                    </a:srgbClr>
                  </a:outerShdw>
                </a:effectLst>
              </a:rPr>
              <a:t>[έτη 2017-19]</a:t>
            </a:r>
            <a:endParaRPr lang="en-US" sz="3600" b="1" dirty="0">
              <a:solidFill>
                <a:srgbClr val="9BBB59">
                  <a:lumMod val="75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033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2335685"/>
            <a:ext cx="7136700" cy="136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smtClean="0"/>
              <a:t>MEATS</a:t>
            </a:r>
            <a:endParaRPr dirty="0"/>
          </a:p>
        </p:txBody>
      </p:sp>
      <p:sp>
        <p:nvSpPr>
          <p:cNvPr id="67" name="Google Shape;67;p13"/>
          <p:cNvSpPr txBox="1">
            <a:spLocks noGrp="1"/>
          </p:cNvSpPr>
          <p:nvPr>
            <p:ph type="subTitle" idx="1"/>
          </p:nvPr>
        </p:nvSpPr>
        <p:spPr>
          <a:xfrm>
            <a:off x="2137225" y="3800052"/>
            <a:ext cx="4870500" cy="105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Dictionary</a:t>
            </a:r>
            <a:endParaRPr/>
          </a:p>
        </p:txBody>
      </p:sp>
      <p:sp>
        <p:nvSpPr>
          <p:cNvPr id="2" name="TextBox 1"/>
          <p:cNvSpPr txBox="1"/>
          <p:nvPr/>
        </p:nvSpPr>
        <p:spPr>
          <a:xfrm rot="21176036">
            <a:off x="275540" y="5697454"/>
            <a:ext cx="2880320" cy="923330"/>
          </a:xfrm>
          <a:prstGeom prst="rect">
            <a:avLst/>
          </a:prstGeom>
          <a:solidFill>
            <a:schemeClr val="tx1">
              <a:lumMod val="75000"/>
              <a:alpha val="42000"/>
            </a:schemeClr>
          </a:solidFill>
        </p:spPr>
        <p:txBody>
          <a:bodyPr wrap="square" rtlCol="0">
            <a:spAutoFit/>
          </a:bodyPr>
          <a:lstStyle/>
          <a:p>
            <a:r>
              <a:rPr lang="el-GR" dirty="0" smtClean="0">
                <a:solidFill>
                  <a:schemeClr val="bg2"/>
                </a:solidFill>
              </a:rPr>
              <a:t>Δείγματα σελίδων του Λεξικού </a:t>
            </a:r>
            <a:r>
              <a:rPr lang="el-GR" dirty="0" smtClean="0">
                <a:solidFill>
                  <a:schemeClr val="bg2"/>
                </a:solidFill>
              </a:rPr>
              <a:t>Μαγειρικής</a:t>
            </a:r>
            <a:r>
              <a:rPr lang="en-US" dirty="0" smtClean="0">
                <a:solidFill>
                  <a:schemeClr val="bg2"/>
                </a:solidFill>
              </a:rPr>
              <a:t> (Cooking Dictionary)</a:t>
            </a:r>
            <a:endParaRPr lang="el-GR" dirty="0">
              <a:solidFill>
                <a:schemeClr val="bg2"/>
              </a:solidFill>
            </a:endParaRPr>
          </a:p>
        </p:txBody>
      </p:sp>
    </p:spTree>
    <p:extLst>
      <p:ext uri="{BB962C8B-B14F-4D97-AF65-F5344CB8AC3E}">
        <p14:creationId xmlns:p14="http://schemas.microsoft.com/office/powerpoint/2010/main" val="1518324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387433" y="620167"/>
            <a:ext cx="1546275"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0000FF"/>
                </a:solidFill>
                <a:latin typeface="+mj-lt"/>
              </a:rPr>
              <a:t>chicken</a:t>
            </a:r>
            <a:endParaRPr sz="2800" dirty="0">
              <a:solidFill>
                <a:srgbClr val="0000FF"/>
              </a:solidFill>
              <a:latin typeface="+mj-lt"/>
            </a:endParaRPr>
          </a:p>
        </p:txBody>
      </p:sp>
      <p:sp>
        <p:nvSpPr>
          <p:cNvPr id="74" name="Google Shape;74;p14"/>
          <p:cNvSpPr txBox="1">
            <a:spLocks noGrp="1"/>
          </p:cNvSpPr>
          <p:nvPr>
            <p:ph type="title"/>
          </p:nvPr>
        </p:nvSpPr>
        <p:spPr>
          <a:xfrm>
            <a:off x="7293200" y="4288867"/>
            <a:ext cx="11442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solidFill>
                  <a:srgbClr val="2C9238"/>
                </a:solidFill>
              </a:rPr>
              <a:t> </a:t>
            </a:r>
            <a:endParaRPr dirty="0">
              <a:solidFill>
                <a:srgbClr val="2C9238"/>
              </a:solidFill>
            </a:endParaRPr>
          </a:p>
        </p:txBody>
      </p:sp>
      <p:sp>
        <p:nvSpPr>
          <p:cNvPr id="75" name="Google Shape;75;p14"/>
          <p:cNvSpPr txBox="1">
            <a:spLocks noGrp="1"/>
          </p:cNvSpPr>
          <p:nvPr>
            <p:ph type="title"/>
          </p:nvPr>
        </p:nvSpPr>
        <p:spPr>
          <a:xfrm>
            <a:off x="7004300" y="3065967"/>
            <a:ext cx="17220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solidFill>
                  <a:srgbClr val="F1C232"/>
                </a:solidFill>
              </a:rPr>
              <a:t> </a:t>
            </a:r>
            <a:endParaRPr dirty="0">
              <a:solidFill>
                <a:srgbClr val="F1C232"/>
              </a:solidFill>
            </a:endParaRPr>
          </a:p>
        </p:txBody>
      </p:sp>
      <p:sp>
        <p:nvSpPr>
          <p:cNvPr id="76" name="Google Shape;76;p14"/>
          <p:cNvSpPr txBox="1">
            <a:spLocks noGrp="1"/>
          </p:cNvSpPr>
          <p:nvPr>
            <p:ph type="title"/>
          </p:nvPr>
        </p:nvSpPr>
        <p:spPr>
          <a:xfrm>
            <a:off x="5541475" y="540800"/>
            <a:ext cx="13302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solidFill>
                  <a:srgbClr val="CC0000"/>
                </a:solidFill>
              </a:rPr>
              <a:t> </a:t>
            </a:r>
            <a:endParaRPr dirty="0">
              <a:solidFill>
                <a:srgbClr val="CC0000"/>
              </a:solidFill>
            </a:endParaRPr>
          </a:p>
        </p:txBody>
      </p:sp>
      <p:sp>
        <p:nvSpPr>
          <p:cNvPr id="77" name="Google Shape;77;p14"/>
          <p:cNvSpPr txBox="1">
            <a:spLocks noGrp="1"/>
          </p:cNvSpPr>
          <p:nvPr>
            <p:ph type="title"/>
          </p:nvPr>
        </p:nvSpPr>
        <p:spPr>
          <a:xfrm>
            <a:off x="7200200" y="620167"/>
            <a:ext cx="13302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solidFill>
                  <a:srgbClr val="9900FF"/>
                </a:solidFill>
              </a:rPr>
              <a:t> </a:t>
            </a:r>
            <a:endParaRPr dirty="0">
              <a:solidFill>
                <a:srgbClr val="9900FF"/>
              </a:solidFill>
            </a:endParaRPr>
          </a:p>
        </p:txBody>
      </p:sp>
      <p:sp>
        <p:nvSpPr>
          <p:cNvPr id="78" name="Google Shape;78;p14"/>
          <p:cNvSpPr txBox="1">
            <a:spLocks noGrp="1"/>
          </p:cNvSpPr>
          <p:nvPr>
            <p:ph type="title"/>
          </p:nvPr>
        </p:nvSpPr>
        <p:spPr>
          <a:xfrm>
            <a:off x="7200200" y="1843067"/>
            <a:ext cx="13302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solidFill>
                  <a:srgbClr val="FF00FF"/>
                </a:solidFill>
              </a:rPr>
              <a:t> </a:t>
            </a:r>
            <a:endParaRPr dirty="0">
              <a:solidFill>
                <a:srgbClr val="FF00FF"/>
              </a:solidFill>
            </a:endParaRPr>
          </a:p>
        </p:txBody>
      </p:sp>
      <p:sp>
        <p:nvSpPr>
          <p:cNvPr id="79" name="Google Shape;79;p14"/>
          <p:cNvSpPr txBox="1">
            <a:spLocks noGrp="1"/>
          </p:cNvSpPr>
          <p:nvPr>
            <p:ph type="title"/>
          </p:nvPr>
        </p:nvSpPr>
        <p:spPr>
          <a:xfrm>
            <a:off x="5541475" y="1843067"/>
            <a:ext cx="13302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t> </a:t>
            </a:r>
            <a:endParaRPr dirty="0"/>
          </a:p>
        </p:txBody>
      </p:sp>
      <p:sp>
        <p:nvSpPr>
          <p:cNvPr id="80" name="Google Shape;80;p14"/>
          <p:cNvSpPr txBox="1">
            <a:spLocks noGrp="1"/>
          </p:cNvSpPr>
          <p:nvPr>
            <p:ph type="title"/>
          </p:nvPr>
        </p:nvSpPr>
        <p:spPr>
          <a:xfrm>
            <a:off x="5541475" y="3065967"/>
            <a:ext cx="13302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mtClean="0">
                <a:solidFill>
                  <a:srgbClr val="45818E"/>
                </a:solidFill>
              </a:rPr>
              <a:t> </a:t>
            </a:r>
            <a:endParaRPr dirty="0">
              <a:solidFill>
                <a:srgbClr val="45818E"/>
              </a:solidFill>
            </a:endParaRPr>
          </a:p>
        </p:txBody>
      </p:sp>
      <p:sp>
        <p:nvSpPr>
          <p:cNvPr id="12" name="11 - TextBox"/>
          <p:cNvSpPr txBox="1"/>
          <p:nvPr/>
        </p:nvSpPr>
        <p:spPr>
          <a:xfrm>
            <a:off x="568171" y="2343712"/>
            <a:ext cx="3817398" cy="307777"/>
          </a:xfrm>
          <a:prstGeom prst="rect">
            <a:avLst/>
          </a:prstGeom>
          <a:noFill/>
        </p:spPr>
        <p:txBody>
          <a:bodyPr wrap="square" rtlCol="0">
            <a:spAutoFit/>
          </a:bodyPr>
          <a:lstStyle/>
          <a:p>
            <a:pPr>
              <a:buClr>
                <a:srgbClr val="000000"/>
              </a:buClr>
              <a:buFont typeface="Arial"/>
              <a:buNone/>
            </a:pPr>
            <a:endParaRPr lang="el-GR" sz="1400" kern="0" dirty="0">
              <a:solidFill>
                <a:srgbClr val="000000"/>
              </a:solidFill>
              <a:cs typeface="Arial"/>
              <a:sym typeface="Arial"/>
            </a:endParaRPr>
          </a:p>
        </p:txBody>
      </p:sp>
      <p:pic>
        <p:nvPicPr>
          <p:cNvPr id="18"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91036" y="5772079"/>
            <a:ext cx="304800" cy="406400"/>
          </a:xfrm>
          <a:prstGeom prst="rect">
            <a:avLst/>
          </a:prstGeom>
        </p:spPr>
      </p:pic>
      <p:pic>
        <p:nvPicPr>
          <p:cNvPr id="16" name="Google Shape;82;p14"/>
          <p:cNvPicPr preferRelativeResize="0"/>
          <p:nvPr/>
        </p:nvPicPr>
        <p:blipFill>
          <a:blip r:embed="rId8">
            <a:alphaModFix/>
          </a:blip>
          <a:stretch>
            <a:fillRect/>
          </a:stretch>
        </p:blipFill>
        <p:spPr>
          <a:xfrm>
            <a:off x="744259" y="810219"/>
            <a:ext cx="703900" cy="563100"/>
          </a:xfrm>
          <a:prstGeom prst="rect">
            <a:avLst/>
          </a:prstGeom>
          <a:noFill/>
          <a:ln>
            <a:noFill/>
          </a:ln>
        </p:spPr>
      </p:pic>
      <p:sp>
        <p:nvSpPr>
          <p:cNvPr id="19" name="Google Shape;74;p14"/>
          <p:cNvSpPr txBox="1">
            <a:spLocks/>
          </p:cNvSpPr>
          <p:nvPr/>
        </p:nvSpPr>
        <p:spPr>
          <a:xfrm>
            <a:off x="7155375" y="4328790"/>
            <a:ext cx="1144200" cy="7132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dirty="0" smtClean="0">
                <a:solidFill>
                  <a:srgbClr val="2C9238"/>
                </a:solidFill>
                <a:latin typeface="Arial"/>
              </a:rPr>
              <a:t>m</a:t>
            </a:r>
            <a:endParaRPr lang="en-GB" sz="2800" kern="0" dirty="0">
              <a:solidFill>
                <a:srgbClr val="2C9238"/>
              </a:solidFill>
              <a:latin typeface="Arial"/>
            </a:endParaRPr>
          </a:p>
        </p:txBody>
      </p:sp>
      <p:sp>
        <p:nvSpPr>
          <p:cNvPr id="20" name="Google Shape;75;p14"/>
          <p:cNvSpPr txBox="1">
            <a:spLocks/>
          </p:cNvSpPr>
          <p:nvPr/>
        </p:nvSpPr>
        <p:spPr>
          <a:xfrm>
            <a:off x="6884231" y="3050423"/>
            <a:ext cx="1722000" cy="7406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F1C232"/>
                </a:solidFill>
                <a:latin typeface="Arial"/>
              </a:rPr>
              <a:t>m</a:t>
            </a:r>
            <a:endParaRPr lang="en-GB" sz="2800" kern="0" dirty="0">
              <a:solidFill>
                <a:srgbClr val="F1C232"/>
              </a:solidFill>
              <a:latin typeface="Arial"/>
            </a:endParaRPr>
          </a:p>
        </p:txBody>
      </p:sp>
      <p:sp>
        <p:nvSpPr>
          <p:cNvPr id="21" name="Google Shape;76;p14"/>
          <p:cNvSpPr txBox="1">
            <a:spLocks/>
          </p:cNvSpPr>
          <p:nvPr/>
        </p:nvSpPr>
        <p:spPr>
          <a:xfrm>
            <a:off x="4579784" y="366864"/>
            <a:ext cx="1241692" cy="683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CC0000"/>
                </a:solidFill>
                <a:latin typeface="Arial"/>
              </a:rPr>
              <a:t>j</a:t>
            </a:r>
            <a:endParaRPr lang="en-GB" sz="2800" kern="0" dirty="0">
              <a:solidFill>
                <a:srgbClr val="CC0000"/>
              </a:solidFill>
              <a:latin typeface="Arial"/>
            </a:endParaRPr>
          </a:p>
        </p:txBody>
      </p:sp>
      <p:sp>
        <p:nvSpPr>
          <p:cNvPr id="22" name="Google Shape;77;p14"/>
          <p:cNvSpPr txBox="1">
            <a:spLocks/>
          </p:cNvSpPr>
          <p:nvPr/>
        </p:nvSpPr>
        <p:spPr>
          <a:xfrm>
            <a:off x="7203712" y="540673"/>
            <a:ext cx="1046095" cy="752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9900FF"/>
                </a:solidFill>
                <a:latin typeface="Arial"/>
              </a:rPr>
              <a:t>e</a:t>
            </a:r>
            <a:endParaRPr lang="en-GB" sz="2800" kern="0" dirty="0">
              <a:solidFill>
                <a:srgbClr val="9900FF"/>
              </a:solidFill>
              <a:latin typeface="Arial"/>
            </a:endParaRPr>
          </a:p>
        </p:txBody>
      </p:sp>
      <p:sp>
        <p:nvSpPr>
          <p:cNvPr id="23" name="Google Shape;78;p14"/>
          <p:cNvSpPr txBox="1">
            <a:spLocks/>
          </p:cNvSpPr>
          <p:nvPr/>
        </p:nvSpPr>
        <p:spPr>
          <a:xfrm>
            <a:off x="7155375" y="1789559"/>
            <a:ext cx="1195872" cy="7536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FF00FF"/>
                </a:solidFill>
                <a:latin typeface="Arial"/>
              </a:rPr>
              <a:t>m</a:t>
            </a:r>
            <a:endParaRPr lang="en-GB" sz="2800" kern="0" dirty="0">
              <a:solidFill>
                <a:srgbClr val="FF00FF"/>
              </a:solidFill>
              <a:latin typeface="Arial"/>
            </a:endParaRPr>
          </a:p>
        </p:txBody>
      </p:sp>
      <p:sp>
        <p:nvSpPr>
          <p:cNvPr id="24" name="Google Shape;79;p14"/>
          <p:cNvSpPr txBox="1">
            <a:spLocks/>
          </p:cNvSpPr>
          <p:nvPr/>
        </p:nvSpPr>
        <p:spPr>
          <a:xfrm>
            <a:off x="4460496" y="1636703"/>
            <a:ext cx="1241692" cy="683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EF6C00"/>
                </a:solidFill>
                <a:latin typeface="Arial"/>
              </a:rPr>
              <a:t>j</a:t>
            </a:r>
            <a:endParaRPr lang="en-GB" sz="2800" kern="0" dirty="0">
              <a:solidFill>
                <a:srgbClr val="EF6C00"/>
              </a:solidFill>
              <a:latin typeface="Arial"/>
            </a:endParaRPr>
          </a:p>
        </p:txBody>
      </p:sp>
      <p:sp>
        <p:nvSpPr>
          <p:cNvPr id="25" name="Google Shape;80;p14"/>
          <p:cNvSpPr txBox="1">
            <a:spLocks/>
          </p:cNvSpPr>
          <p:nvPr/>
        </p:nvSpPr>
        <p:spPr>
          <a:xfrm>
            <a:off x="4452714" y="2914732"/>
            <a:ext cx="1112100" cy="683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45818E"/>
                </a:solidFill>
                <a:latin typeface="Arial"/>
              </a:rPr>
              <a:t>m</a:t>
            </a:r>
            <a:endParaRPr lang="en-GB" sz="2800" kern="0" dirty="0">
              <a:solidFill>
                <a:srgbClr val="45818E"/>
              </a:solidFill>
              <a:latin typeface="Arial"/>
            </a:endParaRPr>
          </a:p>
        </p:txBody>
      </p:sp>
      <p:pic>
        <p:nvPicPr>
          <p:cNvPr id="26" name="Google Shape;83;p14"/>
          <p:cNvPicPr preferRelativeResize="0"/>
          <p:nvPr/>
        </p:nvPicPr>
        <p:blipFill>
          <a:blip r:embed="rId9">
            <a:alphaModFix/>
          </a:blip>
          <a:stretch>
            <a:fillRect/>
          </a:stretch>
        </p:blipFill>
        <p:spPr>
          <a:xfrm>
            <a:off x="3786566" y="1772063"/>
            <a:ext cx="673939" cy="563100"/>
          </a:xfrm>
          <a:prstGeom prst="rect">
            <a:avLst/>
          </a:prstGeom>
          <a:noFill/>
          <a:ln>
            <a:noFill/>
          </a:ln>
        </p:spPr>
      </p:pic>
      <p:pic>
        <p:nvPicPr>
          <p:cNvPr id="27" name="Google Shape;84;p14"/>
          <p:cNvPicPr preferRelativeResize="0"/>
          <p:nvPr/>
        </p:nvPicPr>
        <p:blipFill>
          <a:blip r:embed="rId10">
            <a:alphaModFix/>
          </a:blip>
          <a:stretch>
            <a:fillRect/>
          </a:stretch>
        </p:blipFill>
        <p:spPr>
          <a:xfrm>
            <a:off x="6521888" y="4478919"/>
            <a:ext cx="633488" cy="563100"/>
          </a:xfrm>
          <a:prstGeom prst="rect">
            <a:avLst/>
          </a:prstGeom>
          <a:noFill/>
          <a:ln>
            <a:noFill/>
          </a:ln>
        </p:spPr>
      </p:pic>
      <p:pic>
        <p:nvPicPr>
          <p:cNvPr id="28" name="Google Shape;85;p14"/>
          <p:cNvPicPr preferRelativeResize="0"/>
          <p:nvPr/>
        </p:nvPicPr>
        <p:blipFill>
          <a:blip r:embed="rId11">
            <a:alphaModFix/>
          </a:blip>
          <a:stretch>
            <a:fillRect/>
          </a:stretch>
        </p:blipFill>
        <p:spPr>
          <a:xfrm>
            <a:off x="3938522" y="501036"/>
            <a:ext cx="633475" cy="563069"/>
          </a:xfrm>
          <a:prstGeom prst="rect">
            <a:avLst/>
          </a:prstGeom>
          <a:noFill/>
          <a:ln>
            <a:noFill/>
          </a:ln>
        </p:spPr>
      </p:pic>
      <p:pic>
        <p:nvPicPr>
          <p:cNvPr id="29" name="Google Shape;86;p14"/>
          <p:cNvPicPr preferRelativeResize="0"/>
          <p:nvPr/>
        </p:nvPicPr>
        <p:blipFill>
          <a:blip r:embed="rId12">
            <a:alphaModFix/>
          </a:blip>
          <a:stretch>
            <a:fillRect/>
          </a:stretch>
        </p:blipFill>
        <p:spPr>
          <a:xfrm>
            <a:off x="3827030" y="3050423"/>
            <a:ext cx="633475" cy="563100"/>
          </a:xfrm>
          <a:prstGeom prst="rect">
            <a:avLst/>
          </a:prstGeom>
          <a:noFill/>
          <a:ln>
            <a:noFill/>
          </a:ln>
        </p:spPr>
      </p:pic>
      <p:pic>
        <p:nvPicPr>
          <p:cNvPr id="30" name="Google Shape;87;p14"/>
          <p:cNvPicPr preferRelativeResize="0"/>
          <p:nvPr/>
        </p:nvPicPr>
        <p:blipFill>
          <a:blip r:embed="rId13">
            <a:alphaModFix/>
          </a:blip>
          <a:stretch>
            <a:fillRect/>
          </a:stretch>
        </p:blipFill>
        <p:spPr>
          <a:xfrm>
            <a:off x="6564333" y="1980136"/>
            <a:ext cx="591045" cy="563069"/>
          </a:xfrm>
          <a:prstGeom prst="rect">
            <a:avLst/>
          </a:prstGeom>
          <a:noFill/>
          <a:ln>
            <a:noFill/>
          </a:ln>
        </p:spPr>
      </p:pic>
      <p:sp>
        <p:nvSpPr>
          <p:cNvPr id="31" name="Google Shape;88;p14"/>
          <p:cNvSpPr txBox="1">
            <a:spLocks/>
          </p:cNvSpPr>
          <p:nvPr/>
        </p:nvSpPr>
        <p:spPr>
          <a:xfrm>
            <a:off x="4435375" y="4328790"/>
            <a:ext cx="1494908" cy="7132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783F04"/>
                </a:solidFill>
                <a:latin typeface="Arial"/>
              </a:rPr>
              <a:t>p</a:t>
            </a:r>
            <a:endParaRPr lang="en-GB" sz="2800" kern="0" dirty="0">
              <a:solidFill>
                <a:srgbClr val="783F04"/>
              </a:solidFill>
              <a:latin typeface="Arial"/>
            </a:endParaRPr>
          </a:p>
        </p:txBody>
      </p:sp>
      <p:pic>
        <p:nvPicPr>
          <p:cNvPr id="32" name="Google Shape;89;p14"/>
          <p:cNvPicPr preferRelativeResize="0"/>
          <p:nvPr/>
        </p:nvPicPr>
        <p:blipFill>
          <a:blip r:embed="rId14">
            <a:alphaModFix/>
          </a:blip>
          <a:stretch>
            <a:fillRect/>
          </a:stretch>
        </p:blipFill>
        <p:spPr>
          <a:xfrm>
            <a:off x="3801907" y="4488254"/>
            <a:ext cx="633475" cy="562049"/>
          </a:xfrm>
          <a:prstGeom prst="rect">
            <a:avLst/>
          </a:prstGeom>
          <a:noFill/>
          <a:ln>
            <a:noFill/>
          </a:ln>
        </p:spPr>
      </p:pic>
      <p:sp>
        <p:nvSpPr>
          <p:cNvPr id="33" name="Google Shape;90;p14"/>
          <p:cNvSpPr txBox="1">
            <a:spLocks/>
          </p:cNvSpPr>
          <p:nvPr/>
        </p:nvSpPr>
        <p:spPr>
          <a:xfrm>
            <a:off x="5484650" y="5483701"/>
            <a:ext cx="2107952" cy="7132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l-GR" sz="2800" kern="0" dirty="0">
                <a:solidFill>
                  <a:srgbClr val="1155CC"/>
                </a:solidFill>
                <a:latin typeface="Arial"/>
              </a:rPr>
              <a:t>κοτόπουλο</a:t>
            </a:r>
          </a:p>
        </p:txBody>
      </p:sp>
      <p:pic>
        <p:nvPicPr>
          <p:cNvPr id="34" name="Google Shape;91;p14"/>
          <p:cNvPicPr preferRelativeResize="0"/>
          <p:nvPr/>
        </p:nvPicPr>
        <p:blipFill>
          <a:blip r:embed="rId15">
            <a:alphaModFix/>
          </a:blip>
          <a:stretch>
            <a:fillRect/>
          </a:stretch>
        </p:blipFill>
        <p:spPr>
          <a:xfrm>
            <a:off x="4866093" y="5634429"/>
            <a:ext cx="633475" cy="562504"/>
          </a:xfrm>
          <a:prstGeom prst="rect">
            <a:avLst/>
          </a:prstGeom>
          <a:noFill/>
          <a:ln>
            <a:noFill/>
          </a:ln>
        </p:spPr>
      </p:pic>
      <p:pic>
        <p:nvPicPr>
          <p:cNvPr id="35" name="Google Shape;92;p14"/>
          <p:cNvPicPr preferRelativeResize="0"/>
          <p:nvPr/>
        </p:nvPicPr>
        <p:blipFill>
          <a:blip r:embed="rId16">
            <a:alphaModFix/>
          </a:blip>
          <a:stretch>
            <a:fillRect/>
          </a:stretch>
        </p:blipFill>
        <p:spPr>
          <a:xfrm>
            <a:off x="6247596" y="3229018"/>
            <a:ext cx="633475" cy="562055"/>
          </a:xfrm>
          <a:prstGeom prst="rect">
            <a:avLst/>
          </a:prstGeom>
          <a:noFill/>
          <a:ln>
            <a:noFill/>
          </a:ln>
        </p:spPr>
      </p:pic>
      <p:pic>
        <p:nvPicPr>
          <p:cNvPr id="36" name="Google Shape;93;p14"/>
          <p:cNvPicPr preferRelativeResize="0"/>
          <p:nvPr/>
        </p:nvPicPr>
        <p:blipFill>
          <a:blip r:embed="rId17">
            <a:alphaModFix/>
          </a:blip>
          <a:stretch>
            <a:fillRect/>
          </a:stretch>
        </p:blipFill>
        <p:spPr>
          <a:xfrm>
            <a:off x="6564332" y="728905"/>
            <a:ext cx="633475" cy="564399"/>
          </a:xfrm>
          <a:prstGeom prst="rect">
            <a:avLst/>
          </a:prstGeom>
          <a:noFill/>
          <a:ln>
            <a:noFill/>
          </a:ln>
        </p:spPr>
      </p:pic>
      <p:pic>
        <p:nvPicPr>
          <p:cNvPr id="2" name="Εικόνα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1224" y="1982729"/>
            <a:ext cx="3059288" cy="3059288"/>
          </a:xfrm>
          <a:prstGeom prst="rect">
            <a:avLst/>
          </a:prstGeom>
        </p:spPr>
      </p:pic>
      <p:pic>
        <p:nvPicPr>
          <p:cNvPr id="3" name="En-us-chicken.og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2901459" y="768045"/>
            <a:ext cx="443759" cy="591679"/>
          </a:xfrm>
          <a:prstGeom prst="rect">
            <a:avLst/>
          </a:prstGeom>
        </p:spPr>
      </p:pic>
      <p:pic>
        <p:nvPicPr>
          <p:cNvPr id="102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479" y="5504617"/>
            <a:ext cx="299402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7184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3" fill="hold"/>
                                        <p:tgtEl>
                                          <p:spTgt spid="18"/>
                                        </p:tgtEl>
                                      </p:cBhvr>
                                    </p:cmd>
                                  </p:childTnLst>
                                </p:cTn>
                              </p:par>
                            </p:childTnLst>
                          </p:cTn>
                        </p:par>
                      </p:childTnLst>
                    </p:cTn>
                  </p:par>
                </p:childTnLst>
              </p:cTn>
              <p:nextCondLst>
                <p:cond evt="onClick" delay="0">
                  <p:tgtEl>
                    <p:spTgt spid="1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10"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387425" y="620167"/>
            <a:ext cx="11442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0000FF"/>
                </a:solidFill>
                <a:latin typeface="+mj-lt"/>
              </a:rPr>
              <a:t>lamb</a:t>
            </a:r>
            <a:endParaRPr sz="2800" dirty="0">
              <a:solidFill>
                <a:srgbClr val="0000FF"/>
              </a:solidFill>
              <a:latin typeface="+mj-lt"/>
            </a:endParaRPr>
          </a:p>
        </p:txBody>
      </p:sp>
      <p:sp>
        <p:nvSpPr>
          <p:cNvPr id="74" name="Google Shape;74;p14"/>
          <p:cNvSpPr txBox="1">
            <a:spLocks noGrp="1"/>
          </p:cNvSpPr>
          <p:nvPr>
            <p:ph type="title"/>
          </p:nvPr>
        </p:nvSpPr>
        <p:spPr>
          <a:xfrm>
            <a:off x="7293200" y="4288867"/>
            <a:ext cx="11442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solidFill>
                  <a:srgbClr val="2C9238"/>
                </a:solidFill>
              </a:rPr>
              <a:t> </a:t>
            </a:r>
            <a:endParaRPr dirty="0">
              <a:solidFill>
                <a:srgbClr val="2C9238"/>
              </a:solidFill>
            </a:endParaRPr>
          </a:p>
        </p:txBody>
      </p:sp>
      <p:sp>
        <p:nvSpPr>
          <p:cNvPr id="75" name="Google Shape;75;p14"/>
          <p:cNvSpPr txBox="1">
            <a:spLocks noGrp="1"/>
          </p:cNvSpPr>
          <p:nvPr>
            <p:ph type="title"/>
          </p:nvPr>
        </p:nvSpPr>
        <p:spPr>
          <a:xfrm>
            <a:off x="7004300" y="3065967"/>
            <a:ext cx="17220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solidFill>
                  <a:srgbClr val="F1C232"/>
                </a:solidFill>
              </a:rPr>
              <a:t> </a:t>
            </a:r>
            <a:endParaRPr dirty="0">
              <a:solidFill>
                <a:srgbClr val="F1C232"/>
              </a:solidFill>
            </a:endParaRPr>
          </a:p>
        </p:txBody>
      </p:sp>
      <p:sp>
        <p:nvSpPr>
          <p:cNvPr id="76" name="Google Shape;76;p14"/>
          <p:cNvSpPr txBox="1">
            <a:spLocks noGrp="1"/>
          </p:cNvSpPr>
          <p:nvPr>
            <p:ph type="title"/>
          </p:nvPr>
        </p:nvSpPr>
        <p:spPr>
          <a:xfrm>
            <a:off x="5541475" y="540800"/>
            <a:ext cx="13302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solidFill>
                  <a:srgbClr val="CC0000"/>
                </a:solidFill>
              </a:rPr>
              <a:t> </a:t>
            </a:r>
            <a:endParaRPr dirty="0">
              <a:solidFill>
                <a:srgbClr val="CC0000"/>
              </a:solidFill>
            </a:endParaRPr>
          </a:p>
        </p:txBody>
      </p:sp>
      <p:sp>
        <p:nvSpPr>
          <p:cNvPr id="77" name="Google Shape;77;p14"/>
          <p:cNvSpPr txBox="1">
            <a:spLocks noGrp="1"/>
          </p:cNvSpPr>
          <p:nvPr>
            <p:ph type="title"/>
          </p:nvPr>
        </p:nvSpPr>
        <p:spPr>
          <a:xfrm>
            <a:off x="7200200" y="620167"/>
            <a:ext cx="13302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solidFill>
                  <a:srgbClr val="9900FF"/>
                </a:solidFill>
              </a:rPr>
              <a:t> </a:t>
            </a:r>
            <a:endParaRPr dirty="0">
              <a:solidFill>
                <a:srgbClr val="9900FF"/>
              </a:solidFill>
            </a:endParaRPr>
          </a:p>
        </p:txBody>
      </p:sp>
      <p:sp>
        <p:nvSpPr>
          <p:cNvPr id="78" name="Google Shape;78;p14"/>
          <p:cNvSpPr txBox="1">
            <a:spLocks noGrp="1"/>
          </p:cNvSpPr>
          <p:nvPr>
            <p:ph type="title"/>
          </p:nvPr>
        </p:nvSpPr>
        <p:spPr>
          <a:xfrm>
            <a:off x="7200200" y="1843067"/>
            <a:ext cx="13302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solidFill>
                  <a:srgbClr val="FF00FF"/>
                </a:solidFill>
              </a:rPr>
              <a:t> </a:t>
            </a:r>
            <a:endParaRPr dirty="0">
              <a:solidFill>
                <a:srgbClr val="FF00FF"/>
              </a:solidFill>
            </a:endParaRPr>
          </a:p>
        </p:txBody>
      </p:sp>
      <p:sp>
        <p:nvSpPr>
          <p:cNvPr id="79" name="Google Shape;79;p14"/>
          <p:cNvSpPr txBox="1">
            <a:spLocks noGrp="1"/>
          </p:cNvSpPr>
          <p:nvPr>
            <p:ph type="title"/>
          </p:nvPr>
        </p:nvSpPr>
        <p:spPr>
          <a:xfrm>
            <a:off x="5541475" y="1843067"/>
            <a:ext cx="13302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t> </a:t>
            </a:r>
            <a:endParaRPr dirty="0"/>
          </a:p>
        </p:txBody>
      </p:sp>
      <p:sp>
        <p:nvSpPr>
          <p:cNvPr id="80" name="Google Shape;80;p14"/>
          <p:cNvSpPr txBox="1">
            <a:spLocks noGrp="1"/>
          </p:cNvSpPr>
          <p:nvPr>
            <p:ph type="title"/>
          </p:nvPr>
        </p:nvSpPr>
        <p:spPr>
          <a:xfrm>
            <a:off x="5541475" y="3065967"/>
            <a:ext cx="13302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solidFill>
                  <a:srgbClr val="45818E"/>
                </a:solidFill>
              </a:rPr>
              <a:t> </a:t>
            </a:r>
            <a:endParaRPr dirty="0">
              <a:solidFill>
                <a:srgbClr val="45818E"/>
              </a:solidFill>
            </a:endParaRPr>
          </a:p>
        </p:txBody>
      </p:sp>
      <p:sp>
        <p:nvSpPr>
          <p:cNvPr id="12" name="11 - TextBox"/>
          <p:cNvSpPr txBox="1"/>
          <p:nvPr/>
        </p:nvSpPr>
        <p:spPr>
          <a:xfrm>
            <a:off x="568171" y="2343708"/>
            <a:ext cx="3817398" cy="307777"/>
          </a:xfrm>
          <a:prstGeom prst="rect">
            <a:avLst/>
          </a:prstGeom>
          <a:noFill/>
        </p:spPr>
        <p:txBody>
          <a:bodyPr wrap="square" rtlCol="0">
            <a:spAutoFit/>
          </a:bodyPr>
          <a:lstStyle/>
          <a:p>
            <a:pPr>
              <a:buClr>
                <a:srgbClr val="000000"/>
              </a:buClr>
              <a:buFont typeface="Arial"/>
              <a:buNone/>
            </a:pPr>
            <a:endParaRPr lang="el-GR" sz="1400" kern="0" dirty="0">
              <a:solidFill>
                <a:srgbClr val="000000"/>
              </a:solidFill>
              <a:cs typeface="Arial"/>
              <a:sym typeface="Arial"/>
            </a:endParaRPr>
          </a:p>
        </p:txBody>
      </p:sp>
      <p:sp>
        <p:nvSpPr>
          <p:cNvPr id="15" name="Google Shape;76;p14"/>
          <p:cNvSpPr txBox="1">
            <a:spLocks/>
          </p:cNvSpPr>
          <p:nvPr/>
        </p:nvSpPr>
        <p:spPr>
          <a:xfrm>
            <a:off x="4098176" y="5211427"/>
            <a:ext cx="2299675" cy="943200"/>
          </a:xfrm>
          <a:prstGeom prst="rect">
            <a:avLst/>
          </a:prstGeom>
          <a:noFill/>
          <a:ln>
            <a:noFill/>
          </a:ln>
        </p:spPr>
        <p:txBody>
          <a:bodyPr spcFirstLastPara="1" wrap="square" lIns="91425" tIns="91425" rIns="91425" bIns="91425" anchor="t" anchorCtr="0">
            <a:noAutofit/>
          </a:bodyPr>
          <a:lstStyle/>
          <a:p>
            <a:pPr algn="ctr">
              <a:buClr>
                <a:srgbClr val="EF6C00"/>
              </a:buClr>
              <a:buSzPts val="3600"/>
              <a:buFont typeface="PT Sans Narrow"/>
              <a:buNone/>
              <a:defRPr/>
            </a:pPr>
            <a:r>
              <a:rPr lang="en-US" sz="2800" b="1" kern="0" dirty="0" smtClean="0">
                <a:solidFill>
                  <a:srgbClr val="1155CC"/>
                </a:solidFill>
                <a:ea typeface="PT Sans Narrow"/>
                <a:cs typeface="PT Sans Narrow"/>
                <a:sym typeface="PT Sans Narrow"/>
              </a:rPr>
              <a:t> </a:t>
            </a:r>
            <a:endParaRPr lang="en-GB" sz="2800" b="1" kern="0" dirty="0" err="1">
              <a:solidFill>
                <a:srgbClr val="1155CC"/>
              </a:solidFill>
              <a:ea typeface="PT Sans Narrow"/>
              <a:cs typeface="PT Sans Narrow"/>
              <a:sym typeface="PT Sans Narrow"/>
            </a:endParaRPr>
          </a:p>
        </p:txBody>
      </p:sp>
      <p:pic>
        <p:nvPicPr>
          <p:cNvPr id="13"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388324" y="5739123"/>
            <a:ext cx="304800" cy="406400"/>
          </a:xfrm>
          <a:prstGeom prst="rect">
            <a:avLst/>
          </a:prstGeom>
        </p:spPr>
      </p:pic>
      <p:pic>
        <p:nvPicPr>
          <p:cNvPr id="16" name="Google Shape;82;p14"/>
          <p:cNvPicPr preferRelativeResize="0"/>
          <p:nvPr/>
        </p:nvPicPr>
        <p:blipFill>
          <a:blip r:embed="rId8">
            <a:alphaModFix/>
          </a:blip>
          <a:stretch>
            <a:fillRect/>
          </a:stretch>
        </p:blipFill>
        <p:spPr>
          <a:xfrm>
            <a:off x="744259" y="810219"/>
            <a:ext cx="703900" cy="563100"/>
          </a:xfrm>
          <a:prstGeom prst="rect">
            <a:avLst/>
          </a:prstGeom>
          <a:noFill/>
          <a:ln>
            <a:noFill/>
          </a:ln>
        </p:spPr>
      </p:pic>
      <p:sp>
        <p:nvSpPr>
          <p:cNvPr id="17" name="Google Shape;74;p14"/>
          <p:cNvSpPr txBox="1">
            <a:spLocks/>
          </p:cNvSpPr>
          <p:nvPr/>
        </p:nvSpPr>
        <p:spPr>
          <a:xfrm>
            <a:off x="7155375" y="4328786"/>
            <a:ext cx="1144200" cy="7132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dirty="0" smtClean="0">
                <a:solidFill>
                  <a:srgbClr val="2C9238"/>
                </a:solidFill>
                <a:latin typeface="Arial"/>
              </a:rPr>
              <a:t>m</a:t>
            </a:r>
            <a:endParaRPr lang="en-GB" sz="2800" kern="0" dirty="0">
              <a:solidFill>
                <a:srgbClr val="2C9238"/>
              </a:solidFill>
              <a:latin typeface="Arial"/>
            </a:endParaRPr>
          </a:p>
        </p:txBody>
      </p:sp>
      <p:sp>
        <p:nvSpPr>
          <p:cNvPr id="18" name="Google Shape;75;p14"/>
          <p:cNvSpPr txBox="1">
            <a:spLocks/>
          </p:cNvSpPr>
          <p:nvPr/>
        </p:nvSpPr>
        <p:spPr>
          <a:xfrm>
            <a:off x="6884231" y="3050423"/>
            <a:ext cx="1722000" cy="7406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F1C232"/>
                </a:solidFill>
                <a:latin typeface="Arial"/>
              </a:rPr>
              <a:t>m</a:t>
            </a:r>
            <a:endParaRPr lang="en-GB" sz="2800" kern="0" dirty="0">
              <a:solidFill>
                <a:srgbClr val="F1C232"/>
              </a:solidFill>
              <a:latin typeface="Arial"/>
            </a:endParaRPr>
          </a:p>
        </p:txBody>
      </p:sp>
      <p:sp>
        <p:nvSpPr>
          <p:cNvPr id="19" name="Google Shape;76;p14"/>
          <p:cNvSpPr txBox="1">
            <a:spLocks/>
          </p:cNvSpPr>
          <p:nvPr/>
        </p:nvSpPr>
        <p:spPr>
          <a:xfrm>
            <a:off x="4579784" y="366860"/>
            <a:ext cx="1241692" cy="683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CC0000"/>
                </a:solidFill>
                <a:latin typeface="Arial"/>
              </a:rPr>
              <a:t>j</a:t>
            </a:r>
            <a:endParaRPr lang="en-GB" sz="2800" kern="0" dirty="0">
              <a:solidFill>
                <a:srgbClr val="CC0000"/>
              </a:solidFill>
              <a:latin typeface="Arial"/>
            </a:endParaRPr>
          </a:p>
        </p:txBody>
      </p:sp>
      <p:sp>
        <p:nvSpPr>
          <p:cNvPr id="20" name="Google Shape;77;p14"/>
          <p:cNvSpPr txBox="1">
            <a:spLocks/>
          </p:cNvSpPr>
          <p:nvPr/>
        </p:nvSpPr>
        <p:spPr>
          <a:xfrm>
            <a:off x="7203706" y="540669"/>
            <a:ext cx="1046095" cy="752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9900FF"/>
                </a:solidFill>
                <a:latin typeface="Arial"/>
              </a:rPr>
              <a:t>e</a:t>
            </a:r>
            <a:endParaRPr lang="en-GB" sz="2800" kern="0" dirty="0">
              <a:solidFill>
                <a:srgbClr val="9900FF"/>
              </a:solidFill>
              <a:latin typeface="Arial"/>
            </a:endParaRPr>
          </a:p>
        </p:txBody>
      </p:sp>
      <p:sp>
        <p:nvSpPr>
          <p:cNvPr id="21" name="Google Shape;78;p14"/>
          <p:cNvSpPr txBox="1">
            <a:spLocks/>
          </p:cNvSpPr>
          <p:nvPr/>
        </p:nvSpPr>
        <p:spPr>
          <a:xfrm>
            <a:off x="7155375" y="1789555"/>
            <a:ext cx="1195872" cy="7536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FF00FF"/>
                </a:solidFill>
                <a:latin typeface="Arial"/>
              </a:rPr>
              <a:t>m</a:t>
            </a:r>
            <a:endParaRPr lang="en-GB" sz="2800" kern="0" dirty="0">
              <a:solidFill>
                <a:srgbClr val="FF00FF"/>
              </a:solidFill>
              <a:latin typeface="Arial"/>
            </a:endParaRPr>
          </a:p>
        </p:txBody>
      </p:sp>
      <p:sp>
        <p:nvSpPr>
          <p:cNvPr id="22" name="Google Shape;79;p14"/>
          <p:cNvSpPr txBox="1">
            <a:spLocks/>
          </p:cNvSpPr>
          <p:nvPr/>
        </p:nvSpPr>
        <p:spPr>
          <a:xfrm>
            <a:off x="4460496" y="1636703"/>
            <a:ext cx="1241692" cy="683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EF6C00"/>
                </a:solidFill>
                <a:latin typeface="Arial"/>
              </a:rPr>
              <a:t>j</a:t>
            </a:r>
            <a:endParaRPr lang="en-GB" sz="2800" kern="0" dirty="0">
              <a:solidFill>
                <a:srgbClr val="EF6C00"/>
              </a:solidFill>
              <a:latin typeface="Arial"/>
            </a:endParaRPr>
          </a:p>
        </p:txBody>
      </p:sp>
      <p:sp>
        <p:nvSpPr>
          <p:cNvPr id="23" name="Google Shape;80;p14"/>
          <p:cNvSpPr txBox="1">
            <a:spLocks/>
          </p:cNvSpPr>
          <p:nvPr/>
        </p:nvSpPr>
        <p:spPr>
          <a:xfrm>
            <a:off x="4452714" y="2914728"/>
            <a:ext cx="1112100" cy="683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45818E"/>
                </a:solidFill>
                <a:latin typeface="Arial"/>
              </a:rPr>
              <a:t>m</a:t>
            </a:r>
            <a:endParaRPr lang="en-GB" sz="2800" kern="0" dirty="0">
              <a:solidFill>
                <a:srgbClr val="45818E"/>
              </a:solidFill>
              <a:latin typeface="Arial"/>
            </a:endParaRPr>
          </a:p>
        </p:txBody>
      </p:sp>
      <p:pic>
        <p:nvPicPr>
          <p:cNvPr id="24" name="Google Shape;83;p14"/>
          <p:cNvPicPr preferRelativeResize="0"/>
          <p:nvPr/>
        </p:nvPicPr>
        <p:blipFill>
          <a:blip r:embed="rId9">
            <a:alphaModFix/>
          </a:blip>
          <a:stretch>
            <a:fillRect/>
          </a:stretch>
        </p:blipFill>
        <p:spPr>
          <a:xfrm>
            <a:off x="3786560" y="1772063"/>
            <a:ext cx="673939" cy="563100"/>
          </a:xfrm>
          <a:prstGeom prst="rect">
            <a:avLst/>
          </a:prstGeom>
          <a:noFill/>
          <a:ln>
            <a:noFill/>
          </a:ln>
        </p:spPr>
      </p:pic>
      <p:pic>
        <p:nvPicPr>
          <p:cNvPr id="25" name="Google Shape;84;p14"/>
          <p:cNvPicPr preferRelativeResize="0"/>
          <p:nvPr/>
        </p:nvPicPr>
        <p:blipFill>
          <a:blip r:embed="rId10">
            <a:alphaModFix/>
          </a:blip>
          <a:stretch>
            <a:fillRect/>
          </a:stretch>
        </p:blipFill>
        <p:spPr>
          <a:xfrm>
            <a:off x="6521888" y="4478919"/>
            <a:ext cx="633488" cy="563100"/>
          </a:xfrm>
          <a:prstGeom prst="rect">
            <a:avLst/>
          </a:prstGeom>
          <a:noFill/>
          <a:ln>
            <a:noFill/>
          </a:ln>
        </p:spPr>
      </p:pic>
      <p:pic>
        <p:nvPicPr>
          <p:cNvPr id="26" name="Google Shape;85;p14"/>
          <p:cNvPicPr preferRelativeResize="0"/>
          <p:nvPr/>
        </p:nvPicPr>
        <p:blipFill>
          <a:blip r:embed="rId11">
            <a:alphaModFix/>
          </a:blip>
          <a:stretch>
            <a:fillRect/>
          </a:stretch>
        </p:blipFill>
        <p:spPr>
          <a:xfrm>
            <a:off x="3938516" y="501035"/>
            <a:ext cx="633475" cy="563069"/>
          </a:xfrm>
          <a:prstGeom prst="rect">
            <a:avLst/>
          </a:prstGeom>
          <a:noFill/>
          <a:ln>
            <a:noFill/>
          </a:ln>
        </p:spPr>
      </p:pic>
      <p:pic>
        <p:nvPicPr>
          <p:cNvPr id="27" name="Google Shape;86;p14"/>
          <p:cNvPicPr preferRelativeResize="0"/>
          <p:nvPr/>
        </p:nvPicPr>
        <p:blipFill>
          <a:blip r:embed="rId12">
            <a:alphaModFix/>
          </a:blip>
          <a:stretch>
            <a:fillRect/>
          </a:stretch>
        </p:blipFill>
        <p:spPr>
          <a:xfrm>
            <a:off x="3827024" y="3050423"/>
            <a:ext cx="633475" cy="563100"/>
          </a:xfrm>
          <a:prstGeom prst="rect">
            <a:avLst/>
          </a:prstGeom>
          <a:noFill/>
          <a:ln>
            <a:noFill/>
          </a:ln>
        </p:spPr>
      </p:pic>
      <p:pic>
        <p:nvPicPr>
          <p:cNvPr id="28" name="Google Shape;87;p14"/>
          <p:cNvPicPr preferRelativeResize="0"/>
          <p:nvPr/>
        </p:nvPicPr>
        <p:blipFill>
          <a:blip r:embed="rId13">
            <a:alphaModFix/>
          </a:blip>
          <a:stretch>
            <a:fillRect/>
          </a:stretch>
        </p:blipFill>
        <p:spPr>
          <a:xfrm>
            <a:off x="6564333" y="1980135"/>
            <a:ext cx="591045" cy="563069"/>
          </a:xfrm>
          <a:prstGeom prst="rect">
            <a:avLst/>
          </a:prstGeom>
          <a:noFill/>
          <a:ln>
            <a:noFill/>
          </a:ln>
        </p:spPr>
      </p:pic>
      <p:sp>
        <p:nvSpPr>
          <p:cNvPr id="29" name="Google Shape;88;p14"/>
          <p:cNvSpPr txBox="1">
            <a:spLocks/>
          </p:cNvSpPr>
          <p:nvPr/>
        </p:nvSpPr>
        <p:spPr>
          <a:xfrm>
            <a:off x="4435375" y="4328786"/>
            <a:ext cx="1494908" cy="7132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n-GB" sz="2800" kern="0" smtClean="0">
                <a:solidFill>
                  <a:srgbClr val="783F04"/>
                </a:solidFill>
                <a:latin typeface="Arial"/>
              </a:rPr>
              <a:t>p</a:t>
            </a:r>
            <a:endParaRPr lang="en-GB" sz="2800" kern="0" dirty="0">
              <a:solidFill>
                <a:srgbClr val="783F04"/>
              </a:solidFill>
              <a:latin typeface="Arial"/>
            </a:endParaRPr>
          </a:p>
        </p:txBody>
      </p:sp>
      <p:pic>
        <p:nvPicPr>
          <p:cNvPr id="30" name="Google Shape;89;p14"/>
          <p:cNvPicPr preferRelativeResize="0"/>
          <p:nvPr/>
        </p:nvPicPr>
        <p:blipFill>
          <a:blip r:embed="rId14">
            <a:alphaModFix/>
          </a:blip>
          <a:stretch>
            <a:fillRect/>
          </a:stretch>
        </p:blipFill>
        <p:spPr>
          <a:xfrm>
            <a:off x="3801901" y="4488250"/>
            <a:ext cx="633475" cy="562049"/>
          </a:xfrm>
          <a:prstGeom prst="rect">
            <a:avLst/>
          </a:prstGeom>
          <a:noFill/>
          <a:ln>
            <a:noFill/>
          </a:ln>
        </p:spPr>
      </p:pic>
      <p:sp>
        <p:nvSpPr>
          <p:cNvPr id="31" name="Google Shape;90;p14"/>
          <p:cNvSpPr txBox="1">
            <a:spLocks/>
          </p:cNvSpPr>
          <p:nvPr/>
        </p:nvSpPr>
        <p:spPr>
          <a:xfrm>
            <a:off x="5484650" y="5483700"/>
            <a:ext cx="1037238" cy="7132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buClr>
                <a:srgbClr val="EF6C00"/>
              </a:buClr>
            </a:pPr>
            <a:r>
              <a:rPr lang="el-GR" sz="2800" kern="0" dirty="0" smtClean="0">
                <a:solidFill>
                  <a:srgbClr val="1155CC"/>
                </a:solidFill>
                <a:latin typeface="Arial"/>
              </a:rPr>
              <a:t>αρνί</a:t>
            </a:r>
            <a:endParaRPr lang="el-GR" sz="2800" kern="0" dirty="0">
              <a:solidFill>
                <a:srgbClr val="1155CC"/>
              </a:solidFill>
              <a:latin typeface="Arial"/>
            </a:endParaRPr>
          </a:p>
        </p:txBody>
      </p:sp>
      <p:pic>
        <p:nvPicPr>
          <p:cNvPr id="32" name="Google Shape;91;p14"/>
          <p:cNvPicPr preferRelativeResize="0"/>
          <p:nvPr/>
        </p:nvPicPr>
        <p:blipFill>
          <a:blip r:embed="rId15">
            <a:alphaModFix/>
          </a:blip>
          <a:stretch>
            <a:fillRect/>
          </a:stretch>
        </p:blipFill>
        <p:spPr>
          <a:xfrm>
            <a:off x="4840449" y="5634429"/>
            <a:ext cx="633475" cy="562504"/>
          </a:xfrm>
          <a:prstGeom prst="rect">
            <a:avLst/>
          </a:prstGeom>
          <a:noFill/>
          <a:ln>
            <a:noFill/>
          </a:ln>
        </p:spPr>
      </p:pic>
      <p:pic>
        <p:nvPicPr>
          <p:cNvPr id="33" name="Google Shape;92;p14"/>
          <p:cNvPicPr preferRelativeResize="0"/>
          <p:nvPr/>
        </p:nvPicPr>
        <p:blipFill>
          <a:blip r:embed="rId16">
            <a:alphaModFix/>
          </a:blip>
          <a:stretch>
            <a:fillRect/>
          </a:stretch>
        </p:blipFill>
        <p:spPr>
          <a:xfrm>
            <a:off x="6247590" y="3229014"/>
            <a:ext cx="633475" cy="562055"/>
          </a:xfrm>
          <a:prstGeom prst="rect">
            <a:avLst/>
          </a:prstGeom>
          <a:noFill/>
          <a:ln>
            <a:noFill/>
          </a:ln>
        </p:spPr>
      </p:pic>
      <p:pic>
        <p:nvPicPr>
          <p:cNvPr id="34" name="Google Shape;93;p14"/>
          <p:cNvPicPr preferRelativeResize="0"/>
          <p:nvPr/>
        </p:nvPicPr>
        <p:blipFill>
          <a:blip r:embed="rId17">
            <a:alphaModFix/>
          </a:blip>
          <a:stretch>
            <a:fillRect/>
          </a:stretch>
        </p:blipFill>
        <p:spPr>
          <a:xfrm>
            <a:off x="6564328" y="728900"/>
            <a:ext cx="633475" cy="564399"/>
          </a:xfrm>
          <a:prstGeom prst="rect">
            <a:avLst/>
          </a:prstGeom>
          <a:noFill/>
          <a:ln>
            <a:noFill/>
          </a:ln>
        </p:spPr>
      </p:pic>
      <p:pic>
        <p:nvPicPr>
          <p:cNvPr id="2" name="Εικόνα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9018" y="1914156"/>
            <a:ext cx="3013178" cy="3013177"/>
          </a:xfrm>
          <a:prstGeom prst="rect">
            <a:avLst/>
          </a:prstGeom>
        </p:spPr>
      </p:pic>
      <p:pic>
        <p:nvPicPr>
          <p:cNvPr id="3" name="En-us-lamb.og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2493654" y="772685"/>
            <a:ext cx="394663" cy="526217"/>
          </a:xfrm>
          <a:prstGeom prst="rect">
            <a:avLst/>
          </a:prstGeom>
        </p:spPr>
      </p:pic>
      <p:pic>
        <p:nvPicPr>
          <p:cNvPr id="35"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479" y="5504617"/>
            <a:ext cx="299402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5230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8"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45"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54"/>
            <a:ext cx="8928992" cy="6186309"/>
          </a:xfrm>
          <a:prstGeom prst="rect">
            <a:avLst/>
          </a:prstGeom>
          <a:solidFill>
            <a:schemeClr val="bg1">
              <a:lumMod val="85000"/>
            </a:schemeClr>
          </a:solidFill>
        </p:spPr>
        <p:txBody>
          <a:bodyPr wrap="square" rtlCol="0">
            <a:spAutoFit/>
          </a:bodyPr>
          <a:lstStyle/>
          <a:p>
            <a:r>
              <a:rPr lang="el-GR" sz="3600" b="1" dirty="0" smtClean="0">
                <a:solidFill>
                  <a:schemeClr val="bg1">
                    <a:lumMod val="50000"/>
                  </a:schemeClr>
                </a:solidFill>
                <a:effectLst>
                  <a:outerShdw blurRad="38100" dist="38100" dir="2700000" algn="tl">
                    <a:srgbClr val="000000">
                      <a:alpha val="43137"/>
                    </a:srgbClr>
                  </a:outerShdw>
                </a:effectLst>
              </a:rPr>
              <a:t>Το ΕΠΑ.Λ. </a:t>
            </a:r>
            <a:r>
              <a:rPr lang="el-GR" sz="3600" b="1" dirty="0" err="1" smtClean="0">
                <a:solidFill>
                  <a:schemeClr val="bg1">
                    <a:lumMod val="50000"/>
                  </a:schemeClr>
                </a:solidFill>
                <a:effectLst>
                  <a:outerShdw blurRad="38100" dist="38100" dir="2700000" algn="tl">
                    <a:srgbClr val="000000">
                      <a:alpha val="43137"/>
                    </a:srgbClr>
                  </a:outerShdw>
                </a:effectLst>
              </a:rPr>
              <a:t>Αγριάς</a:t>
            </a:r>
            <a:r>
              <a:rPr lang="el-GR" sz="3600" b="1" dirty="0" smtClean="0">
                <a:solidFill>
                  <a:schemeClr val="bg1">
                    <a:lumMod val="50000"/>
                  </a:schemeClr>
                </a:solidFill>
                <a:effectLst>
                  <a:outerShdw blurRad="38100" dist="38100" dir="2700000" algn="tl">
                    <a:srgbClr val="000000">
                      <a:alpha val="43137"/>
                    </a:srgbClr>
                  </a:outerShdw>
                </a:effectLst>
              </a:rPr>
              <a:t> και το </a:t>
            </a:r>
            <a:r>
              <a:rPr lang="en-US" sz="3600" b="1" dirty="0" smtClean="0">
                <a:solidFill>
                  <a:schemeClr val="bg1">
                    <a:lumMod val="50000"/>
                  </a:schemeClr>
                </a:solidFill>
                <a:effectLst>
                  <a:outerShdw blurRad="38100" dist="38100" dir="2700000" algn="tl">
                    <a:srgbClr val="000000">
                      <a:alpha val="43137"/>
                    </a:srgbClr>
                  </a:outerShdw>
                </a:effectLst>
              </a:rPr>
              <a:t>Erasmus+</a:t>
            </a:r>
            <a:r>
              <a:rPr lang="el-GR" sz="3600" b="1" dirty="0" smtClean="0">
                <a:solidFill>
                  <a:schemeClr val="bg1">
                    <a:lumMod val="50000"/>
                  </a:schemeClr>
                </a:solidFill>
                <a:effectLst>
                  <a:outerShdw blurRad="38100" dist="38100" dir="2700000" algn="tl">
                    <a:srgbClr val="000000">
                      <a:alpha val="43137"/>
                    </a:srgbClr>
                  </a:outerShdw>
                </a:effectLst>
              </a:rPr>
              <a:t> </a:t>
            </a:r>
            <a:r>
              <a:rPr lang="el-GR" sz="2800" b="1" dirty="0" smtClean="0">
                <a:solidFill>
                  <a:schemeClr val="bg1">
                    <a:lumMod val="50000"/>
                  </a:schemeClr>
                </a:solidFill>
                <a:effectLst>
                  <a:outerShdw blurRad="38100" dist="38100" dir="2700000" algn="tl">
                    <a:srgbClr val="000000">
                      <a:alpha val="43137"/>
                    </a:srgbClr>
                  </a:outerShdw>
                </a:effectLst>
              </a:rPr>
              <a:t>[έτη 2017-19]</a:t>
            </a:r>
            <a:endParaRPr lang="en-US" sz="3600" b="1" dirty="0" smtClean="0">
              <a:solidFill>
                <a:schemeClr val="bg1">
                  <a:lumMod val="50000"/>
                </a:schemeClr>
              </a:solidFill>
              <a:effectLst>
                <a:outerShdw blurRad="38100" dist="38100" dir="2700000" algn="tl">
                  <a:srgbClr val="000000">
                    <a:alpha val="43137"/>
                  </a:srgbClr>
                </a:outerShdw>
              </a:effectLst>
            </a:endParaRPr>
          </a:p>
          <a:p>
            <a:pPr algn="ctr"/>
            <a:endParaRPr lang="el-GR" sz="3600" b="1" dirty="0" smtClean="0">
              <a:solidFill>
                <a:schemeClr val="accent3">
                  <a:lumMod val="75000"/>
                </a:schemeClr>
              </a:solidFill>
              <a:effectLst>
                <a:outerShdw blurRad="38100" dist="38100" dir="2700000" algn="tl">
                  <a:srgbClr val="000000">
                    <a:alpha val="43137"/>
                  </a:srgbClr>
                </a:outerShdw>
              </a:effectLst>
            </a:endParaRPr>
          </a:p>
          <a:p>
            <a:pPr algn="ctr"/>
            <a:r>
              <a:rPr lang="el-GR" sz="3600" b="1" dirty="0" smtClean="0">
                <a:solidFill>
                  <a:schemeClr val="tx2">
                    <a:lumMod val="60000"/>
                    <a:lumOff val="40000"/>
                  </a:schemeClr>
                </a:solidFill>
                <a:effectLst>
                  <a:outerShdw blurRad="38100" dist="38100" dir="2700000" algn="tl">
                    <a:srgbClr val="000000">
                      <a:alpha val="43137"/>
                    </a:srgbClr>
                  </a:outerShdw>
                </a:effectLst>
              </a:rPr>
              <a:t>Δράση ΚΑ1</a:t>
            </a:r>
          </a:p>
          <a:p>
            <a:pPr algn="ctr"/>
            <a:r>
              <a:rPr lang="el-GR" sz="3200" b="1" dirty="0" smtClean="0">
                <a:solidFill>
                  <a:schemeClr val="tx2">
                    <a:lumMod val="60000"/>
                    <a:lumOff val="40000"/>
                  </a:schemeClr>
                </a:solidFill>
                <a:effectLst>
                  <a:outerShdw blurRad="38100" dist="38100" dir="2700000" algn="tl">
                    <a:srgbClr val="000000">
                      <a:alpha val="43137"/>
                    </a:srgbClr>
                  </a:outerShdw>
                </a:effectLst>
              </a:rPr>
              <a:t>«Επιχειρηματικότητα </a:t>
            </a:r>
            <a:r>
              <a:rPr lang="el-GR" sz="3200" b="1" dirty="0">
                <a:solidFill>
                  <a:schemeClr val="tx2">
                    <a:lumMod val="60000"/>
                    <a:lumOff val="40000"/>
                  </a:schemeClr>
                </a:solidFill>
                <a:effectLst>
                  <a:outerShdw blurRad="38100" dist="38100" dir="2700000" algn="tl">
                    <a:srgbClr val="000000">
                      <a:alpha val="43137"/>
                    </a:srgbClr>
                  </a:outerShdw>
                </a:effectLst>
              </a:rPr>
              <a:t>των Νέων στον Αγροτουρισμό</a:t>
            </a:r>
            <a:r>
              <a:rPr lang="el-GR" sz="3200" b="1" dirty="0" smtClean="0">
                <a:solidFill>
                  <a:schemeClr val="tx2">
                    <a:lumMod val="60000"/>
                    <a:lumOff val="40000"/>
                  </a:schemeClr>
                </a:solidFill>
                <a:effectLst>
                  <a:outerShdw blurRad="38100" dist="38100" dir="2700000" algn="tl">
                    <a:srgbClr val="000000">
                      <a:alpha val="43137"/>
                    </a:srgbClr>
                  </a:outerShdw>
                </a:effectLst>
              </a:rPr>
              <a:t>» (2018-2019)</a:t>
            </a:r>
          </a:p>
          <a:p>
            <a:pPr algn="ctr"/>
            <a:r>
              <a:rPr lang="el-GR" sz="2800" dirty="0" smtClean="0">
                <a:solidFill>
                  <a:srgbClr val="00B0F0"/>
                </a:solidFill>
                <a:effectLst>
                  <a:outerShdw blurRad="38100" dist="38100" dir="2700000" algn="tl">
                    <a:srgbClr val="000000">
                      <a:alpha val="43137"/>
                    </a:srgbClr>
                  </a:outerShdw>
                </a:effectLst>
              </a:rPr>
              <a:t>Επισκέψεις σε επιχειρήσεις στη Σικελία και την Πορτογαλία</a:t>
            </a:r>
            <a:r>
              <a:rPr lang="el-GR" sz="3200" dirty="0">
                <a:solidFill>
                  <a:srgbClr val="00B0F0"/>
                </a:solidFill>
                <a:effectLst>
                  <a:outerShdw blurRad="38100" dist="38100" dir="2700000" algn="tl">
                    <a:srgbClr val="000000">
                      <a:alpha val="43137"/>
                    </a:srgbClr>
                  </a:outerShdw>
                </a:effectLst>
              </a:rPr>
              <a:t/>
            </a:r>
            <a:br>
              <a:rPr lang="el-GR" sz="3200" dirty="0">
                <a:solidFill>
                  <a:srgbClr val="00B0F0"/>
                </a:solidFill>
                <a:effectLst>
                  <a:outerShdw blurRad="38100" dist="38100" dir="2700000" algn="tl">
                    <a:srgbClr val="000000">
                      <a:alpha val="43137"/>
                    </a:srgbClr>
                  </a:outerShdw>
                </a:effectLst>
              </a:rPr>
            </a:br>
            <a:r>
              <a:rPr lang="el-GR" sz="3600" dirty="0" smtClean="0"/>
              <a:t> </a:t>
            </a:r>
          </a:p>
          <a:p>
            <a:pPr algn="ctr"/>
            <a:r>
              <a:rPr lang="el-GR" sz="3600" b="1" dirty="0" smtClean="0">
                <a:solidFill>
                  <a:schemeClr val="accent6">
                    <a:lumMod val="75000"/>
                  </a:schemeClr>
                </a:solidFill>
                <a:effectLst>
                  <a:outerShdw blurRad="38100" dist="38100" dir="2700000" algn="tl">
                    <a:srgbClr val="000000">
                      <a:alpha val="43137"/>
                    </a:srgbClr>
                  </a:outerShdw>
                </a:effectLst>
              </a:rPr>
              <a:t>Δράση ΚΑ2</a:t>
            </a:r>
          </a:p>
          <a:p>
            <a:pPr algn="ctr"/>
            <a:r>
              <a:rPr lang="el-GR" sz="3600" b="1" dirty="0" smtClean="0">
                <a:solidFill>
                  <a:schemeClr val="accent6">
                    <a:lumMod val="75000"/>
                  </a:schemeClr>
                </a:solidFill>
                <a:effectLst>
                  <a:outerShdw blurRad="38100" dist="38100" dir="2700000" algn="tl">
                    <a:srgbClr val="000000">
                      <a:alpha val="43137"/>
                    </a:srgbClr>
                  </a:outerShdw>
                </a:effectLst>
              </a:rPr>
              <a:t> </a:t>
            </a:r>
            <a:r>
              <a:rPr lang="en-US" sz="3200" b="1" dirty="0" smtClean="0">
                <a:solidFill>
                  <a:schemeClr val="accent6">
                    <a:lumMod val="75000"/>
                  </a:schemeClr>
                </a:solidFill>
                <a:effectLst>
                  <a:outerShdw blurRad="38100" dist="38100" dir="2700000" algn="tl">
                    <a:srgbClr val="000000">
                      <a:alpha val="43137"/>
                    </a:srgbClr>
                  </a:outerShdw>
                </a:effectLst>
              </a:rPr>
              <a:t>“Flying with the wings of Mythology </a:t>
            </a:r>
          </a:p>
          <a:p>
            <a:pPr algn="ctr"/>
            <a:r>
              <a:rPr lang="en-US" sz="3200" b="1" dirty="0" smtClean="0">
                <a:solidFill>
                  <a:schemeClr val="accent6">
                    <a:lumMod val="75000"/>
                  </a:schemeClr>
                </a:solidFill>
                <a:effectLst>
                  <a:outerShdw blurRad="38100" dist="38100" dir="2700000" algn="tl">
                    <a:srgbClr val="000000">
                      <a:alpha val="43137"/>
                    </a:srgbClr>
                  </a:outerShdw>
                </a:effectLst>
              </a:rPr>
              <a:t>through time and space”</a:t>
            </a:r>
            <a:r>
              <a:rPr lang="el-GR" sz="3200" b="1" dirty="0" smtClean="0">
                <a:solidFill>
                  <a:schemeClr val="accent6">
                    <a:lumMod val="75000"/>
                  </a:schemeClr>
                </a:solidFill>
                <a:effectLst>
                  <a:outerShdw blurRad="38100" dist="38100" dir="2700000" algn="tl">
                    <a:srgbClr val="000000">
                      <a:alpha val="43137"/>
                    </a:srgbClr>
                  </a:outerShdw>
                </a:effectLst>
              </a:rPr>
              <a:t> (2017-2019)</a:t>
            </a:r>
          </a:p>
          <a:p>
            <a:pPr algn="ctr"/>
            <a:r>
              <a:rPr lang="el-GR" sz="2800" dirty="0" smtClean="0">
                <a:solidFill>
                  <a:schemeClr val="accent6">
                    <a:lumMod val="75000"/>
                  </a:schemeClr>
                </a:solidFill>
                <a:effectLst>
                  <a:outerShdw blurRad="38100" dist="38100" dir="2700000" algn="tl">
                    <a:srgbClr val="000000">
                      <a:alpha val="43137"/>
                    </a:srgbClr>
                  </a:outerShdw>
                </a:effectLst>
              </a:rPr>
              <a:t>Συνεργασία 7 σχολείων για τη ανταλλαγή καλών πρακτικών και την καινοτομία [συντονιστής: ΕΠΑ.Λ. </a:t>
            </a:r>
            <a:r>
              <a:rPr lang="el-GR" sz="2800" dirty="0" err="1" smtClean="0">
                <a:solidFill>
                  <a:schemeClr val="accent6">
                    <a:lumMod val="75000"/>
                  </a:schemeClr>
                </a:solidFill>
                <a:effectLst>
                  <a:outerShdw blurRad="38100" dist="38100" dir="2700000" algn="tl">
                    <a:srgbClr val="000000">
                      <a:alpha val="43137"/>
                    </a:srgbClr>
                  </a:outerShdw>
                </a:effectLst>
              </a:rPr>
              <a:t>Αγριάς</a:t>
            </a:r>
            <a:r>
              <a:rPr lang="el-GR" sz="2800" dirty="0" smtClean="0">
                <a:solidFill>
                  <a:schemeClr val="accent6">
                    <a:lumMod val="75000"/>
                  </a:schemeClr>
                </a:solidFill>
                <a:effectLst>
                  <a:outerShdw blurRad="38100" dist="38100" dir="2700000" algn="tl">
                    <a:srgbClr val="000000">
                      <a:alpha val="43137"/>
                    </a:srgbClr>
                  </a:outerShdw>
                </a:effectLst>
              </a:rPr>
              <a:t>]</a:t>
            </a:r>
            <a:endParaRPr lang="el-GR" sz="28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207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cuments\A_ERASMUS 2017-2019\erasmus 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22" y="1299012"/>
            <a:ext cx="8410575"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6712" y="857092"/>
            <a:ext cx="3989264" cy="369332"/>
          </a:xfrm>
          <a:prstGeom prst="rect">
            <a:avLst/>
          </a:prstGeom>
          <a:noFill/>
        </p:spPr>
        <p:txBody>
          <a:bodyPr wrap="square" rtlCol="0">
            <a:spAutoFit/>
          </a:bodyPr>
          <a:lstStyle/>
          <a:p>
            <a:endParaRPr lang="el-GR" dirty="0"/>
          </a:p>
        </p:txBody>
      </p:sp>
      <p:sp>
        <p:nvSpPr>
          <p:cNvPr id="3" name="TextBox 2"/>
          <p:cNvSpPr txBox="1"/>
          <p:nvPr/>
        </p:nvSpPr>
        <p:spPr>
          <a:xfrm>
            <a:off x="366712" y="476672"/>
            <a:ext cx="2390676" cy="523220"/>
          </a:xfrm>
          <a:prstGeom prst="rect">
            <a:avLst/>
          </a:prstGeom>
          <a:noFill/>
        </p:spPr>
        <p:txBody>
          <a:bodyPr wrap="square" rtlCol="0">
            <a:spAutoFit/>
          </a:bodyPr>
          <a:lstStyle/>
          <a:p>
            <a:r>
              <a:rPr lang="el-GR" sz="2800" b="1" dirty="0" smtClean="0">
                <a:solidFill>
                  <a:schemeClr val="accent6">
                    <a:lumMod val="75000"/>
                  </a:schemeClr>
                </a:solidFill>
              </a:rPr>
              <a:t>Χάρτης χωρών</a:t>
            </a:r>
            <a:endParaRPr lang="el-GR" sz="2800" b="1" dirty="0">
              <a:solidFill>
                <a:schemeClr val="accent6">
                  <a:lumMod val="75000"/>
                </a:schemeClr>
              </a:solidFill>
            </a:endParaRPr>
          </a:p>
        </p:txBody>
      </p:sp>
    </p:spTree>
    <p:extLst>
      <p:ext uri="{BB962C8B-B14F-4D97-AF65-F5344CB8AC3E}">
        <p14:creationId xmlns:p14="http://schemas.microsoft.com/office/powerpoint/2010/main" val="240556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a:extLst>
              <a:ext uri="{28A0092B-C50C-407E-A947-70E740481C1C}">
                <a14:useLocalDpi xmlns:a14="http://schemas.microsoft.com/office/drawing/2010/main" val="0"/>
              </a:ext>
            </a:extLst>
          </a:blip>
          <a:srcRect l="8956" t="4793" r="5210" b="1167"/>
          <a:stretch/>
        </p:blipFill>
        <p:spPr>
          <a:xfrm>
            <a:off x="395536" y="436685"/>
            <a:ext cx="8424936" cy="5008539"/>
          </a:xfrm>
        </p:spPr>
      </p:pic>
      <p:sp>
        <p:nvSpPr>
          <p:cNvPr id="2" name="TextBox 1"/>
          <p:cNvSpPr txBox="1"/>
          <p:nvPr/>
        </p:nvSpPr>
        <p:spPr>
          <a:xfrm>
            <a:off x="335538" y="5661248"/>
            <a:ext cx="8568952" cy="923330"/>
          </a:xfrm>
          <a:prstGeom prst="rect">
            <a:avLst/>
          </a:prstGeom>
          <a:noFill/>
        </p:spPr>
        <p:txBody>
          <a:bodyPr wrap="square" rtlCol="0">
            <a:spAutoFit/>
          </a:bodyPr>
          <a:lstStyle/>
          <a:p>
            <a:r>
              <a:rPr lang="el-GR" dirty="0" smtClean="0"/>
              <a:t>Το πρόγραμμα </a:t>
            </a:r>
            <a:r>
              <a:rPr lang="en-US" dirty="0" smtClean="0"/>
              <a:t>Erasmus </a:t>
            </a:r>
            <a:r>
              <a:rPr lang="el-GR" dirty="0"/>
              <a:t> </a:t>
            </a:r>
            <a:r>
              <a:rPr lang="el-GR" dirty="0" smtClean="0"/>
              <a:t>ξεκίνησε το 1987  με 3.000 φοιτητές σε 11 χώρες και αφορούσε ατομική κινητικότητα. Το 2017 κάλυπτε, πλέον, ένα ευρύ φάσμα ηλικιών και χωρών, με 9.000.000 συμμετέχοντες  σε όλο σχεδόν τον κόσμο.</a:t>
            </a:r>
            <a:endParaRPr lang="el-GR" dirty="0"/>
          </a:p>
        </p:txBody>
      </p:sp>
    </p:spTree>
    <p:extLst>
      <p:ext uri="{BB962C8B-B14F-4D97-AF65-F5344CB8AC3E}">
        <p14:creationId xmlns:p14="http://schemas.microsoft.com/office/powerpoint/2010/main" val="109952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2996" y="146899"/>
            <a:ext cx="3284584" cy="2800767"/>
          </a:xfrm>
          <a:prstGeom prst="rect">
            <a:avLst/>
          </a:prstGeom>
          <a:solidFill>
            <a:schemeClr val="bg1">
              <a:lumMod val="85000"/>
            </a:schemeClr>
          </a:solidFill>
        </p:spPr>
        <p:txBody>
          <a:bodyPr wrap="square" rtlCol="0">
            <a:spAutoFit/>
          </a:bodyPr>
          <a:lstStyle/>
          <a:p>
            <a:pPr algn="ctr"/>
            <a:r>
              <a:rPr lang="el-GR" sz="2400" b="1" dirty="0">
                <a:solidFill>
                  <a:schemeClr val="accent6">
                    <a:lumMod val="75000"/>
                  </a:schemeClr>
                </a:solidFill>
                <a:effectLst>
                  <a:outerShdw blurRad="38100" dist="38100" dir="2700000" algn="tl">
                    <a:srgbClr val="000000">
                      <a:alpha val="43137"/>
                    </a:srgbClr>
                  </a:outerShdw>
                </a:effectLst>
              </a:rPr>
              <a:t>Δράση </a:t>
            </a:r>
            <a:r>
              <a:rPr lang="el-GR" sz="2400" b="1" dirty="0" smtClean="0">
                <a:solidFill>
                  <a:schemeClr val="accent6">
                    <a:lumMod val="75000"/>
                  </a:schemeClr>
                </a:solidFill>
                <a:effectLst>
                  <a:outerShdw blurRad="38100" dist="38100" dir="2700000" algn="tl">
                    <a:srgbClr val="000000">
                      <a:alpha val="43137"/>
                    </a:srgbClr>
                  </a:outerShdw>
                </a:effectLst>
              </a:rPr>
              <a:t>ΚΑ2</a:t>
            </a:r>
            <a:r>
              <a:rPr lang="el-GR" sz="2400" b="1" dirty="0">
                <a:solidFill>
                  <a:schemeClr val="accent6">
                    <a:lumMod val="75000"/>
                  </a:schemeClr>
                </a:solidFill>
                <a:effectLst>
                  <a:outerShdw blurRad="38100" dist="38100" dir="2700000" algn="tl">
                    <a:srgbClr val="000000">
                      <a:alpha val="43137"/>
                    </a:srgbClr>
                  </a:outerShdw>
                </a:effectLst>
              </a:rPr>
              <a:t> «Πετώντας με τα φτερά της Μυθολογίας </a:t>
            </a:r>
          </a:p>
          <a:p>
            <a:pPr algn="ctr"/>
            <a:r>
              <a:rPr lang="el-GR" sz="2400" b="1" dirty="0">
                <a:solidFill>
                  <a:schemeClr val="accent6">
                    <a:lumMod val="75000"/>
                  </a:schemeClr>
                </a:solidFill>
                <a:effectLst>
                  <a:outerShdw blurRad="38100" dist="38100" dir="2700000" algn="tl">
                    <a:srgbClr val="000000">
                      <a:alpha val="43137"/>
                    </a:srgbClr>
                  </a:outerShdw>
                </a:effectLst>
              </a:rPr>
              <a:t>στο χώρο και το χρόνο</a:t>
            </a:r>
            <a:r>
              <a:rPr lang="el-GR" sz="2400" b="1" dirty="0" smtClean="0">
                <a:solidFill>
                  <a:schemeClr val="accent6">
                    <a:lumMod val="75000"/>
                  </a:schemeClr>
                </a:solidFill>
                <a:effectLst>
                  <a:outerShdw blurRad="38100" dist="38100" dir="2700000" algn="tl">
                    <a:srgbClr val="000000">
                      <a:alpha val="43137"/>
                    </a:srgbClr>
                  </a:outerShdw>
                </a:effectLst>
              </a:rPr>
              <a:t>»</a:t>
            </a:r>
          </a:p>
          <a:p>
            <a:pPr algn="ctr"/>
            <a:endParaRPr lang="el-GR" sz="2000" dirty="0" smtClean="0">
              <a:solidFill>
                <a:schemeClr val="accent6">
                  <a:lumMod val="75000"/>
                </a:schemeClr>
              </a:solidFill>
              <a:effectLst>
                <a:outerShdw blurRad="38100" dist="38100" dir="2700000" algn="tl">
                  <a:srgbClr val="000000">
                    <a:alpha val="43137"/>
                  </a:srgbClr>
                </a:outerShdw>
              </a:effectLst>
            </a:endParaRPr>
          </a:p>
          <a:p>
            <a:pPr algn="ctr"/>
            <a:r>
              <a:rPr lang="el-GR" sz="2000" dirty="0" smtClean="0">
                <a:solidFill>
                  <a:schemeClr val="tx2">
                    <a:lumMod val="75000"/>
                  </a:schemeClr>
                </a:solidFill>
                <a:effectLst>
                  <a:outerShdw blurRad="38100" dist="38100" dir="2700000" algn="tl">
                    <a:srgbClr val="000000">
                      <a:alpha val="43137"/>
                    </a:srgbClr>
                  </a:outerShdw>
                </a:effectLst>
              </a:rPr>
              <a:t>Επισκεφθείτε την ιστοσελίδα μας για περισσότερες πληροφορίες</a:t>
            </a:r>
            <a:endParaRPr lang="el-GR" sz="2000" dirty="0">
              <a:solidFill>
                <a:schemeClr val="tx2">
                  <a:lumMod val="75000"/>
                </a:schemeClr>
              </a:solidFill>
              <a:effectLst>
                <a:outerShdw blurRad="38100" dist="38100" dir="2700000" algn="tl">
                  <a:srgbClr val="000000">
                    <a:alpha val="43137"/>
                  </a:srgbClr>
                </a:outerShdw>
              </a:effectLst>
            </a:endParaRPr>
          </a:p>
        </p:txBody>
      </p:sp>
      <p:sp>
        <p:nvSpPr>
          <p:cNvPr id="4" name="TextBox 3"/>
          <p:cNvSpPr txBox="1"/>
          <p:nvPr/>
        </p:nvSpPr>
        <p:spPr>
          <a:xfrm>
            <a:off x="2533919" y="6093296"/>
            <a:ext cx="6323443" cy="523220"/>
          </a:xfrm>
          <a:prstGeom prst="rect">
            <a:avLst/>
          </a:prstGeom>
          <a:solidFill>
            <a:schemeClr val="bg1">
              <a:lumMod val="85000"/>
            </a:schemeClr>
          </a:solidFill>
        </p:spPr>
        <p:txBody>
          <a:bodyPr wrap="square" rtlCol="0">
            <a:spAutoFit/>
          </a:bodyPr>
          <a:lstStyle/>
          <a:p>
            <a:r>
              <a:rPr lang="en-US" sz="2800" b="1" dirty="0">
                <a:hlinkClick r:id="rId2"/>
              </a:rPr>
              <a:t>https://flyingmythology.wordpress.com/</a:t>
            </a:r>
            <a:endParaRPr lang="el-GR" sz="2800" b="1" dirty="0"/>
          </a:p>
        </p:txBody>
      </p:sp>
      <p:pic>
        <p:nvPicPr>
          <p:cNvPr id="1026" name="Picture 2" descr="Captura de pantalla 2019-09-30 a las 9.3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5995">
            <a:off x="259944" y="2930133"/>
            <a:ext cx="2087541" cy="2943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ptura de pantalla 2019-09-30 a las 9.38.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00181">
            <a:off x="554344" y="299114"/>
            <a:ext cx="1985905" cy="26554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ptura de pantalla 2019-09-30 a las 9.37.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68315">
            <a:off x="3126241" y="479044"/>
            <a:ext cx="2114537" cy="29756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ocuments\A_ERASMUS 2017-2019\Computer game\mobile ap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64805">
            <a:off x="6615752" y="3153317"/>
            <a:ext cx="1950005" cy="27390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user\Documents\A_ERASMUS 2017-2019\FINAL PRESENTATION photos\Final Presentation 2019\used\local mythology 1a sign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918" y="3356999"/>
            <a:ext cx="2882670" cy="242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95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5999" y="260654"/>
            <a:ext cx="8856984" cy="1138773"/>
          </a:xfrm>
          <a:prstGeom prst="rect">
            <a:avLst/>
          </a:prstGeom>
          <a:solidFill>
            <a:schemeClr val="bg1">
              <a:lumMod val="85000"/>
            </a:schemeClr>
          </a:solidFill>
        </p:spPr>
        <p:txBody>
          <a:bodyPr wrap="square">
            <a:spAutoFit/>
          </a:bodyPr>
          <a:lstStyle/>
          <a:p>
            <a:pPr algn="ctr"/>
            <a:r>
              <a:rPr lang="el-GR" sz="3600" b="1" dirty="0">
                <a:solidFill>
                  <a:schemeClr val="accent3">
                    <a:lumMod val="75000"/>
                  </a:schemeClr>
                </a:solidFill>
                <a:effectLst>
                  <a:outerShdw blurRad="38100" dist="38100" dir="2700000" algn="tl">
                    <a:srgbClr val="000000">
                      <a:alpha val="43137"/>
                    </a:srgbClr>
                  </a:outerShdw>
                </a:effectLst>
              </a:rPr>
              <a:t>Το ΕΠΑ.Λ. </a:t>
            </a:r>
            <a:r>
              <a:rPr lang="el-GR" sz="3600" b="1" dirty="0" err="1">
                <a:solidFill>
                  <a:schemeClr val="accent3">
                    <a:lumMod val="75000"/>
                  </a:schemeClr>
                </a:solidFill>
                <a:effectLst>
                  <a:outerShdw blurRad="38100" dist="38100" dir="2700000" algn="tl">
                    <a:srgbClr val="000000">
                      <a:alpha val="43137"/>
                    </a:srgbClr>
                  </a:outerShdw>
                </a:effectLst>
              </a:rPr>
              <a:t>Αγριάς</a:t>
            </a:r>
            <a:r>
              <a:rPr lang="el-GR" sz="3600" b="1" dirty="0">
                <a:solidFill>
                  <a:schemeClr val="accent3">
                    <a:lumMod val="75000"/>
                  </a:schemeClr>
                </a:solidFill>
                <a:effectLst>
                  <a:outerShdw blurRad="38100" dist="38100" dir="2700000" algn="tl">
                    <a:srgbClr val="000000">
                      <a:alpha val="43137"/>
                    </a:srgbClr>
                  </a:outerShdw>
                </a:effectLst>
              </a:rPr>
              <a:t> και το </a:t>
            </a:r>
            <a:r>
              <a:rPr lang="el-GR" sz="3600" b="1" dirty="0" err="1">
                <a:solidFill>
                  <a:schemeClr val="accent3">
                    <a:lumMod val="75000"/>
                  </a:schemeClr>
                </a:solidFill>
                <a:effectLst>
                  <a:outerShdw blurRad="38100" dist="38100" dir="2700000" algn="tl">
                    <a:srgbClr val="000000">
                      <a:alpha val="43137"/>
                    </a:srgbClr>
                  </a:outerShdw>
                </a:effectLst>
              </a:rPr>
              <a:t>Erasmus</a:t>
            </a:r>
            <a:r>
              <a:rPr lang="el-GR" sz="3600" b="1" dirty="0">
                <a:solidFill>
                  <a:schemeClr val="accent3">
                    <a:lumMod val="75000"/>
                  </a:schemeClr>
                </a:solidFill>
                <a:effectLst>
                  <a:outerShdw blurRad="38100" dist="38100" dir="2700000" algn="tl">
                    <a:srgbClr val="000000">
                      <a:alpha val="43137"/>
                    </a:srgbClr>
                  </a:outerShdw>
                </a:effectLst>
              </a:rPr>
              <a:t>+ </a:t>
            </a:r>
            <a:endParaRPr lang="el-GR" sz="3600" b="1" dirty="0" smtClean="0">
              <a:solidFill>
                <a:schemeClr val="accent3">
                  <a:lumMod val="75000"/>
                </a:schemeClr>
              </a:solidFill>
              <a:effectLst>
                <a:outerShdw blurRad="38100" dist="38100" dir="2700000" algn="tl">
                  <a:srgbClr val="000000">
                    <a:alpha val="43137"/>
                  </a:srgbClr>
                </a:outerShdw>
              </a:effectLst>
            </a:endParaRPr>
          </a:p>
          <a:p>
            <a:pPr algn="ctr"/>
            <a:r>
              <a:rPr lang="el-GR" sz="3200" b="1" dirty="0" smtClean="0">
                <a:solidFill>
                  <a:schemeClr val="accent3">
                    <a:lumMod val="75000"/>
                  </a:schemeClr>
                </a:solidFill>
                <a:effectLst>
                  <a:outerShdw blurRad="38100" dist="38100" dir="2700000" algn="tl">
                    <a:srgbClr val="000000">
                      <a:alpha val="43137"/>
                    </a:srgbClr>
                  </a:outerShdw>
                </a:effectLst>
              </a:rPr>
              <a:t>[</a:t>
            </a:r>
            <a:r>
              <a:rPr lang="el-GR" sz="3200" b="1" dirty="0">
                <a:solidFill>
                  <a:schemeClr val="accent3">
                    <a:lumMod val="75000"/>
                  </a:schemeClr>
                </a:solidFill>
                <a:effectLst>
                  <a:outerShdw blurRad="38100" dist="38100" dir="2700000" algn="tl">
                    <a:srgbClr val="000000">
                      <a:alpha val="43137"/>
                    </a:srgbClr>
                  </a:outerShdw>
                </a:effectLst>
              </a:rPr>
              <a:t>έτη </a:t>
            </a:r>
            <a:r>
              <a:rPr lang="el-GR" sz="3200" b="1" dirty="0" smtClean="0">
                <a:solidFill>
                  <a:schemeClr val="accent3">
                    <a:lumMod val="75000"/>
                  </a:schemeClr>
                </a:solidFill>
                <a:effectLst>
                  <a:outerShdw blurRad="38100" dist="38100" dir="2700000" algn="tl">
                    <a:srgbClr val="000000">
                      <a:alpha val="43137"/>
                    </a:srgbClr>
                  </a:outerShdw>
                </a:effectLst>
              </a:rPr>
              <a:t>2019-2021</a:t>
            </a:r>
            <a:r>
              <a:rPr lang="el-GR" sz="3200" b="1" dirty="0">
                <a:solidFill>
                  <a:schemeClr val="accent3">
                    <a:lumMod val="75000"/>
                  </a:schemeClr>
                </a:solidFill>
                <a:effectLst>
                  <a:outerShdw blurRad="38100" dist="38100" dir="2700000" algn="tl">
                    <a:srgbClr val="000000">
                      <a:alpha val="43137"/>
                    </a:srgbClr>
                  </a:outerShdw>
                </a:effectLst>
              </a:rPr>
              <a:t>]</a:t>
            </a:r>
          </a:p>
        </p:txBody>
      </p:sp>
      <p:sp>
        <p:nvSpPr>
          <p:cNvPr id="3" name="TextBox 2"/>
          <p:cNvSpPr txBox="1"/>
          <p:nvPr/>
        </p:nvSpPr>
        <p:spPr>
          <a:xfrm>
            <a:off x="193901" y="2060848"/>
            <a:ext cx="8856984" cy="5201424"/>
          </a:xfrm>
          <a:prstGeom prst="rect">
            <a:avLst/>
          </a:prstGeom>
          <a:noFill/>
        </p:spPr>
        <p:txBody>
          <a:bodyPr wrap="square" rtlCol="0">
            <a:spAutoFit/>
          </a:bodyPr>
          <a:lstStyle/>
          <a:p>
            <a:r>
              <a:rPr lang="el-GR" sz="3200" b="1" dirty="0" smtClean="0">
                <a:solidFill>
                  <a:srgbClr val="C00000"/>
                </a:solidFill>
              </a:rPr>
              <a:t>Δράση ΚΑ2</a:t>
            </a:r>
          </a:p>
          <a:p>
            <a:endParaRPr lang="el-GR" sz="3200" b="1" dirty="0" smtClean="0">
              <a:solidFill>
                <a:srgbClr val="C00000"/>
              </a:solidFill>
            </a:endParaRPr>
          </a:p>
          <a:p>
            <a:endParaRPr lang="el-GR" sz="3200" b="1" dirty="0" smtClean="0">
              <a:solidFill>
                <a:srgbClr val="C00000"/>
              </a:solidFill>
            </a:endParaRPr>
          </a:p>
          <a:p>
            <a:r>
              <a:rPr lang="en-US" sz="3200" b="1" dirty="0" smtClean="0">
                <a:solidFill>
                  <a:srgbClr val="C00000"/>
                </a:solidFill>
              </a:rPr>
              <a:t>“Publicity and Nutrition”</a:t>
            </a:r>
          </a:p>
          <a:p>
            <a:endParaRPr lang="el-GR" sz="3200" b="1" dirty="0" smtClean="0">
              <a:solidFill>
                <a:srgbClr val="C00000"/>
              </a:solidFill>
            </a:endParaRPr>
          </a:p>
          <a:p>
            <a:r>
              <a:rPr lang="el-GR" sz="3200" b="1" dirty="0" smtClean="0">
                <a:solidFill>
                  <a:srgbClr val="C00000"/>
                </a:solidFill>
              </a:rPr>
              <a:t>«Διαφήμιση και Διατροφή»</a:t>
            </a:r>
          </a:p>
          <a:p>
            <a:endParaRPr lang="el-GR" sz="2800" b="1" dirty="0" smtClean="0">
              <a:solidFill>
                <a:srgbClr val="C00000"/>
              </a:solidFill>
            </a:endParaRPr>
          </a:p>
          <a:p>
            <a:pPr algn="ctr"/>
            <a:r>
              <a:rPr lang="el-GR" sz="2800" dirty="0">
                <a:solidFill>
                  <a:schemeClr val="accent6">
                    <a:lumMod val="75000"/>
                  </a:schemeClr>
                </a:solidFill>
                <a:effectLst>
                  <a:outerShdw blurRad="38100" dist="38100" dir="2700000" algn="tl">
                    <a:srgbClr val="000000">
                      <a:alpha val="43137"/>
                    </a:srgbClr>
                  </a:outerShdw>
                </a:effectLst>
              </a:rPr>
              <a:t>Συνεργασία </a:t>
            </a:r>
            <a:r>
              <a:rPr lang="el-GR" sz="2800" dirty="0" smtClean="0">
                <a:solidFill>
                  <a:schemeClr val="accent6">
                    <a:lumMod val="75000"/>
                  </a:schemeClr>
                </a:solidFill>
                <a:effectLst>
                  <a:outerShdw blurRad="38100" dist="38100" dir="2700000" algn="tl">
                    <a:srgbClr val="000000">
                      <a:alpha val="43137"/>
                    </a:srgbClr>
                  </a:outerShdw>
                </a:effectLst>
              </a:rPr>
              <a:t>4 </a:t>
            </a:r>
            <a:r>
              <a:rPr lang="el-GR" sz="2800" dirty="0">
                <a:solidFill>
                  <a:schemeClr val="accent6">
                    <a:lumMod val="75000"/>
                  </a:schemeClr>
                </a:solidFill>
                <a:effectLst>
                  <a:outerShdw blurRad="38100" dist="38100" dir="2700000" algn="tl">
                    <a:srgbClr val="000000">
                      <a:alpha val="43137"/>
                    </a:srgbClr>
                  </a:outerShdw>
                </a:effectLst>
              </a:rPr>
              <a:t>σχολείων για την ανταλλαγή καλών πρακτικών και την καινοτομία [συντονιστής: ΕΠΑ.Λ. </a:t>
            </a:r>
            <a:r>
              <a:rPr lang="el-GR" sz="2800" dirty="0" err="1">
                <a:solidFill>
                  <a:schemeClr val="accent6">
                    <a:lumMod val="75000"/>
                  </a:schemeClr>
                </a:solidFill>
                <a:effectLst>
                  <a:outerShdw blurRad="38100" dist="38100" dir="2700000" algn="tl">
                    <a:srgbClr val="000000">
                      <a:alpha val="43137"/>
                    </a:srgbClr>
                  </a:outerShdw>
                </a:effectLst>
              </a:rPr>
              <a:t>Αγριάς</a:t>
            </a:r>
            <a:r>
              <a:rPr lang="el-GR" sz="2800" dirty="0">
                <a:solidFill>
                  <a:schemeClr val="accent6">
                    <a:lumMod val="75000"/>
                  </a:schemeClr>
                </a:solidFill>
                <a:effectLst>
                  <a:outerShdw blurRad="38100" dist="38100" dir="2700000" algn="tl">
                    <a:srgbClr val="000000">
                      <a:alpha val="43137"/>
                    </a:srgbClr>
                  </a:outerShdw>
                </a:effectLst>
              </a:rPr>
              <a:t>]</a:t>
            </a:r>
          </a:p>
          <a:p>
            <a:pPr algn="ctr"/>
            <a:endParaRPr lang="en-US" sz="2800" b="1" dirty="0">
              <a:solidFill>
                <a:srgbClr val="C00000"/>
              </a:solidFill>
            </a:endParaRPr>
          </a:p>
          <a:p>
            <a:pPr algn="ctr"/>
            <a:endParaRPr lang="el-GR" sz="2800" b="1" dirty="0">
              <a:solidFill>
                <a:srgbClr val="C00000"/>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22594">
            <a:off x="5868144" y="2078123"/>
            <a:ext cx="2940048" cy="2940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3754">
            <a:off x="2339752" y="1898615"/>
            <a:ext cx="3624264"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25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914857">
            <a:off x="328934" y="443100"/>
            <a:ext cx="2952328" cy="1077218"/>
          </a:xfrm>
          <a:prstGeom prst="rect">
            <a:avLst/>
          </a:prstGeom>
          <a:solidFill>
            <a:schemeClr val="accent3">
              <a:lumMod val="40000"/>
              <a:lumOff val="60000"/>
            </a:schemeClr>
          </a:solidFill>
        </p:spPr>
        <p:txBody>
          <a:bodyPr wrap="square" rtlCol="0">
            <a:spAutoFit/>
          </a:bodyPr>
          <a:lstStyle/>
          <a:p>
            <a:r>
              <a:rPr lang="el-GR" sz="3200" b="1" dirty="0">
                <a:solidFill>
                  <a:schemeClr val="accent3">
                    <a:lumMod val="50000"/>
                  </a:schemeClr>
                </a:solidFill>
              </a:rPr>
              <a:t>Δραστηριότητες </a:t>
            </a:r>
            <a:r>
              <a:rPr lang="el-GR" sz="3200" b="1" dirty="0" smtClean="0">
                <a:solidFill>
                  <a:schemeClr val="accent3">
                    <a:lumMod val="50000"/>
                  </a:schemeClr>
                </a:solidFill>
              </a:rPr>
              <a:t>στην Ελλάδα</a:t>
            </a:r>
            <a:endParaRPr lang="el-GR" sz="3200" b="1" dirty="0">
              <a:solidFill>
                <a:schemeClr val="accent3">
                  <a:lumMod val="50000"/>
                </a:schemeClr>
              </a:solidFill>
            </a:endParaRPr>
          </a:p>
        </p:txBody>
      </p:sp>
      <p:sp>
        <p:nvSpPr>
          <p:cNvPr id="4" name="TextBox 3"/>
          <p:cNvSpPr txBox="1"/>
          <p:nvPr/>
        </p:nvSpPr>
        <p:spPr>
          <a:xfrm>
            <a:off x="3358678" y="218208"/>
            <a:ext cx="3407372" cy="1200329"/>
          </a:xfrm>
          <a:prstGeom prst="rect">
            <a:avLst/>
          </a:prstGeom>
          <a:solidFill>
            <a:schemeClr val="accent3">
              <a:lumMod val="50000"/>
            </a:schemeClr>
          </a:solidFill>
        </p:spPr>
        <p:txBody>
          <a:bodyPr wrap="square" rtlCol="0">
            <a:spAutoFit/>
          </a:bodyPr>
          <a:lstStyle/>
          <a:p>
            <a:r>
              <a:rPr lang="el-GR" sz="2400" b="1" dirty="0">
                <a:solidFill>
                  <a:schemeClr val="bg1"/>
                </a:solidFill>
              </a:rPr>
              <a:t>Διάρκεια: 2 χρόνια</a:t>
            </a:r>
          </a:p>
          <a:p>
            <a:r>
              <a:rPr lang="el-GR" sz="2400" b="1" dirty="0">
                <a:solidFill>
                  <a:schemeClr val="bg1"/>
                </a:solidFill>
              </a:rPr>
              <a:t>Γλώσσα Εργασίας: Ελληνικά και Αγγλικά</a:t>
            </a:r>
          </a:p>
        </p:txBody>
      </p:sp>
      <p:sp>
        <p:nvSpPr>
          <p:cNvPr id="5" name="TextBox 4"/>
          <p:cNvSpPr txBox="1"/>
          <p:nvPr/>
        </p:nvSpPr>
        <p:spPr>
          <a:xfrm>
            <a:off x="3371998" y="2138249"/>
            <a:ext cx="5400600" cy="4524315"/>
          </a:xfrm>
          <a:prstGeom prst="rect">
            <a:avLst/>
          </a:prstGeom>
          <a:solidFill>
            <a:schemeClr val="tx2">
              <a:lumMod val="75000"/>
            </a:schemeClr>
          </a:solidFill>
        </p:spPr>
        <p:txBody>
          <a:bodyPr wrap="square" rtlCol="0">
            <a:spAutoFit/>
          </a:bodyPr>
          <a:lstStyle/>
          <a:p>
            <a:pPr lvl="0"/>
            <a:r>
              <a:rPr lang="el-GR" sz="2400" b="1" dirty="0">
                <a:solidFill>
                  <a:schemeClr val="bg1"/>
                </a:solidFill>
              </a:rPr>
              <a:t>Διάρκεια: </a:t>
            </a:r>
            <a:r>
              <a:rPr lang="el-GR" sz="2400" b="1" dirty="0" smtClean="0">
                <a:solidFill>
                  <a:schemeClr val="bg1"/>
                </a:solidFill>
              </a:rPr>
              <a:t>1 εβδομάδα</a:t>
            </a:r>
            <a:endParaRPr lang="el-GR" sz="2400" b="1" dirty="0">
              <a:solidFill>
                <a:schemeClr val="bg1"/>
              </a:solidFill>
            </a:endParaRPr>
          </a:p>
          <a:p>
            <a:pPr lvl="0"/>
            <a:r>
              <a:rPr lang="el-GR" sz="2400" b="1" dirty="0">
                <a:solidFill>
                  <a:schemeClr val="bg1"/>
                </a:solidFill>
              </a:rPr>
              <a:t>Γλώσσα Εργασίας: </a:t>
            </a:r>
            <a:r>
              <a:rPr lang="el-GR" sz="2400" b="1" dirty="0" smtClean="0">
                <a:solidFill>
                  <a:schemeClr val="bg1"/>
                </a:solidFill>
              </a:rPr>
              <a:t>Αγγλικά</a:t>
            </a:r>
          </a:p>
          <a:p>
            <a:pPr lvl="0"/>
            <a:r>
              <a:rPr lang="el-GR" sz="2400" b="1" dirty="0">
                <a:solidFill>
                  <a:schemeClr val="bg1"/>
                </a:solidFill>
              </a:rPr>
              <a:t>Π</a:t>
            </a:r>
            <a:r>
              <a:rPr lang="el-GR" sz="2400" b="1" dirty="0" smtClean="0">
                <a:solidFill>
                  <a:schemeClr val="bg1"/>
                </a:solidFill>
              </a:rPr>
              <a:t>ροϋποθέσεις συμμετοχής:</a:t>
            </a:r>
          </a:p>
          <a:p>
            <a:pPr marL="457200" lvl="0" indent="-457200">
              <a:buAutoNum type="arabicParenBoth"/>
            </a:pPr>
            <a:r>
              <a:rPr lang="el-GR" sz="2400" b="1" dirty="0" smtClean="0">
                <a:solidFill>
                  <a:schemeClr val="bg1"/>
                </a:solidFill>
              </a:rPr>
              <a:t>Ενεργός συμμετοχή στις δραστηριότητες στην Ελλάδα</a:t>
            </a:r>
          </a:p>
          <a:p>
            <a:pPr marL="457200" lvl="0" indent="-457200">
              <a:buAutoNum type="arabicParenBoth"/>
            </a:pPr>
            <a:r>
              <a:rPr lang="el-GR" sz="2400" b="1" dirty="0" smtClean="0">
                <a:solidFill>
                  <a:schemeClr val="bg1"/>
                </a:solidFill>
              </a:rPr>
              <a:t>Δυνατότητα επικοινωνίας </a:t>
            </a:r>
            <a:r>
              <a:rPr lang="el-GR" sz="2400" b="1" smtClean="0">
                <a:solidFill>
                  <a:schemeClr val="bg1"/>
                </a:solidFill>
              </a:rPr>
              <a:t>και συνεργασίας στα </a:t>
            </a:r>
            <a:r>
              <a:rPr lang="el-GR" sz="2400" b="1" dirty="0" smtClean="0">
                <a:solidFill>
                  <a:schemeClr val="bg1"/>
                </a:solidFill>
              </a:rPr>
              <a:t>Αγγλικά</a:t>
            </a:r>
          </a:p>
          <a:p>
            <a:pPr marL="457200" lvl="0" indent="-457200">
              <a:buAutoNum type="arabicParenBoth"/>
            </a:pPr>
            <a:r>
              <a:rPr lang="el-GR" sz="2400" b="1" dirty="0" smtClean="0">
                <a:solidFill>
                  <a:schemeClr val="bg1"/>
                </a:solidFill>
              </a:rPr>
              <a:t>Συνέπεια και καλή συμπεριφορά στο σχολείο</a:t>
            </a:r>
          </a:p>
          <a:p>
            <a:pPr marL="457200" lvl="0" indent="-457200">
              <a:buAutoNum type="arabicParenBoth"/>
            </a:pPr>
            <a:r>
              <a:rPr lang="el-GR" sz="2400" b="1" dirty="0">
                <a:solidFill>
                  <a:schemeClr val="bg1"/>
                </a:solidFill>
              </a:rPr>
              <a:t>Παροχή φιλοξενίας κατά τη διάρκεια της συνάντησης εργασίας στην Ελλάδα</a:t>
            </a:r>
          </a:p>
        </p:txBody>
      </p:sp>
      <p:sp>
        <p:nvSpPr>
          <p:cNvPr id="6" name="AutoShape 2" descr="Αποτέλεσμα εικόνας για rules cartoon"/>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50" y="4742589"/>
            <a:ext cx="1877681" cy="191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20914594">
            <a:off x="230717" y="2249091"/>
            <a:ext cx="3240360" cy="1569660"/>
          </a:xfrm>
          <a:prstGeom prst="rect">
            <a:avLst/>
          </a:prstGeom>
          <a:solidFill>
            <a:srgbClr val="90E8FA">
              <a:alpha val="45000"/>
            </a:srgbClr>
          </a:solidFill>
        </p:spPr>
        <p:txBody>
          <a:bodyPr wrap="square" rtlCol="0">
            <a:spAutoFit/>
          </a:bodyPr>
          <a:lstStyle/>
          <a:p>
            <a:pPr lvl="0"/>
            <a:r>
              <a:rPr lang="el-GR" sz="3200" b="1" dirty="0" smtClean="0">
                <a:solidFill>
                  <a:schemeClr val="tx2">
                    <a:lumMod val="75000"/>
                  </a:schemeClr>
                </a:solidFill>
              </a:rPr>
              <a:t>Κινητικότητα &amp; δραστηριότητες στο εξωτερικό</a:t>
            </a:r>
            <a:endParaRPr lang="el-GR" sz="3200" b="1" dirty="0">
              <a:solidFill>
                <a:schemeClr val="tx2">
                  <a:lumMod val="75000"/>
                </a:schemeClr>
              </a:solidFill>
            </a:endParaRPr>
          </a:p>
        </p:txBody>
      </p:sp>
    </p:spTree>
    <p:extLst>
      <p:ext uri="{BB962C8B-B14F-4D97-AF65-F5344CB8AC3E}">
        <p14:creationId xmlns:p14="http://schemas.microsoft.com/office/powerpoint/2010/main" val="349875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1115616" y="332656"/>
            <a:ext cx="6840760" cy="1077218"/>
          </a:xfrm>
          <a:prstGeom prst="rect">
            <a:avLst/>
          </a:prstGeom>
          <a:solidFill>
            <a:schemeClr val="accent1">
              <a:lumMod val="40000"/>
              <a:lumOff val="60000"/>
            </a:schemeClr>
          </a:solidFill>
        </p:spPr>
        <p:txBody>
          <a:bodyPr wrap="square" rtlCol="0">
            <a:spAutoFit/>
          </a:bodyPr>
          <a:lstStyle/>
          <a:p>
            <a:pPr algn="ctr"/>
            <a:r>
              <a:rPr lang="el-GR" sz="3200" b="1" dirty="0" smtClean="0">
                <a:solidFill>
                  <a:schemeClr val="tx2">
                    <a:lumMod val="75000"/>
                  </a:schemeClr>
                </a:solidFill>
              </a:rPr>
              <a:t>Τι πιστεύουν οι πρωταγωνιστές μας για το </a:t>
            </a:r>
            <a:r>
              <a:rPr lang="en-US" sz="3200" b="1" dirty="0" smtClean="0">
                <a:solidFill>
                  <a:schemeClr val="tx2">
                    <a:lumMod val="75000"/>
                  </a:schemeClr>
                </a:solidFill>
              </a:rPr>
              <a:t>Erasmus</a:t>
            </a:r>
            <a:r>
              <a:rPr lang="en-US" sz="3200" b="1" dirty="0" smtClean="0">
                <a:solidFill>
                  <a:schemeClr val="tx2">
                    <a:lumMod val="75000"/>
                  </a:schemeClr>
                </a:solidFill>
              </a:rPr>
              <a:t>+ </a:t>
            </a:r>
            <a:r>
              <a:rPr lang="en-US" b="1" dirty="0" smtClean="0">
                <a:solidFill>
                  <a:schemeClr val="tx2">
                    <a:lumMod val="75000"/>
                  </a:schemeClr>
                </a:solidFill>
              </a:rPr>
              <a:t>(</a:t>
            </a:r>
            <a:r>
              <a:rPr lang="el-GR" b="1" dirty="0" smtClean="0">
                <a:solidFill>
                  <a:schemeClr val="tx2">
                    <a:lumMod val="75000"/>
                  </a:schemeClr>
                </a:solidFill>
              </a:rPr>
              <a:t>δείτε το βίντεο)</a:t>
            </a:r>
            <a:r>
              <a:rPr lang="en-US" b="1" dirty="0" smtClean="0">
                <a:solidFill>
                  <a:schemeClr val="tx2">
                    <a:lumMod val="75000"/>
                  </a:schemeClr>
                </a:solidFill>
              </a:rPr>
              <a:t> </a:t>
            </a:r>
            <a:endParaRPr lang="el-GR" sz="3200" b="1" dirty="0">
              <a:solidFill>
                <a:schemeClr val="tx2">
                  <a:lumMod val="75000"/>
                </a:schemeClr>
              </a:solidFill>
            </a:endParaRPr>
          </a:p>
        </p:txBody>
      </p:sp>
      <p:pic>
        <p:nvPicPr>
          <p:cNvPr id="1026" name="Picture 2" descr="C:\Users\user\Documents\A_ERASMUS 2017-2019\FINAL PRESENTATION photos\Final Presentation 2019\used\flow p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20613">
            <a:off x="311450" y="875819"/>
            <a:ext cx="1704216" cy="2272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ocuments\A_ERASMUS 2017-2019\FINAL PRESENTATION photos\Final Presentation 2019\used\friends 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97651">
            <a:off x="1977689" y="1401203"/>
            <a:ext cx="2363755" cy="17728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ocuments\A_ERASMUS 2017-2019\FINAL PRESENTATION photos\Final Presentation 2019\used\GR acropoli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34248">
            <a:off x="6440912" y="1212462"/>
            <a:ext cx="2560320" cy="1920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ocuments\A_ERASMUS 2017-2019\FINAL PRESENTATION photos\Final Presentation 2019\used\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1168">
            <a:off x="305780" y="3031461"/>
            <a:ext cx="3347864" cy="20110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ocuments\A_ERASMUS 2017-2019\FINAL PRESENTATION photos\Final Presentation 2019\used\icebreaking 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02628">
            <a:off x="6550571" y="3122913"/>
            <a:ext cx="2435542" cy="182819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ocuments\A_ERASMUS 2017-2019\FINAL PRESENTATION photos\Final Presentation 2019\used\IT local mythology 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641095">
            <a:off x="3731070" y="3067442"/>
            <a:ext cx="2567197" cy="192539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user\Documents\A_ERASMUS 2017-2019\FINAL PRESENTATION photos\Final Presentation 2019\used\lesson English 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908010">
            <a:off x="4686290" y="4870933"/>
            <a:ext cx="2143533" cy="16076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user\Documents\A_ERASMUS 2017-2019\FINAL PRESENTATION photos\Final Presentation 2019\used\lesson tourism.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884171">
            <a:off x="274281" y="4880368"/>
            <a:ext cx="2118902" cy="158877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user\Documents\A_ERASMUS 2017-2019\FINAL PRESENTATION photos\Final Presentation 2019\used\friends 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13597" y="1409881"/>
            <a:ext cx="1784668" cy="175547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user\Documents\A_ERASMUS 2017-2019\FINLAND\FINLAND video\DSC06054 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710372">
            <a:off x="2616886" y="4947270"/>
            <a:ext cx="2302601" cy="15539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705" y="4552949"/>
            <a:ext cx="2835275" cy="2305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97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anim calcmode="lin" valueType="num">
                                      <p:cBhvr>
                                        <p:cTn id="7" dur="2000" fill="hold"/>
                                        <p:tgtEl>
                                          <p:spTgt spid="1035"/>
                                        </p:tgtEl>
                                        <p:attrNameLst>
                                          <p:attrName>ppt_w</p:attrName>
                                        </p:attrNameLst>
                                      </p:cBhvr>
                                      <p:tavLst>
                                        <p:tav tm="0">
                                          <p:val>
                                            <p:fltVal val="0"/>
                                          </p:val>
                                        </p:tav>
                                        <p:tav tm="100000">
                                          <p:val>
                                            <p:strVal val="#ppt_w"/>
                                          </p:val>
                                        </p:tav>
                                      </p:tavLst>
                                    </p:anim>
                                    <p:anim calcmode="lin" valueType="num">
                                      <p:cBhvr>
                                        <p:cTn id="8" dur="2000" fill="hold"/>
                                        <p:tgtEl>
                                          <p:spTgt spid="1035"/>
                                        </p:tgtEl>
                                        <p:attrNameLst>
                                          <p:attrName>ppt_h</p:attrName>
                                        </p:attrNameLst>
                                      </p:cBhvr>
                                      <p:tavLst>
                                        <p:tav tm="0">
                                          <p:val>
                                            <p:fltVal val="0"/>
                                          </p:val>
                                        </p:tav>
                                        <p:tav tm="100000">
                                          <p:val>
                                            <p:strVal val="#ppt_h"/>
                                          </p:val>
                                        </p:tav>
                                      </p:tavLst>
                                    </p:anim>
                                    <p:anim calcmode="lin" valueType="num">
                                      <p:cBhvr>
                                        <p:cTn id="9" dur="2000" fill="hold"/>
                                        <p:tgtEl>
                                          <p:spTgt spid="1035"/>
                                        </p:tgtEl>
                                        <p:attrNameLst>
                                          <p:attrName>style.rotation</p:attrName>
                                        </p:attrNameLst>
                                      </p:cBhvr>
                                      <p:tavLst>
                                        <p:tav tm="0">
                                          <p:val>
                                            <p:fltVal val="90"/>
                                          </p:val>
                                        </p:tav>
                                        <p:tav tm="100000">
                                          <p:val>
                                            <p:fltVal val="0"/>
                                          </p:val>
                                        </p:tav>
                                      </p:tavLst>
                                    </p:anim>
                                    <p:animEffect transition="in" filter="fade">
                                      <p:cBhvr>
                                        <p:cTn id="10" dur="2000"/>
                                        <p:tgtEl>
                                          <p:spTgt spid="103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2000" fill="hold"/>
                                        <p:tgtEl>
                                          <p:spTgt spid="1026"/>
                                        </p:tgtEl>
                                        <p:attrNameLst>
                                          <p:attrName>ppt_w</p:attrName>
                                        </p:attrNameLst>
                                      </p:cBhvr>
                                      <p:tavLst>
                                        <p:tav tm="0">
                                          <p:val>
                                            <p:fltVal val="0"/>
                                          </p:val>
                                        </p:tav>
                                        <p:tav tm="100000">
                                          <p:val>
                                            <p:strVal val="#ppt_w"/>
                                          </p:val>
                                        </p:tav>
                                      </p:tavLst>
                                    </p:anim>
                                    <p:anim calcmode="lin" valueType="num">
                                      <p:cBhvr>
                                        <p:cTn id="16" dur="2000" fill="hold"/>
                                        <p:tgtEl>
                                          <p:spTgt spid="1026"/>
                                        </p:tgtEl>
                                        <p:attrNameLst>
                                          <p:attrName>ppt_h</p:attrName>
                                        </p:attrNameLst>
                                      </p:cBhvr>
                                      <p:tavLst>
                                        <p:tav tm="0">
                                          <p:val>
                                            <p:fltVal val="0"/>
                                          </p:val>
                                        </p:tav>
                                        <p:tav tm="100000">
                                          <p:val>
                                            <p:strVal val="#ppt_h"/>
                                          </p:val>
                                        </p:tav>
                                      </p:tavLst>
                                    </p:anim>
                                    <p:anim calcmode="lin" valueType="num">
                                      <p:cBhvr>
                                        <p:cTn id="17" dur="2000" fill="hold"/>
                                        <p:tgtEl>
                                          <p:spTgt spid="1026"/>
                                        </p:tgtEl>
                                        <p:attrNameLst>
                                          <p:attrName>style.rotation</p:attrName>
                                        </p:attrNameLst>
                                      </p:cBhvr>
                                      <p:tavLst>
                                        <p:tav tm="0">
                                          <p:val>
                                            <p:fltVal val="90"/>
                                          </p:val>
                                        </p:tav>
                                        <p:tav tm="100000">
                                          <p:val>
                                            <p:fltVal val="0"/>
                                          </p:val>
                                        </p:tav>
                                      </p:tavLst>
                                    </p:anim>
                                    <p:animEffect transition="in" filter="fade">
                                      <p:cBhvr>
                                        <p:cTn id="18" dur="2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 calcmode="lin" valueType="num">
                                      <p:cBhvr>
                                        <p:cTn id="23" dur="2000" fill="hold"/>
                                        <p:tgtEl>
                                          <p:spTgt spid="1029"/>
                                        </p:tgtEl>
                                        <p:attrNameLst>
                                          <p:attrName>ppt_w</p:attrName>
                                        </p:attrNameLst>
                                      </p:cBhvr>
                                      <p:tavLst>
                                        <p:tav tm="0">
                                          <p:val>
                                            <p:fltVal val="0"/>
                                          </p:val>
                                        </p:tav>
                                        <p:tav tm="100000">
                                          <p:val>
                                            <p:strVal val="#ppt_w"/>
                                          </p:val>
                                        </p:tav>
                                      </p:tavLst>
                                    </p:anim>
                                    <p:anim calcmode="lin" valueType="num">
                                      <p:cBhvr>
                                        <p:cTn id="24" dur="2000" fill="hold"/>
                                        <p:tgtEl>
                                          <p:spTgt spid="1029"/>
                                        </p:tgtEl>
                                        <p:attrNameLst>
                                          <p:attrName>ppt_h</p:attrName>
                                        </p:attrNameLst>
                                      </p:cBhvr>
                                      <p:tavLst>
                                        <p:tav tm="0">
                                          <p:val>
                                            <p:fltVal val="0"/>
                                          </p:val>
                                        </p:tav>
                                        <p:tav tm="100000">
                                          <p:val>
                                            <p:strVal val="#ppt_h"/>
                                          </p:val>
                                        </p:tav>
                                      </p:tavLst>
                                    </p:anim>
                                    <p:anim calcmode="lin" valueType="num">
                                      <p:cBhvr>
                                        <p:cTn id="25" dur="2000" fill="hold"/>
                                        <p:tgtEl>
                                          <p:spTgt spid="1029"/>
                                        </p:tgtEl>
                                        <p:attrNameLst>
                                          <p:attrName>style.rotation</p:attrName>
                                        </p:attrNameLst>
                                      </p:cBhvr>
                                      <p:tavLst>
                                        <p:tav tm="0">
                                          <p:val>
                                            <p:fltVal val="90"/>
                                          </p:val>
                                        </p:tav>
                                        <p:tav tm="100000">
                                          <p:val>
                                            <p:fltVal val="0"/>
                                          </p:val>
                                        </p:tav>
                                      </p:tavLst>
                                    </p:anim>
                                    <p:animEffect transition="in" filter="fade">
                                      <p:cBhvr>
                                        <p:cTn id="26" dur="2000"/>
                                        <p:tgtEl>
                                          <p:spTgt spid="102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2000" fill="hold"/>
                                        <p:tgtEl>
                                          <p:spTgt spid="1030"/>
                                        </p:tgtEl>
                                        <p:attrNameLst>
                                          <p:attrName>ppt_w</p:attrName>
                                        </p:attrNameLst>
                                      </p:cBhvr>
                                      <p:tavLst>
                                        <p:tav tm="0">
                                          <p:val>
                                            <p:fltVal val="0"/>
                                          </p:val>
                                        </p:tav>
                                        <p:tav tm="100000">
                                          <p:val>
                                            <p:strVal val="#ppt_w"/>
                                          </p:val>
                                        </p:tav>
                                      </p:tavLst>
                                    </p:anim>
                                    <p:anim calcmode="lin" valueType="num">
                                      <p:cBhvr>
                                        <p:cTn id="32" dur="2000" fill="hold"/>
                                        <p:tgtEl>
                                          <p:spTgt spid="1030"/>
                                        </p:tgtEl>
                                        <p:attrNameLst>
                                          <p:attrName>ppt_h</p:attrName>
                                        </p:attrNameLst>
                                      </p:cBhvr>
                                      <p:tavLst>
                                        <p:tav tm="0">
                                          <p:val>
                                            <p:fltVal val="0"/>
                                          </p:val>
                                        </p:tav>
                                        <p:tav tm="100000">
                                          <p:val>
                                            <p:strVal val="#ppt_h"/>
                                          </p:val>
                                        </p:tav>
                                      </p:tavLst>
                                    </p:anim>
                                    <p:anim calcmode="lin" valueType="num">
                                      <p:cBhvr>
                                        <p:cTn id="33" dur="2000" fill="hold"/>
                                        <p:tgtEl>
                                          <p:spTgt spid="1030"/>
                                        </p:tgtEl>
                                        <p:attrNameLst>
                                          <p:attrName>style.rotation</p:attrName>
                                        </p:attrNameLst>
                                      </p:cBhvr>
                                      <p:tavLst>
                                        <p:tav tm="0">
                                          <p:val>
                                            <p:fltVal val="90"/>
                                          </p:val>
                                        </p:tav>
                                        <p:tav tm="100000">
                                          <p:val>
                                            <p:fltVal val="0"/>
                                          </p:val>
                                        </p:tav>
                                      </p:tavLst>
                                    </p:anim>
                                    <p:animEffect transition="in" filter="fade">
                                      <p:cBhvr>
                                        <p:cTn id="34" dur="20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31"/>
                                        </p:tgtEl>
                                        <p:attrNameLst>
                                          <p:attrName>style.visibility</p:attrName>
                                        </p:attrNameLst>
                                      </p:cBhvr>
                                      <p:to>
                                        <p:strVal val="visible"/>
                                      </p:to>
                                    </p:set>
                                    <p:anim calcmode="lin" valueType="num">
                                      <p:cBhvr>
                                        <p:cTn id="39" dur="2000" fill="hold"/>
                                        <p:tgtEl>
                                          <p:spTgt spid="1031"/>
                                        </p:tgtEl>
                                        <p:attrNameLst>
                                          <p:attrName>ppt_w</p:attrName>
                                        </p:attrNameLst>
                                      </p:cBhvr>
                                      <p:tavLst>
                                        <p:tav tm="0">
                                          <p:val>
                                            <p:fltVal val="0"/>
                                          </p:val>
                                        </p:tav>
                                        <p:tav tm="100000">
                                          <p:val>
                                            <p:strVal val="#ppt_w"/>
                                          </p:val>
                                        </p:tav>
                                      </p:tavLst>
                                    </p:anim>
                                    <p:anim calcmode="lin" valueType="num">
                                      <p:cBhvr>
                                        <p:cTn id="40" dur="2000" fill="hold"/>
                                        <p:tgtEl>
                                          <p:spTgt spid="1031"/>
                                        </p:tgtEl>
                                        <p:attrNameLst>
                                          <p:attrName>ppt_h</p:attrName>
                                        </p:attrNameLst>
                                      </p:cBhvr>
                                      <p:tavLst>
                                        <p:tav tm="0">
                                          <p:val>
                                            <p:fltVal val="0"/>
                                          </p:val>
                                        </p:tav>
                                        <p:tav tm="100000">
                                          <p:val>
                                            <p:strVal val="#ppt_h"/>
                                          </p:val>
                                        </p:tav>
                                      </p:tavLst>
                                    </p:anim>
                                    <p:anim calcmode="lin" valueType="num">
                                      <p:cBhvr>
                                        <p:cTn id="41" dur="2000" fill="hold"/>
                                        <p:tgtEl>
                                          <p:spTgt spid="1031"/>
                                        </p:tgtEl>
                                        <p:attrNameLst>
                                          <p:attrName>style.rotation</p:attrName>
                                        </p:attrNameLst>
                                      </p:cBhvr>
                                      <p:tavLst>
                                        <p:tav tm="0">
                                          <p:val>
                                            <p:fltVal val="90"/>
                                          </p:val>
                                        </p:tav>
                                        <p:tav tm="100000">
                                          <p:val>
                                            <p:fltVal val="0"/>
                                          </p:val>
                                        </p:tav>
                                      </p:tavLst>
                                    </p:anim>
                                    <p:animEffect transition="in" filter="fade">
                                      <p:cBhvr>
                                        <p:cTn id="42" dur="2000"/>
                                        <p:tgtEl>
                                          <p:spTgt spid="103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33"/>
                                        </p:tgtEl>
                                        <p:attrNameLst>
                                          <p:attrName>style.visibility</p:attrName>
                                        </p:attrNameLst>
                                      </p:cBhvr>
                                      <p:to>
                                        <p:strVal val="visible"/>
                                      </p:to>
                                    </p:set>
                                    <p:anim calcmode="lin" valueType="num">
                                      <p:cBhvr>
                                        <p:cTn id="47" dur="2000" fill="hold"/>
                                        <p:tgtEl>
                                          <p:spTgt spid="1033"/>
                                        </p:tgtEl>
                                        <p:attrNameLst>
                                          <p:attrName>ppt_w</p:attrName>
                                        </p:attrNameLst>
                                      </p:cBhvr>
                                      <p:tavLst>
                                        <p:tav tm="0">
                                          <p:val>
                                            <p:fltVal val="0"/>
                                          </p:val>
                                        </p:tav>
                                        <p:tav tm="100000">
                                          <p:val>
                                            <p:strVal val="#ppt_w"/>
                                          </p:val>
                                        </p:tav>
                                      </p:tavLst>
                                    </p:anim>
                                    <p:anim calcmode="lin" valueType="num">
                                      <p:cBhvr>
                                        <p:cTn id="48" dur="2000" fill="hold"/>
                                        <p:tgtEl>
                                          <p:spTgt spid="1033"/>
                                        </p:tgtEl>
                                        <p:attrNameLst>
                                          <p:attrName>ppt_h</p:attrName>
                                        </p:attrNameLst>
                                      </p:cBhvr>
                                      <p:tavLst>
                                        <p:tav tm="0">
                                          <p:val>
                                            <p:fltVal val="0"/>
                                          </p:val>
                                        </p:tav>
                                        <p:tav tm="100000">
                                          <p:val>
                                            <p:strVal val="#ppt_h"/>
                                          </p:val>
                                        </p:tav>
                                      </p:tavLst>
                                    </p:anim>
                                    <p:anim calcmode="lin" valueType="num">
                                      <p:cBhvr>
                                        <p:cTn id="49" dur="2000" fill="hold"/>
                                        <p:tgtEl>
                                          <p:spTgt spid="1033"/>
                                        </p:tgtEl>
                                        <p:attrNameLst>
                                          <p:attrName>style.rotation</p:attrName>
                                        </p:attrNameLst>
                                      </p:cBhvr>
                                      <p:tavLst>
                                        <p:tav tm="0">
                                          <p:val>
                                            <p:fltVal val="90"/>
                                          </p:val>
                                        </p:tav>
                                        <p:tav tm="100000">
                                          <p:val>
                                            <p:fltVal val="0"/>
                                          </p:val>
                                        </p:tav>
                                      </p:tavLst>
                                    </p:anim>
                                    <p:animEffect transition="in" filter="fade">
                                      <p:cBhvr>
                                        <p:cTn id="50" dur="2000"/>
                                        <p:tgtEl>
                                          <p:spTgt spid="103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36"/>
                                        </p:tgtEl>
                                        <p:attrNameLst>
                                          <p:attrName>style.visibility</p:attrName>
                                        </p:attrNameLst>
                                      </p:cBhvr>
                                      <p:to>
                                        <p:strVal val="visible"/>
                                      </p:to>
                                    </p:set>
                                    <p:anim calcmode="lin" valueType="num">
                                      <p:cBhvr>
                                        <p:cTn id="55" dur="2000" fill="hold"/>
                                        <p:tgtEl>
                                          <p:spTgt spid="1036"/>
                                        </p:tgtEl>
                                        <p:attrNameLst>
                                          <p:attrName>ppt_w</p:attrName>
                                        </p:attrNameLst>
                                      </p:cBhvr>
                                      <p:tavLst>
                                        <p:tav tm="0">
                                          <p:val>
                                            <p:fltVal val="0"/>
                                          </p:val>
                                        </p:tav>
                                        <p:tav tm="100000">
                                          <p:val>
                                            <p:strVal val="#ppt_w"/>
                                          </p:val>
                                        </p:tav>
                                      </p:tavLst>
                                    </p:anim>
                                    <p:anim calcmode="lin" valueType="num">
                                      <p:cBhvr>
                                        <p:cTn id="56" dur="2000" fill="hold"/>
                                        <p:tgtEl>
                                          <p:spTgt spid="1036"/>
                                        </p:tgtEl>
                                        <p:attrNameLst>
                                          <p:attrName>ppt_h</p:attrName>
                                        </p:attrNameLst>
                                      </p:cBhvr>
                                      <p:tavLst>
                                        <p:tav tm="0">
                                          <p:val>
                                            <p:fltVal val="0"/>
                                          </p:val>
                                        </p:tav>
                                        <p:tav tm="100000">
                                          <p:val>
                                            <p:strVal val="#ppt_h"/>
                                          </p:val>
                                        </p:tav>
                                      </p:tavLst>
                                    </p:anim>
                                    <p:anim calcmode="lin" valueType="num">
                                      <p:cBhvr>
                                        <p:cTn id="57" dur="2000" fill="hold"/>
                                        <p:tgtEl>
                                          <p:spTgt spid="1036"/>
                                        </p:tgtEl>
                                        <p:attrNameLst>
                                          <p:attrName>style.rotation</p:attrName>
                                        </p:attrNameLst>
                                      </p:cBhvr>
                                      <p:tavLst>
                                        <p:tav tm="0">
                                          <p:val>
                                            <p:fltVal val="90"/>
                                          </p:val>
                                        </p:tav>
                                        <p:tav tm="100000">
                                          <p:val>
                                            <p:fltVal val="0"/>
                                          </p:val>
                                        </p:tav>
                                      </p:tavLst>
                                    </p:anim>
                                    <p:animEffect transition="in" filter="fade">
                                      <p:cBhvr>
                                        <p:cTn id="58" dur="2000"/>
                                        <p:tgtEl>
                                          <p:spTgt spid="103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40"/>
                                        </p:tgtEl>
                                        <p:attrNameLst>
                                          <p:attrName>style.visibility</p:attrName>
                                        </p:attrNameLst>
                                      </p:cBhvr>
                                      <p:to>
                                        <p:strVal val="visible"/>
                                      </p:to>
                                    </p:set>
                                    <p:anim calcmode="lin" valueType="num">
                                      <p:cBhvr>
                                        <p:cTn id="63" dur="2000" fill="hold"/>
                                        <p:tgtEl>
                                          <p:spTgt spid="1040"/>
                                        </p:tgtEl>
                                        <p:attrNameLst>
                                          <p:attrName>ppt_w</p:attrName>
                                        </p:attrNameLst>
                                      </p:cBhvr>
                                      <p:tavLst>
                                        <p:tav tm="0">
                                          <p:val>
                                            <p:fltVal val="0"/>
                                          </p:val>
                                        </p:tav>
                                        <p:tav tm="100000">
                                          <p:val>
                                            <p:strVal val="#ppt_w"/>
                                          </p:val>
                                        </p:tav>
                                      </p:tavLst>
                                    </p:anim>
                                    <p:anim calcmode="lin" valueType="num">
                                      <p:cBhvr>
                                        <p:cTn id="64" dur="2000" fill="hold"/>
                                        <p:tgtEl>
                                          <p:spTgt spid="1040"/>
                                        </p:tgtEl>
                                        <p:attrNameLst>
                                          <p:attrName>ppt_h</p:attrName>
                                        </p:attrNameLst>
                                      </p:cBhvr>
                                      <p:tavLst>
                                        <p:tav tm="0">
                                          <p:val>
                                            <p:fltVal val="0"/>
                                          </p:val>
                                        </p:tav>
                                        <p:tav tm="100000">
                                          <p:val>
                                            <p:strVal val="#ppt_h"/>
                                          </p:val>
                                        </p:tav>
                                      </p:tavLst>
                                    </p:anim>
                                    <p:anim calcmode="lin" valueType="num">
                                      <p:cBhvr>
                                        <p:cTn id="65" dur="2000" fill="hold"/>
                                        <p:tgtEl>
                                          <p:spTgt spid="1040"/>
                                        </p:tgtEl>
                                        <p:attrNameLst>
                                          <p:attrName>style.rotation</p:attrName>
                                        </p:attrNameLst>
                                      </p:cBhvr>
                                      <p:tavLst>
                                        <p:tav tm="0">
                                          <p:val>
                                            <p:fltVal val="90"/>
                                          </p:val>
                                        </p:tav>
                                        <p:tav tm="100000">
                                          <p:val>
                                            <p:fltVal val="0"/>
                                          </p:val>
                                        </p:tav>
                                      </p:tavLst>
                                    </p:anim>
                                    <p:animEffect transition="in" filter="fade">
                                      <p:cBhvr>
                                        <p:cTn id="66" dur="2000"/>
                                        <p:tgtEl>
                                          <p:spTgt spid="1040"/>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037"/>
                                        </p:tgtEl>
                                        <p:attrNameLst>
                                          <p:attrName>style.visibility</p:attrName>
                                        </p:attrNameLst>
                                      </p:cBhvr>
                                      <p:to>
                                        <p:strVal val="visible"/>
                                      </p:to>
                                    </p:set>
                                    <p:anim calcmode="lin" valueType="num">
                                      <p:cBhvr>
                                        <p:cTn id="71" dur="2000" fill="hold"/>
                                        <p:tgtEl>
                                          <p:spTgt spid="1037"/>
                                        </p:tgtEl>
                                        <p:attrNameLst>
                                          <p:attrName>ppt_w</p:attrName>
                                        </p:attrNameLst>
                                      </p:cBhvr>
                                      <p:tavLst>
                                        <p:tav tm="0">
                                          <p:val>
                                            <p:fltVal val="0"/>
                                          </p:val>
                                        </p:tav>
                                        <p:tav tm="100000">
                                          <p:val>
                                            <p:strVal val="#ppt_w"/>
                                          </p:val>
                                        </p:tav>
                                      </p:tavLst>
                                    </p:anim>
                                    <p:anim calcmode="lin" valueType="num">
                                      <p:cBhvr>
                                        <p:cTn id="72" dur="2000" fill="hold"/>
                                        <p:tgtEl>
                                          <p:spTgt spid="1037"/>
                                        </p:tgtEl>
                                        <p:attrNameLst>
                                          <p:attrName>ppt_h</p:attrName>
                                        </p:attrNameLst>
                                      </p:cBhvr>
                                      <p:tavLst>
                                        <p:tav tm="0">
                                          <p:val>
                                            <p:fltVal val="0"/>
                                          </p:val>
                                        </p:tav>
                                        <p:tav tm="100000">
                                          <p:val>
                                            <p:strVal val="#ppt_h"/>
                                          </p:val>
                                        </p:tav>
                                      </p:tavLst>
                                    </p:anim>
                                    <p:anim calcmode="lin" valueType="num">
                                      <p:cBhvr>
                                        <p:cTn id="73" dur="2000" fill="hold"/>
                                        <p:tgtEl>
                                          <p:spTgt spid="1037"/>
                                        </p:tgtEl>
                                        <p:attrNameLst>
                                          <p:attrName>style.rotation</p:attrName>
                                        </p:attrNameLst>
                                      </p:cBhvr>
                                      <p:tavLst>
                                        <p:tav tm="0">
                                          <p:val>
                                            <p:fltVal val="90"/>
                                          </p:val>
                                        </p:tav>
                                        <p:tav tm="100000">
                                          <p:val>
                                            <p:fltVal val="0"/>
                                          </p:val>
                                        </p:tav>
                                      </p:tavLst>
                                    </p:anim>
                                    <p:animEffect transition="in" filter="fade">
                                      <p:cBhvr>
                                        <p:cTn id="74" dur="2000"/>
                                        <p:tgtEl>
                                          <p:spTgt spid="1037"/>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1028"/>
                                        </p:tgtEl>
                                        <p:attrNameLst>
                                          <p:attrName>style.visibility</p:attrName>
                                        </p:attrNameLst>
                                      </p:cBhvr>
                                      <p:to>
                                        <p:strVal val="visible"/>
                                      </p:to>
                                    </p:set>
                                    <p:anim calcmode="lin" valueType="num">
                                      <p:cBhvr>
                                        <p:cTn id="79" dur="2000" fill="hold"/>
                                        <p:tgtEl>
                                          <p:spTgt spid="1028"/>
                                        </p:tgtEl>
                                        <p:attrNameLst>
                                          <p:attrName>ppt_w</p:attrName>
                                        </p:attrNameLst>
                                      </p:cBhvr>
                                      <p:tavLst>
                                        <p:tav tm="0">
                                          <p:val>
                                            <p:fltVal val="0"/>
                                          </p:val>
                                        </p:tav>
                                        <p:tav tm="100000">
                                          <p:val>
                                            <p:strVal val="#ppt_w"/>
                                          </p:val>
                                        </p:tav>
                                      </p:tavLst>
                                    </p:anim>
                                    <p:anim calcmode="lin" valueType="num">
                                      <p:cBhvr>
                                        <p:cTn id="80" dur="2000" fill="hold"/>
                                        <p:tgtEl>
                                          <p:spTgt spid="1028"/>
                                        </p:tgtEl>
                                        <p:attrNameLst>
                                          <p:attrName>ppt_h</p:attrName>
                                        </p:attrNameLst>
                                      </p:cBhvr>
                                      <p:tavLst>
                                        <p:tav tm="0">
                                          <p:val>
                                            <p:fltVal val="0"/>
                                          </p:val>
                                        </p:tav>
                                        <p:tav tm="100000">
                                          <p:val>
                                            <p:strVal val="#ppt_h"/>
                                          </p:val>
                                        </p:tav>
                                      </p:tavLst>
                                    </p:anim>
                                    <p:anim calcmode="lin" valueType="num">
                                      <p:cBhvr>
                                        <p:cTn id="81" dur="2000" fill="hold"/>
                                        <p:tgtEl>
                                          <p:spTgt spid="1028"/>
                                        </p:tgtEl>
                                        <p:attrNameLst>
                                          <p:attrName>style.rotation</p:attrName>
                                        </p:attrNameLst>
                                      </p:cBhvr>
                                      <p:tavLst>
                                        <p:tav tm="0">
                                          <p:val>
                                            <p:fltVal val="90"/>
                                          </p:val>
                                        </p:tav>
                                        <p:tav tm="100000">
                                          <p:val>
                                            <p:fltVal val="0"/>
                                          </p:val>
                                        </p:tav>
                                      </p:tavLst>
                                    </p:anim>
                                    <p:animEffect transition="in" filter="fade">
                                      <p:cBhvr>
                                        <p:cTn id="82" dur="2000"/>
                                        <p:tgtEl>
                                          <p:spTgt spid="1028"/>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1039"/>
                                        </p:tgtEl>
                                        <p:attrNameLst>
                                          <p:attrName>style.visibility</p:attrName>
                                        </p:attrNameLst>
                                      </p:cBhvr>
                                      <p:to>
                                        <p:strVal val="visible"/>
                                      </p:to>
                                    </p:set>
                                    <p:anim calcmode="lin" valueType="num">
                                      <p:cBhvr>
                                        <p:cTn id="87" dur="2000" fill="hold"/>
                                        <p:tgtEl>
                                          <p:spTgt spid="1039"/>
                                        </p:tgtEl>
                                        <p:attrNameLst>
                                          <p:attrName>ppt_w</p:attrName>
                                        </p:attrNameLst>
                                      </p:cBhvr>
                                      <p:tavLst>
                                        <p:tav tm="0">
                                          <p:val>
                                            <p:fltVal val="0"/>
                                          </p:val>
                                        </p:tav>
                                        <p:tav tm="100000">
                                          <p:val>
                                            <p:strVal val="#ppt_w"/>
                                          </p:val>
                                        </p:tav>
                                      </p:tavLst>
                                    </p:anim>
                                    <p:anim calcmode="lin" valueType="num">
                                      <p:cBhvr>
                                        <p:cTn id="88" dur="2000" fill="hold"/>
                                        <p:tgtEl>
                                          <p:spTgt spid="1039"/>
                                        </p:tgtEl>
                                        <p:attrNameLst>
                                          <p:attrName>ppt_h</p:attrName>
                                        </p:attrNameLst>
                                      </p:cBhvr>
                                      <p:tavLst>
                                        <p:tav tm="0">
                                          <p:val>
                                            <p:fltVal val="0"/>
                                          </p:val>
                                        </p:tav>
                                        <p:tav tm="100000">
                                          <p:val>
                                            <p:strVal val="#ppt_h"/>
                                          </p:val>
                                        </p:tav>
                                      </p:tavLst>
                                    </p:anim>
                                    <p:anim calcmode="lin" valueType="num">
                                      <p:cBhvr>
                                        <p:cTn id="89" dur="2000" fill="hold"/>
                                        <p:tgtEl>
                                          <p:spTgt spid="1039"/>
                                        </p:tgtEl>
                                        <p:attrNameLst>
                                          <p:attrName>style.rotation</p:attrName>
                                        </p:attrNameLst>
                                      </p:cBhvr>
                                      <p:tavLst>
                                        <p:tav tm="0">
                                          <p:val>
                                            <p:fltVal val="90"/>
                                          </p:val>
                                        </p:tav>
                                        <p:tav tm="100000">
                                          <p:val>
                                            <p:fltVal val="0"/>
                                          </p:val>
                                        </p:tav>
                                      </p:tavLst>
                                    </p:anim>
                                    <p:animEffect transition="in" filter="fade">
                                      <p:cBhvr>
                                        <p:cTn id="90" dur="20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836719"/>
            <a:ext cx="3672408" cy="1384995"/>
          </a:xfrm>
          <a:prstGeom prst="rect">
            <a:avLst/>
          </a:prstGeom>
          <a:noFill/>
        </p:spPr>
        <p:txBody>
          <a:bodyPr wrap="square" rtlCol="0">
            <a:spAutoFit/>
          </a:bodyPr>
          <a:lstStyle/>
          <a:p>
            <a:r>
              <a:rPr lang="el-GR" sz="2800" b="1" dirty="0" smtClean="0">
                <a:solidFill>
                  <a:schemeClr val="accent5">
                    <a:lumMod val="75000"/>
                  </a:schemeClr>
                </a:solidFill>
              </a:rPr>
              <a:t>Ηθοποιοί δεν είμαστε, αλλά κάνουμε θαύματα…</a:t>
            </a:r>
            <a:endParaRPr lang="el-GR" sz="2800" b="1" dirty="0">
              <a:solidFill>
                <a:schemeClr val="accent5">
                  <a:lumMod val="75000"/>
                </a:schemeClr>
              </a:solidFill>
            </a:endParaRPr>
          </a:p>
        </p:txBody>
      </p:sp>
      <p:pic>
        <p:nvPicPr>
          <p:cNvPr id="1026" name="Picture 2" descr="C:\Users\user\Pictures\21-5-2019\πυθία 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221714"/>
            <a:ext cx="5240600" cy="3930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2000" y="6381328"/>
            <a:ext cx="4248472" cy="369332"/>
          </a:xfrm>
          <a:prstGeom prst="rect">
            <a:avLst/>
          </a:prstGeom>
          <a:noFill/>
        </p:spPr>
        <p:txBody>
          <a:bodyPr wrap="square" rtlCol="0">
            <a:spAutoFit/>
          </a:bodyPr>
          <a:lstStyle/>
          <a:p>
            <a:r>
              <a:rPr lang="el-GR" dirty="0" smtClean="0"/>
              <a:t>Για να δείτε το βίντεο πατήστε στην εικόνα</a:t>
            </a:r>
            <a:endParaRPr lang="el-GR" dirty="0"/>
          </a:p>
        </p:txBody>
      </p:sp>
    </p:spTree>
    <p:extLst>
      <p:ext uri="{BB962C8B-B14F-4D97-AF65-F5344CB8AC3E}">
        <p14:creationId xmlns:p14="http://schemas.microsoft.com/office/powerpoint/2010/main" val="3908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836719"/>
            <a:ext cx="5400600" cy="1384995"/>
          </a:xfrm>
          <a:prstGeom prst="rect">
            <a:avLst/>
          </a:prstGeom>
          <a:noFill/>
        </p:spPr>
        <p:txBody>
          <a:bodyPr wrap="square" rtlCol="0">
            <a:spAutoFit/>
          </a:bodyPr>
          <a:lstStyle/>
          <a:p>
            <a:r>
              <a:rPr lang="el-GR" sz="2800" b="1" dirty="0">
                <a:solidFill>
                  <a:schemeClr val="accent5">
                    <a:lumMod val="75000"/>
                  </a:schemeClr>
                </a:solidFill>
              </a:rPr>
              <a:t>… κλείνοντας  ας δοκιμάσουμε τις γνώσεις μας  (και την τύχη </a:t>
            </a:r>
            <a:r>
              <a:rPr lang="el-GR" sz="2800" b="1" dirty="0" smtClean="0">
                <a:solidFill>
                  <a:schemeClr val="accent5">
                    <a:lumMod val="75000"/>
                  </a:schemeClr>
                </a:solidFill>
              </a:rPr>
              <a:t>μας) </a:t>
            </a:r>
            <a:r>
              <a:rPr lang="el-GR" sz="2800" b="1" dirty="0">
                <a:solidFill>
                  <a:schemeClr val="accent5">
                    <a:lumMod val="75000"/>
                  </a:schemeClr>
                </a:solidFill>
              </a:rPr>
              <a:t>με </a:t>
            </a:r>
            <a:r>
              <a:rPr lang="el-GR" sz="2800" b="1" dirty="0" smtClean="0">
                <a:solidFill>
                  <a:schemeClr val="accent5">
                    <a:lumMod val="75000"/>
                  </a:schemeClr>
                </a:solidFill>
              </a:rPr>
              <a:t>ένα</a:t>
            </a:r>
            <a:r>
              <a:rPr lang="en-US" sz="2800" b="1" dirty="0" smtClean="0">
                <a:solidFill>
                  <a:schemeClr val="accent5">
                    <a:lumMod val="75000"/>
                  </a:schemeClr>
                </a:solidFill>
              </a:rPr>
              <a:t>… </a:t>
            </a:r>
            <a:r>
              <a:rPr lang="el-GR" sz="2800" b="1" dirty="0" smtClean="0">
                <a:solidFill>
                  <a:schemeClr val="accent5">
                    <a:lumMod val="75000"/>
                  </a:schemeClr>
                </a:solidFill>
              </a:rPr>
              <a:t> </a:t>
            </a:r>
            <a:endParaRPr lang="el-GR" sz="2800" b="1" dirty="0">
              <a:solidFill>
                <a:schemeClr val="accent5">
                  <a:lumMod val="75000"/>
                </a:schemeClr>
              </a:solidFill>
            </a:endParaRPr>
          </a:p>
        </p:txBody>
      </p:sp>
      <p:pic>
        <p:nvPicPr>
          <p:cNvPr id="2050" name="Picture 2" descr="Αποτέλεσμα εικόνας για kahoo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0546" y="2742809"/>
            <a:ext cx="3418478" cy="13974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59795" y="5957765"/>
            <a:ext cx="3024335" cy="646331"/>
          </a:xfrm>
          <a:prstGeom prst="rect">
            <a:avLst/>
          </a:prstGeom>
          <a:noFill/>
        </p:spPr>
        <p:txBody>
          <a:bodyPr wrap="square" rtlCol="0">
            <a:spAutoFit/>
          </a:bodyPr>
          <a:lstStyle/>
          <a:p>
            <a:r>
              <a:rPr lang="en-US" sz="3200" b="1" dirty="0">
                <a:solidFill>
                  <a:schemeClr val="accent5">
                    <a:lumMod val="75000"/>
                  </a:schemeClr>
                </a:solidFill>
              </a:rPr>
              <a:t>E</a:t>
            </a:r>
            <a:r>
              <a:rPr lang="el-GR" sz="3200" b="1" dirty="0" err="1">
                <a:solidFill>
                  <a:schemeClr val="accent5">
                    <a:lumMod val="75000"/>
                  </a:schemeClr>
                </a:solidFill>
              </a:rPr>
              <a:t>υχαριστούμε</a:t>
            </a:r>
            <a:r>
              <a:rPr lang="el-GR" sz="3600" b="1" dirty="0" smtClean="0">
                <a:solidFill>
                  <a:schemeClr val="accent5">
                    <a:lumMod val="75000"/>
                  </a:schemeClr>
                </a:solidFill>
              </a:rPr>
              <a:t>!</a:t>
            </a:r>
            <a:endParaRPr lang="el-GR" sz="3600" b="1" dirty="0">
              <a:solidFill>
                <a:schemeClr val="accent5">
                  <a:lumMod val="75000"/>
                </a:schemeClr>
              </a:solidFill>
            </a:endParaRPr>
          </a:p>
        </p:txBody>
      </p:sp>
      <p:pic>
        <p:nvPicPr>
          <p:cNvPr id="2052" name="Picture 4" descr="Αποτέλεσμα εικόνας για take a bow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6" y="5072939"/>
            <a:ext cx="1946669" cy="1514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0546" y="4355688"/>
            <a:ext cx="3418478" cy="646331"/>
          </a:xfrm>
          <a:prstGeom prst="rect">
            <a:avLst/>
          </a:prstGeom>
          <a:noFill/>
        </p:spPr>
        <p:txBody>
          <a:bodyPr wrap="square" rtlCol="0">
            <a:spAutoFit/>
          </a:bodyPr>
          <a:lstStyle/>
          <a:p>
            <a:r>
              <a:rPr lang="el-GR" dirty="0" smtClean="0"/>
              <a:t>Πατήστε τη λέξη </a:t>
            </a:r>
            <a:r>
              <a:rPr lang="en-US" dirty="0" err="1" smtClean="0"/>
              <a:t>Kahoot</a:t>
            </a:r>
            <a:r>
              <a:rPr lang="en-US" dirty="0" smtClean="0"/>
              <a:t>! </a:t>
            </a:r>
            <a:r>
              <a:rPr lang="el-GR" dirty="0"/>
              <a:t>κ</a:t>
            </a:r>
            <a:r>
              <a:rPr lang="el-GR" dirty="0" smtClean="0"/>
              <a:t>αι το παιχνίδι αρχίζει!</a:t>
            </a:r>
            <a:endParaRPr lang="el-GR" dirty="0"/>
          </a:p>
        </p:txBody>
      </p:sp>
    </p:spTree>
    <p:extLst>
      <p:ext uri="{BB962C8B-B14F-4D97-AF65-F5344CB8AC3E}">
        <p14:creationId xmlns:p14="http://schemas.microsoft.com/office/powerpoint/2010/main" val="323252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060848"/>
            <a:ext cx="5832648" cy="1143000"/>
          </a:xfrm>
        </p:spPr>
        <p:txBody>
          <a:bodyPr>
            <a:noAutofit/>
          </a:bodyPr>
          <a:lstStyle/>
          <a:p>
            <a:r>
              <a:rPr lang="el-GR" sz="8800" b="1" dirty="0">
                <a:solidFill>
                  <a:srgbClr val="E00E3B"/>
                </a:solidFill>
                <a:latin typeface="+mn-lt"/>
                <a:ea typeface="+mn-ea"/>
                <a:cs typeface="+mn-cs"/>
              </a:rPr>
              <a:t>Δράσεις</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33"/>
          <a:stretch/>
        </p:blipFill>
        <p:spPr bwMode="auto">
          <a:xfrm>
            <a:off x="5580112" y="2060854"/>
            <a:ext cx="3124200" cy="430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Αποτέλεσμα εικόνας για umbrella cartoon"/>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5" y="114929"/>
            <a:ext cx="8000057" cy="660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19872" y="1268760"/>
            <a:ext cx="2232248" cy="707886"/>
          </a:xfrm>
          <a:prstGeom prst="rect">
            <a:avLst/>
          </a:prstGeom>
          <a:solidFill>
            <a:srgbClr val="0DCDAD"/>
          </a:solidFill>
        </p:spPr>
        <p:txBody>
          <a:bodyPr wrap="square" rtlCol="0">
            <a:spAutoFit/>
          </a:bodyPr>
          <a:lstStyle/>
          <a:p>
            <a:r>
              <a:rPr lang="en-US" sz="4000" b="1" dirty="0" smtClean="0">
                <a:solidFill>
                  <a:srgbClr val="FF0000"/>
                </a:solidFill>
              </a:rPr>
              <a:t>Erasmus+</a:t>
            </a:r>
            <a:endParaRPr lang="el-GR" sz="4000" b="1" dirty="0">
              <a:solidFill>
                <a:srgbClr val="FF0000"/>
              </a:solidFill>
            </a:endParaRPr>
          </a:p>
        </p:txBody>
      </p:sp>
      <p:sp>
        <p:nvSpPr>
          <p:cNvPr id="6" name="TextBox 5"/>
          <p:cNvSpPr txBox="1"/>
          <p:nvPr/>
        </p:nvSpPr>
        <p:spPr>
          <a:xfrm>
            <a:off x="827584" y="4000701"/>
            <a:ext cx="1944216" cy="646331"/>
          </a:xfrm>
          <a:prstGeom prst="rect">
            <a:avLst/>
          </a:prstGeom>
          <a:solidFill>
            <a:schemeClr val="bg1">
              <a:lumMod val="85000"/>
            </a:schemeClr>
          </a:solidFill>
        </p:spPr>
        <p:txBody>
          <a:bodyPr wrap="square" rtlCol="0">
            <a:spAutoFit/>
          </a:bodyPr>
          <a:lstStyle/>
          <a:p>
            <a:pPr algn="ctr"/>
            <a:r>
              <a:rPr lang="el-GR" b="1" dirty="0" smtClean="0">
                <a:solidFill>
                  <a:schemeClr val="accent5">
                    <a:lumMod val="50000"/>
                  </a:schemeClr>
                </a:solidFill>
              </a:rPr>
              <a:t>Βασική Δράση 1</a:t>
            </a:r>
          </a:p>
          <a:p>
            <a:pPr algn="ctr"/>
            <a:r>
              <a:rPr lang="el-GR" b="1" dirty="0" smtClean="0">
                <a:solidFill>
                  <a:schemeClr val="accent5">
                    <a:lumMod val="50000"/>
                  </a:schemeClr>
                </a:solidFill>
              </a:rPr>
              <a:t>(ΚΑ1)</a:t>
            </a:r>
            <a:endParaRPr lang="el-GR" b="1" dirty="0">
              <a:solidFill>
                <a:schemeClr val="accent5">
                  <a:lumMod val="50000"/>
                </a:schemeClr>
              </a:solidFill>
            </a:endParaRPr>
          </a:p>
        </p:txBody>
      </p:sp>
      <p:sp>
        <p:nvSpPr>
          <p:cNvPr id="8" name="TextBox 7"/>
          <p:cNvSpPr txBox="1"/>
          <p:nvPr/>
        </p:nvSpPr>
        <p:spPr>
          <a:xfrm>
            <a:off x="2133092" y="5046575"/>
            <a:ext cx="1944216" cy="646331"/>
          </a:xfrm>
          <a:prstGeom prst="rect">
            <a:avLst/>
          </a:prstGeom>
          <a:solidFill>
            <a:schemeClr val="bg1">
              <a:lumMod val="85000"/>
            </a:schemeClr>
          </a:solidFill>
        </p:spPr>
        <p:txBody>
          <a:bodyPr wrap="square" rtlCol="0">
            <a:spAutoFit/>
          </a:bodyPr>
          <a:lstStyle/>
          <a:p>
            <a:pPr algn="ctr"/>
            <a:r>
              <a:rPr lang="el-GR" b="1" dirty="0">
                <a:solidFill>
                  <a:schemeClr val="accent5">
                    <a:lumMod val="50000"/>
                  </a:schemeClr>
                </a:solidFill>
              </a:rPr>
              <a:t>Βασική Δράση 2</a:t>
            </a:r>
          </a:p>
          <a:p>
            <a:pPr algn="ctr"/>
            <a:r>
              <a:rPr lang="el-GR" b="1" dirty="0">
                <a:solidFill>
                  <a:schemeClr val="accent5">
                    <a:lumMod val="50000"/>
                  </a:schemeClr>
                </a:solidFill>
              </a:rPr>
              <a:t>(ΚΑ2)</a:t>
            </a:r>
          </a:p>
        </p:txBody>
      </p:sp>
      <p:sp>
        <p:nvSpPr>
          <p:cNvPr id="11" name="TextBox 10"/>
          <p:cNvSpPr txBox="1"/>
          <p:nvPr/>
        </p:nvSpPr>
        <p:spPr>
          <a:xfrm>
            <a:off x="3779912" y="4323866"/>
            <a:ext cx="1944216" cy="646331"/>
          </a:xfrm>
          <a:prstGeom prst="rect">
            <a:avLst/>
          </a:prstGeom>
          <a:solidFill>
            <a:schemeClr val="bg1">
              <a:lumMod val="85000"/>
            </a:schemeClr>
          </a:solidFill>
        </p:spPr>
        <p:txBody>
          <a:bodyPr wrap="square" rtlCol="0">
            <a:spAutoFit/>
          </a:bodyPr>
          <a:lstStyle/>
          <a:p>
            <a:pPr algn="ctr"/>
            <a:r>
              <a:rPr lang="el-GR" b="1" dirty="0">
                <a:solidFill>
                  <a:schemeClr val="accent5">
                    <a:lumMod val="50000"/>
                  </a:schemeClr>
                </a:solidFill>
              </a:rPr>
              <a:t>Βασική Δράση 3</a:t>
            </a:r>
          </a:p>
          <a:p>
            <a:pPr algn="ctr"/>
            <a:r>
              <a:rPr lang="el-GR" b="1" dirty="0">
                <a:solidFill>
                  <a:schemeClr val="accent5">
                    <a:lumMod val="50000"/>
                  </a:schemeClr>
                </a:solidFill>
              </a:rPr>
              <a:t>(ΚΑ3)</a:t>
            </a:r>
          </a:p>
        </p:txBody>
      </p:sp>
      <p:sp>
        <p:nvSpPr>
          <p:cNvPr id="7" name="TextBox 6"/>
          <p:cNvSpPr txBox="1"/>
          <p:nvPr/>
        </p:nvSpPr>
        <p:spPr>
          <a:xfrm>
            <a:off x="6084168" y="4005071"/>
            <a:ext cx="1944216" cy="646331"/>
          </a:xfrm>
          <a:prstGeom prst="rect">
            <a:avLst/>
          </a:prstGeom>
          <a:solidFill>
            <a:schemeClr val="bg1">
              <a:lumMod val="85000"/>
            </a:schemeClr>
          </a:solidFill>
        </p:spPr>
        <p:txBody>
          <a:bodyPr wrap="square" rtlCol="0">
            <a:spAutoFit/>
          </a:bodyPr>
          <a:lstStyle/>
          <a:p>
            <a:pPr algn="ctr"/>
            <a:r>
              <a:rPr lang="el-GR" b="1" dirty="0">
                <a:solidFill>
                  <a:schemeClr val="accent5">
                    <a:lumMod val="50000"/>
                  </a:schemeClr>
                </a:solidFill>
              </a:rPr>
              <a:t>Δραστηριότητες</a:t>
            </a:r>
          </a:p>
          <a:p>
            <a:pPr algn="ctr"/>
            <a:r>
              <a:rPr lang="en-US" b="1" dirty="0">
                <a:solidFill>
                  <a:schemeClr val="accent5">
                    <a:lumMod val="50000"/>
                  </a:schemeClr>
                </a:solidFill>
              </a:rPr>
              <a:t>Jean Monnet</a:t>
            </a:r>
            <a:endParaRPr lang="el-GR" b="1" dirty="0">
              <a:solidFill>
                <a:schemeClr val="accent5">
                  <a:lumMod val="50000"/>
                </a:schemeClr>
              </a:solidFill>
            </a:endParaRPr>
          </a:p>
        </p:txBody>
      </p:sp>
      <p:sp>
        <p:nvSpPr>
          <p:cNvPr id="9" name="TextBox 8"/>
          <p:cNvSpPr txBox="1"/>
          <p:nvPr/>
        </p:nvSpPr>
        <p:spPr>
          <a:xfrm>
            <a:off x="5482328" y="5415900"/>
            <a:ext cx="1584176" cy="369332"/>
          </a:xfrm>
          <a:prstGeom prst="rect">
            <a:avLst/>
          </a:prstGeom>
          <a:solidFill>
            <a:schemeClr val="bg1">
              <a:lumMod val="85000"/>
            </a:schemeClr>
          </a:solidFill>
        </p:spPr>
        <p:txBody>
          <a:bodyPr wrap="square" rtlCol="0">
            <a:spAutoFit/>
          </a:bodyPr>
          <a:lstStyle/>
          <a:p>
            <a:pPr algn="ctr"/>
            <a:r>
              <a:rPr lang="el-GR" b="1" dirty="0">
                <a:solidFill>
                  <a:schemeClr val="accent5">
                    <a:lumMod val="50000"/>
                  </a:schemeClr>
                </a:solidFill>
              </a:rPr>
              <a:t>Αθλητισμός</a:t>
            </a:r>
          </a:p>
        </p:txBody>
      </p:sp>
      <p:cxnSp>
        <p:nvCxnSpPr>
          <p:cNvPr id="13" name="Ευθύγραμμο βέλος σύνδεσης 12"/>
          <p:cNvCxnSpPr/>
          <p:nvPr/>
        </p:nvCxnSpPr>
        <p:spPr>
          <a:xfrm flipH="1">
            <a:off x="1331640" y="3717038"/>
            <a:ext cx="144016" cy="283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H="1">
            <a:off x="2771800" y="4005070"/>
            <a:ext cx="216024" cy="965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a:off x="7452320" y="3717032"/>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5940152" y="3861048"/>
            <a:ext cx="144016" cy="15086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a:off x="4572000" y="3861048"/>
            <a:ext cx="28803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45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702"/>
            <a:ext cx="8640960" cy="2246769"/>
          </a:xfrm>
          <a:prstGeom prst="rect">
            <a:avLst/>
          </a:prstGeom>
          <a:noFill/>
        </p:spPr>
        <p:txBody>
          <a:bodyPr wrap="square" rtlCol="0">
            <a:spAutoFit/>
          </a:bodyPr>
          <a:lstStyle/>
          <a:p>
            <a:pPr algn="ctr"/>
            <a:r>
              <a:rPr lang="el-GR" sz="4400" b="1" dirty="0" smtClean="0">
                <a:solidFill>
                  <a:srgbClr val="FF0000"/>
                </a:solidFill>
              </a:rPr>
              <a:t>Βασική Δράση 1 (ΚΑ1) </a:t>
            </a:r>
          </a:p>
          <a:p>
            <a:pPr algn="ctr"/>
            <a:r>
              <a:rPr lang="el-GR" sz="4000" dirty="0">
                <a:solidFill>
                  <a:srgbClr val="FF0000"/>
                </a:solidFill>
              </a:rPr>
              <a:t>Κ</a:t>
            </a:r>
            <a:r>
              <a:rPr lang="el-GR" sz="4000" dirty="0" smtClean="0">
                <a:solidFill>
                  <a:srgbClr val="FF0000"/>
                </a:solidFill>
              </a:rPr>
              <a:t>ινητικότητα ατόμων</a:t>
            </a:r>
            <a:endParaRPr lang="el-GR" sz="4000" dirty="0">
              <a:solidFill>
                <a:srgbClr val="FF0000"/>
              </a:solidFill>
            </a:endParaRPr>
          </a:p>
          <a:p>
            <a:endParaRPr lang="el-GR" sz="2800" b="1" dirty="0" smtClean="0">
              <a:solidFill>
                <a:schemeClr val="accent1">
                  <a:lumMod val="75000"/>
                </a:schemeClr>
              </a:solidFill>
            </a:endParaRPr>
          </a:p>
          <a:p>
            <a:r>
              <a:rPr lang="el-GR" sz="2800" b="1" dirty="0" smtClean="0">
                <a:solidFill>
                  <a:srgbClr val="FF0000"/>
                </a:solidFill>
              </a:rPr>
              <a:t>*</a:t>
            </a:r>
            <a:r>
              <a:rPr lang="el-GR" sz="2800" b="1" dirty="0" smtClean="0">
                <a:solidFill>
                  <a:schemeClr val="accent1">
                    <a:lumMod val="75000"/>
                  </a:schemeClr>
                </a:solidFill>
              </a:rPr>
              <a:t> Κινητικότητα </a:t>
            </a:r>
            <a:r>
              <a:rPr lang="el-GR" sz="2800" b="1" dirty="0">
                <a:solidFill>
                  <a:srgbClr val="00B050"/>
                </a:solidFill>
              </a:rPr>
              <a:t>εκπαιδευομένων</a:t>
            </a:r>
            <a:r>
              <a:rPr lang="el-GR" sz="2800" b="1" dirty="0">
                <a:solidFill>
                  <a:schemeClr val="accent1">
                    <a:lumMod val="75000"/>
                  </a:schemeClr>
                </a:solidFill>
              </a:rPr>
              <a:t> και </a:t>
            </a:r>
            <a:r>
              <a:rPr lang="el-GR" sz="2800" b="1" dirty="0">
                <a:solidFill>
                  <a:schemeClr val="accent6">
                    <a:lumMod val="75000"/>
                  </a:schemeClr>
                </a:solidFill>
              </a:rPr>
              <a:t>προσωπικού</a:t>
            </a:r>
            <a:r>
              <a:rPr lang="el-GR" sz="2800" b="1" dirty="0">
                <a:solidFill>
                  <a:schemeClr val="accent1">
                    <a:lumMod val="75000"/>
                  </a:schemeClr>
                </a:solidFill>
              </a:rPr>
              <a:t> </a:t>
            </a:r>
            <a:endParaRPr lang="el-GR" sz="2800" dirty="0">
              <a:solidFill>
                <a:schemeClr val="accent1">
                  <a:lumMod val="75000"/>
                </a:schemeClr>
              </a:solidFill>
            </a:endParaRPr>
          </a:p>
        </p:txBody>
      </p:sp>
      <p:sp>
        <p:nvSpPr>
          <p:cNvPr id="3" name="TextBox 2"/>
          <p:cNvSpPr txBox="1"/>
          <p:nvPr/>
        </p:nvSpPr>
        <p:spPr>
          <a:xfrm>
            <a:off x="239269" y="3019010"/>
            <a:ext cx="3168352" cy="830997"/>
          </a:xfrm>
          <a:prstGeom prst="rect">
            <a:avLst/>
          </a:prstGeom>
          <a:noFill/>
        </p:spPr>
        <p:txBody>
          <a:bodyPr wrap="square" rtlCol="0">
            <a:spAutoFit/>
          </a:bodyPr>
          <a:lstStyle/>
          <a:p>
            <a:r>
              <a:rPr lang="el-GR" sz="2400" b="1" dirty="0">
                <a:solidFill>
                  <a:srgbClr val="00B050"/>
                </a:solidFill>
              </a:rPr>
              <a:t>φοιτητές, σπουδαστές, </a:t>
            </a:r>
            <a:r>
              <a:rPr lang="el-GR" sz="2400" b="1" dirty="0" smtClean="0">
                <a:solidFill>
                  <a:srgbClr val="00B050"/>
                </a:solidFill>
              </a:rPr>
              <a:t>ασκούμενο</a:t>
            </a:r>
            <a:r>
              <a:rPr lang="el-GR" sz="2400" b="1" dirty="0">
                <a:solidFill>
                  <a:srgbClr val="00B050"/>
                </a:solidFill>
              </a:rPr>
              <a:t>ι</a:t>
            </a:r>
            <a:r>
              <a:rPr lang="el-GR" sz="2400" b="1" dirty="0" smtClean="0">
                <a:solidFill>
                  <a:srgbClr val="00B050"/>
                </a:solidFill>
              </a:rPr>
              <a:t>, </a:t>
            </a:r>
            <a:r>
              <a:rPr lang="el-GR" sz="2400" b="1" dirty="0">
                <a:solidFill>
                  <a:srgbClr val="00B050"/>
                </a:solidFill>
              </a:rPr>
              <a:t>και </a:t>
            </a:r>
            <a:r>
              <a:rPr lang="el-GR" sz="2400" b="1" dirty="0" smtClean="0">
                <a:solidFill>
                  <a:srgbClr val="00B050"/>
                </a:solidFill>
              </a:rPr>
              <a:t>νέο</a:t>
            </a:r>
            <a:r>
              <a:rPr lang="el-GR" sz="2400" b="1" dirty="0">
                <a:solidFill>
                  <a:srgbClr val="00B050"/>
                </a:solidFill>
              </a:rPr>
              <a:t>ι</a:t>
            </a:r>
          </a:p>
        </p:txBody>
      </p:sp>
      <p:sp>
        <p:nvSpPr>
          <p:cNvPr id="4" name="TextBox 3"/>
          <p:cNvSpPr txBox="1"/>
          <p:nvPr/>
        </p:nvSpPr>
        <p:spPr>
          <a:xfrm>
            <a:off x="4067944" y="3010353"/>
            <a:ext cx="5076056" cy="2215991"/>
          </a:xfrm>
          <a:prstGeom prst="rect">
            <a:avLst/>
          </a:prstGeom>
          <a:noFill/>
        </p:spPr>
        <p:txBody>
          <a:bodyPr wrap="square" rtlCol="0">
            <a:spAutoFit/>
          </a:bodyPr>
          <a:lstStyle/>
          <a:p>
            <a:endParaRPr lang="el-GR" dirty="0"/>
          </a:p>
          <a:p>
            <a:r>
              <a:rPr lang="el-GR" sz="2400" b="1" dirty="0">
                <a:solidFill>
                  <a:schemeClr val="accent6">
                    <a:lumMod val="75000"/>
                  </a:schemeClr>
                </a:solidFill>
              </a:rPr>
              <a:t>καθηγητές, </a:t>
            </a:r>
            <a:r>
              <a:rPr lang="el-GR" sz="2400" b="1" dirty="0" smtClean="0">
                <a:solidFill>
                  <a:schemeClr val="accent6">
                    <a:lumMod val="75000"/>
                  </a:schemeClr>
                </a:solidFill>
              </a:rPr>
              <a:t>εκπαιδευτικοί, εκπαιδευτές, εργαζόμενοι </a:t>
            </a:r>
            <a:r>
              <a:rPr lang="el-GR" sz="2400" b="1" dirty="0">
                <a:solidFill>
                  <a:schemeClr val="accent6">
                    <a:lumMod val="75000"/>
                  </a:schemeClr>
                </a:solidFill>
              </a:rPr>
              <a:t>στον τομέα της νεολαίας, προσωπικό </a:t>
            </a:r>
            <a:r>
              <a:rPr lang="el-GR" sz="2400" b="1" dirty="0" err="1" smtClean="0">
                <a:solidFill>
                  <a:schemeClr val="accent6">
                    <a:lumMod val="75000"/>
                  </a:schemeClr>
                </a:solidFill>
              </a:rPr>
              <a:t>εκπ</a:t>
            </a:r>
            <a:r>
              <a:rPr lang="el-GR" sz="2400" b="1" dirty="0" smtClean="0">
                <a:solidFill>
                  <a:schemeClr val="accent6">
                    <a:lumMod val="75000"/>
                  </a:schemeClr>
                </a:solidFill>
              </a:rPr>
              <a:t>/</a:t>
            </a:r>
            <a:r>
              <a:rPr lang="el-GR" sz="2400" b="1" dirty="0" err="1" smtClean="0">
                <a:solidFill>
                  <a:schemeClr val="accent6">
                    <a:lumMod val="75000"/>
                  </a:schemeClr>
                </a:solidFill>
              </a:rPr>
              <a:t>κών</a:t>
            </a:r>
            <a:r>
              <a:rPr lang="el-GR" sz="2400" b="1" dirty="0" smtClean="0">
                <a:solidFill>
                  <a:schemeClr val="accent6">
                    <a:lumMod val="75000"/>
                  </a:schemeClr>
                </a:solidFill>
              </a:rPr>
              <a:t> ιδρυμάτων </a:t>
            </a:r>
            <a:r>
              <a:rPr lang="el-GR" sz="2400" b="1" dirty="0">
                <a:solidFill>
                  <a:schemeClr val="accent6">
                    <a:lumMod val="75000"/>
                  </a:schemeClr>
                </a:solidFill>
              </a:rPr>
              <a:t>και οργανώσεων της κοινωνίας των πολιτών </a:t>
            </a:r>
          </a:p>
        </p:txBody>
      </p:sp>
      <p:sp>
        <p:nvSpPr>
          <p:cNvPr id="5" name="TextBox 4"/>
          <p:cNvSpPr txBox="1"/>
          <p:nvPr/>
        </p:nvSpPr>
        <p:spPr>
          <a:xfrm>
            <a:off x="431032" y="5784153"/>
            <a:ext cx="8712968" cy="830997"/>
          </a:xfrm>
          <a:prstGeom prst="rect">
            <a:avLst/>
          </a:prstGeom>
          <a:noFill/>
        </p:spPr>
        <p:txBody>
          <a:bodyPr wrap="square" rtlCol="0">
            <a:spAutoFit/>
          </a:bodyPr>
          <a:lstStyle/>
          <a:p>
            <a:r>
              <a:rPr lang="el-GR" sz="2400" dirty="0">
                <a:solidFill>
                  <a:schemeClr val="accent1">
                    <a:lumMod val="75000"/>
                  </a:schemeClr>
                </a:solidFill>
              </a:rPr>
              <a:t>γ</a:t>
            </a:r>
            <a:r>
              <a:rPr lang="el-GR" sz="2400" dirty="0" smtClean="0">
                <a:solidFill>
                  <a:schemeClr val="accent1">
                    <a:lumMod val="75000"/>
                  </a:schemeClr>
                </a:solidFill>
              </a:rPr>
              <a:t>ια να αποκτήσουν επαγγελματική και/ή εκπαιδευτική πείρα σε άλλη χώρα</a:t>
            </a:r>
            <a:endParaRPr lang="el-GR" sz="2400" dirty="0">
              <a:solidFill>
                <a:schemeClr val="accent1">
                  <a:lumMod val="75000"/>
                </a:scheme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43"/>
          <a:stretch/>
        </p:blipFill>
        <p:spPr bwMode="auto">
          <a:xfrm rot="21003602">
            <a:off x="251529" y="4115983"/>
            <a:ext cx="2628131" cy="143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Καμπύλο αριστερό βέλος 8"/>
          <p:cNvSpPr/>
          <p:nvPr/>
        </p:nvSpPr>
        <p:spPr>
          <a:xfrm>
            <a:off x="3407630" y="2852936"/>
            <a:ext cx="444299" cy="792088"/>
          </a:xfrm>
          <a:prstGeom prst="curvedLeftArrow">
            <a:avLst/>
          </a:prstGeom>
          <a:solidFill>
            <a:srgbClr val="00B05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 name="Καμπύλο αριστερό βέλος 11"/>
          <p:cNvSpPr/>
          <p:nvPr/>
        </p:nvSpPr>
        <p:spPr>
          <a:xfrm>
            <a:off x="7812370" y="2650855"/>
            <a:ext cx="444299" cy="994172"/>
          </a:xfrm>
          <a:prstGeom prst="curvedLeftArrow">
            <a:avLst/>
          </a:prstGeom>
          <a:solidFill>
            <a:schemeClr val="accent6">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123017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7" y="332656"/>
            <a:ext cx="7848872" cy="6617196"/>
          </a:xfrm>
          <a:prstGeom prst="rect">
            <a:avLst/>
          </a:prstGeom>
          <a:solidFill>
            <a:schemeClr val="bg1">
              <a:lumMod val="85000"/>
            </a:schemeClr>
          </a:solidFill>
        </p:spPr>
        <p:txBody>
          <a:bodyPr wrap="square">
            <a:spAutoFit/>
          </a:bodyPr>
          <a:lstStyle/>
          <a:p>
            <a:r>
              <a:rPr lang="el-GR" sz="3600" b="1" dirty="0" smtClean="0">
                <a:solidFill>
                  <a:schemeClr val="tx2">
                    <a:lumMod val="75000"/>
                  </a:schemeClr>
                </a:solidFill>
              </a:rPr>
              <a:t>Δραστηριότητες κινητικότητας</a:t>
            </a:r>
            <a:r>
              <a:rPr lang="en-US" sz="3600" b="1" dirty="0" smtClean="0">
                <a:solidFill>
                  <a:schemeClr val="tx2">
                    <a:lumMod val="75000"/>
                  </a:schemeClr>
                </a:solidFill>
              </a:rPr>
              <a:t>      </a:t>
            </a:r>
            <a:r>
              <a:rPr lang="en-US" sz="2800" b="1" dirty="0" smtClean="0">
                <a:solidFill>
                  <a:schemeClr val="tx2">
                    <a:lumMod val="75000"/>
                  </a:schemeClr>
                </a:solidFill>
              </a:rPr>
              <a:t>[KA1]</a:t>
            </a:r>
            <a:endParaRPr lang="el-GR" sz="2800" b="1" dirty="0" smtClean="0">
              <a:solidFill>
                <a:schemeClr val="tx2">
                  <a:lumMod val="75000"/>
                </a:schemeClr>
              </a:solidFill>
            </a:endParaRPr>
          </a:p>
          <a:p>
            <a:endParaRPr lang="el-GR" sz="2800" b="1" dirty="0">
              <a:solidFill>
                <a:srgbClr val="00B050"/>
              </a:solidFill>
            </a:endParaRPr>
          </a:p>
          <a:p>
            <a:r>
              <a:rPr lang="el-GR" sz="2800" b="1" dirty="0" smtClean="0">
                <a:solidFill>
                  <a:srgbClr val="00B050"/>
                </a:solidFill>
              </a:rPr>
              <a:t>Για τους εκπαιδευομένους</a:t>
            </a:r>
          </a:p>
          <a:p>
            <a:endParaRPr lang="el-GR" sz="2800" b="1" dirty="0">
              <a:solidFill>
                <a:schemeClr val="bg1"/>
              </a:solidFill>
            </a:endParaRPr>
          </a:p>
          <a:p>
            <a:r>
              <a:rPr lang="el-GR" sz="2400" dirty="0">
                <a:solidFill>
                  <a:srgbClr val="00B050"/>
                </a:solidFill>
                <a:effectLst>
                  <a:outerShdw blurRad="38100" dist="38100" dir="2700000" algn="tl">
                    <a:srgbClr val="000000">
                      <a:alpha val="43137"/>
                    </a:srgbClr>
                  </a:outerShdw>
                </a:effectLst>
              </a:rPr>
              <a:t>Ε</a:t>
            </a:r>
            <a:r>
              <a:rPr lang="el-GR" sz="2400" dirty="0" smtClean="0">
                <a:solidFill>
                  <a:srgbClr val="00B050"/>
                </a:solidFill>
                <a:effectLst>
                  <a:outerShdw blurRad="38100" dist="38100" dir="2700000" algn="tl">
                    <a:srgbClr val="000000">
                      <a:alpha val="43137"/>
                    </a:srgbClr>
                  </a:outerShdw>
                </a:effectLst>
              </a:rPr>
              <a:t>ργασία </a:t>
            </a:r>
            <a:r>
              <a:rPr lang="el-GR" sz="2400" dirty="0">
                <a:solidFill>
                  <a:srgbClr val="00B050"/>
                </a:solidFill>
                <a:effectLst>
                  <a:outerShdw blurRad="38100" dist="38100" dir="2700000" algn="tl">
                    <a:srgbClr val="000000">
                      <a:alpha val="43137"/>
                    </a:srgbClr>
                  </a:outerShdw>
                </a:effectLst>
              </a:rPr>
              <a:t>πλήρους απασχόλησης </a:t>
            </a:r>
            <a:r>
              <a:rPr lang="el-GR" sz="2400" dirty="0" smtClean="0">
                <a:solidFill>
                  <a:srgbClr val="00B050"/>
                </a:solidFill>
              </a:rPr>
              <a:t>σε </a:t>
            </a:r>
            <a:r>
              <a:rPr lang="el-GR" sz="2400" dirty="0">
                <a:solidFill>
                  <a:srgbClr val="00B050"/>
                </a:solidFill>
              </a:rPr>
              <a:t>μια </a:t>
            </a:r>
            <a:r>
              <a:rPr lang="el-GR" sz="2400" dirty="0" smtClean="0">
                <a:solidFill>
                  <a:srgbClr val="00B050"/>
                </a:solidFill>
              </a:rPr>
              <a:t>επιχείρηση </a:t>
            </a:r>
          </a:p>
          <a:p>
            <a:r>
              <a:rPr lang="el-GR" sz="2400" dirty="0" smtClean="0">
                <a:solidFill>
                  <a:srgbClr val="00B050"/>
                </a:solidFill>
              </a:rPr>
              <a:t>ή </a:t>
            </a:r>
            <a:r>
              <a:rPr lang="el-GR" sz="2400" dirty="0">
                <a:solidFill>
                  <a:srgbClr val="00B050"/>
                </a:solidFill>
              </a:rPr>
              <a:t>άλλο σχετικό οργανισμό ή σε </a:t>
            </a:r>
            <a:r>
              <a:rPr lang="el-GR" sz="2400" dirty="0" err="1">
                <a:solidFill>
                  <a:srgbClr val="00B050"/>
                </a:solidFill>
              </a:rPr>
              <a:t>πάροχο</a:t>
            </a:r>
            <a:r>
              <a:rPr lang="el-GR" sz="2400" dirty="0">
                <a:solidFill>
                  <a:srgbClr val="00B050"/>
                </a:solidFill>
              </a:rPr>
              <a:t> ΕΕΚ 	</a:t>
            </a:r>
            <a:endParaRPr lang="el-GR" sz="2400" dirty="0" smtClean="0">
              <a:solidFill>
                <a:srgbClr val="00B050"/>
              </a:solidFill>
            </a:endParaRPr>
          </a:p>
          <a:p>
            <a:endParaRPr lang="el-GR" sz="2800" dirty="0">
              <a:solidFill>
                <a:srgbClr val="00B050"/>
              </a:solidFill>
            </a:endParaRPr>
          </a:p>
          <a:p>
            <a:r>
              <a:rPr lang="el-GR" sz="2800" b="1" dirty="0" smtClean="0">
                <a:solidFill>
                  <a:schemeClr val="accent6">
                    <a:lumMod val="75000"/>
                  </a:schemeClr>
                </a:solidFill>
              </a:rPr>
              <a:t>Για το προσωπικό</a:t>
            </a:r>
          </a:p>
          <a:p>
            <a:endParaRPr lang="el-GR" sz="2800" b="1" dirty="0">
              <a:solidFill>
                <a:schemeClr val="accent6">
                  <a:lumMod val="75000"/>
                </a:schemeClr>
              </a:solidFill>
            </a:endParaRPr>
          </a:p>
          <a:p>
            <a:pPr marL="457200" indent="-457200">
              <a:buAutoNum type="arabicParenBoth"/>
            </a:pPr>
            <a:r>
              <a:rPr lang="el-GR" sz="2400" dirty="0" smtClean="0">
                <a:solidFill>
                  <a:schemeClr val="accent6">
                    <a:lumMod val="75000"/>
                  </a:schemeClr>
                </a:solidFill>
                <a:effectLst>
                  <a:outerShdw blurRad="38100" dist="38100" dir="2700000" algn="tl">
                    <a:srgbClr val="000000">
                      <a:alpha val="43137"/>
                    </a:srgbClr>
                  </a:outerShdw>
                </a:effectLst>
              </a:rPr>
              <a:t>Διδασκαλία</a:t>
            </a:r>
            <a:r>
              <a:rPr lang="el-GR" sz="2400" dirty="0" smtClean="0">
                <a:solidFill>
                  <a:schemeClr val="accent6">
                    <a:lumMod val="75000"/>
                  </a:schemeClr>
                </a:solidFill>
              </a:rPr>
              <a:t> σε συνεργαζόμενο σχολείο </a:t>
            </a:r>
          </a:p>
          <a:p>
            <a:r>
              <a:rPr lang="el-GR" sz="2400" dirty="0" smtClean="0">
                <a:solidFill>
                  <a:schemeClr val="accent6">
                    <a:lumMod val="75000"/>
                  </a:schemeClr>
                </a:solidFill>
              </a:rPr>
              <a:t>του εξωτερικού</a:t>
            </a:r>
          </a:p>
          <a:p>
            <a:r>
              <a:rPr lang="el-GR" sz="2400" dirty="0" smtClean="0">
                <a:solidFill>
                  <a:schemeClr val="accent6">
                    <a:lumMod val="75000"/>
                  </a:schemeClr>
                </a:solidFill>
                <a:effectLst>
                  <a:outerShdw blurRad="38100" dist="38100" dir="2700000" algn="tl">
                    <a:srgbClr val="000000">
                      <a:alpha val="43137"/>
                    </a:srgbClr>
                  </a:outerShdw>
                </a:effectLst>
              </a:rPr>
              <a:t>(2)</a:t>
            </a:r>
            <a:r>
              <a:rPr lang="el-GR" sz="2400" dirty="0" smtClean="0">
                <a:solidFill>
                  <a:schemeClr val="accent6">
                    <a:lumMod val="75000"/>
                  </a:schemeClr>
                </a:solidFill>
              </a:rPr>
              <a:t> Διαρθρωμένα </a:t>
            </a:r>
            <a:r>
              <a:rPr lang="el-GR" sz="2400" dirty="0" smtClean="0">
                <a:solidFill>
                  <a:schemeClr val="accent6">
                    <a:lumMod val="75000"/>
                  </a:schemeClr>
                </a:solidFill>
                <a:effectLst>
                  <a:outerShdw blurRad="38100" dist="38100" dir="2700000" algn="tl">
                    <a:srgbClr val="000000">
                      <a:alpha val="43137"/>
                    </a:srgbClr>
                  </a:outerShdw>
                </a:effectLst>
              </a:rPr>
              <a:t>προγράμματα μαθημάτων</a:t>
            </a:r>
            <a:r>
              <a:rPr lang="el-GR" sz="2400" dirty="0" smtClean="0">
                <a:solidFill>
                  <a:schemeClr val="accent6">
                    <a:lumMod val="75000"/>
                  </a:schemeClr>
                </a:solidFill>
              </a:rPr>
              <a:t> ή εκδηλώσεις </a:t>
            </a:r>
            <a:r>
              <a:rPr lang="el-GR" sz="2400" dirty="0" smtClean="0">
                <a:solidFill>
                  <a:schemeClr val="accent6">
                    <a:lumMod val="75000"/>
                  </a:schemeClr>
                </a:solidFill>
                <a:effectLst>
                  <a:outerShdw blurRad="38100" dist="38100" dir="2700000" algn="tl">
                    <a:srgbClr val="000000">
                      <a:alpha val="43137"/>
                    </a:srgbClr>
                  </a:outerShdw>
                </a:effectLst>
              </a:rPr>
              <a:t>κατάρτισης</a:t>
            </a:r>
            <a:r>
              <a:rPr lang="el-GR" sz="2400" dirty="0" smtClean="0">
                <a:solidFill>
                  <a:schemeClr val="accent6">
                    <a:lumMod val="75000"/>
                  </a:schemeClr>
                </a:solidFill>
              </a:rPr>
              <a:t> στο εξωτερικό </a:t>
            </a:r>
          </a:p>
          <a:p>
            <a:r>
              <a:rPr lang="el-GR" sz="2400" dirty="0" smtClean="0">
                <a:solidFill>
                  <a:schemeClr val="accent6">
                    <a:lumMod val="75000"/>
                  </a:schemeClr>
                </a:solidFill>
                <a:effectLst>
                  <a:outerShdw blurRad="38100" dist="38100" dir="2700000" algn="tl">
                    <a:srgbClr val="000000">
                      <a:alpha val="43137"/>
                    </a:srgbClr>
                  </a:outerShdw>
                </a:effectLst>
              </a:rPr>
              <a:t>(3)</a:t>
            </a:r>
            <a:r>
              <a:rPr lang="el-GR" sz="2400" dirty="0" smtClean="0">
                <a:solidFill>
                  <a:schemeClr val="accent6">
                    <a:lumMod val="75000"/>
                  </a:schemeClr>
                </a:solidFill>
              </a:rPr>
              <a:t> </a:t>
            </a:r>
            <a:r>
              <a:rPr lang="el-GR" sz="2400" dirty="0" smtClean="0">
                <a:solidFill>
                  <a:schemeClr val="accent6">
                    <a:lumMod val="75000"/>
                  </a:schemeClr>
                </a:solidFill>
                <a:effectLst>
                  <a:outerShdw blurRad="38100" dist="38100" dir="2700000" algn="tl">
                    <a:srgbClr val="000000">
                      <a:alpha val="43137"/>
                    </a:srgbClr>
                  </a:outerShdw>
                </a:effectLst>
              </a:rPr>
              <a:t>Παρακολούθηση εργασίας </a:t>
            </a:r>
            <a:r>
              <a:rPr lang="el-GR" sz="2400" dirty="0">
                <a:solidFill>
                  <a:schemeClr val="accent6">
                    <a:lumMod val="75000"/>
                  </a:schemeClr>
                </a:solidFill>
              </a:rPr>
              <a:t>σε ένα σχολείο εταίρο ή σε κάποιον συναφή οργανισμό</a:t>
            </a:r>
          </a:p>
          <a:p>
            <a:r>
              <a:rPr lang="el-GR" sz="2800" dirty="0"/>
              <a:t>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481"/>
          <a:stretch/>
        </p:blipFill>
        <p:spPr bwMode="auto">
          <a:xfrm rot="749357">
            <a:off x="6370933" y="926943"/>
            <a:ext cx="990730" cy="142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989"/>
          <a:stretch/>
        </p:blipFill>
        <p:spPr bwMode="auto">
          <a:xfrm rot="20600281">
            <a:off x="5855921" y="2795476"/>
            <a:ext cx="1399940" cy="200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58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2267" y="260655"/>
            <a:ext cx="1505209" cy="584775"/>
          </a:xfrm>
          <a:prstGeom prst="rect">
            <a:avLst/>
          </a:prstGeom>
          <a:noFill/>
        </p:spPr>
        <p:txBody>
          <a:bodyPr wrap="square" rtlCol="0">
            <a:spAutoFit/>
          </a:bodyPr>
          <a:lstStyle/>
          <a:p>
            <a:r>
              <a:rPr lang="en-US" sz="3200" b="1" dirty="0" smtClean="0">
                <a:solidFill>
                  <a:schemeClr val="tx2">
                    <a:lumMod val="75000"/>
                  </a:schemeClr>
                </a:solidFill>
              </a:rPr>
              <a:t>[KA1]</a:t>
            </a:r>
            <a:endParaRPr lang="el-GR" sz="3200" b="1" dirty="0">
              <a:solidFill>
                <a:schemeClr val="tx2">
                  <a:lumMod val="75000"/>
                </a:schemeClr>
              </a:solidFill>
            </a:endParaRPr>
          </a:p>
        </p:txBody>
      </p:sp>
      <p:sp>
        <p:nvSpPr>
          <p:cNvPr id="3" name="TextBox 2"/>
          <p:cNvSpPr txBox="1"/>
          <p:nvPr/>
        </p:nvSpPr>
        <p:spPr>
          <a:xfrm>
            <a:off x="296532" y="1124751"/>
            <a:ext cx="8595948" cy="2062103"/>
          </a:xfrm>
          <a:prstGeom prst="rect">
            <a:avLst/>
          </a:prstGeom>
          <a:noFill/>
        </p:spPr>
        <p:txBody>
          <a:bodyPr wrap="square" rtlCol="0">
            <a:spAutoFit/>
          </a:bodyPr>
          <a:lstStyle/>
          <a:p>
            <a:r>
              <a:rPr lang="el-GR" sz="2800" b="1" dirty="0">
                <a:solidFill>
                  <a:srgbClr val="FF0000"/>
                </a:solidFill>
              </a:rPr>
              <a:t>* </a:t>
            </a:r>
            <a:r>
              <a:rPr lang="el-GR" sz="2800" b="1" dirty="0" smtClean="0">
                <a:solidFill>
                  <a:schemeClr val="accent1">
                    <a:lumMod val="75000"/>
                  </a:schemeClr>
                </a:solidFill>
              </a:rPr>
              <a:t>Κοινά </a:t>
            </a:r>
            <a:r>
              <a:rPr lang="el-GR" sz="2800" b="1" dirty="0">
                <a:solidFill>
                  <a:schemeClr val="accent1">
                    <a:lumMod val="75000"/>
                  </a:schemeClr>
                </a:solidFill>
              </a:rPr>
              <a:t>Μεταπτυχιακά Προγράμματα Σπουδών </a:t>
            </a:r>
            <a:r>
              <a:rPr lang="el-GR" sz="2800" b="1" dirty="0" err="1">
                <a:solidFill>
                  <a:schemeClr val="accent1">
                    <a:lumMod val="75000"/>
                  </a:schemeClr>
                </a:solidFill>
              </a:rPr>
              <a:t>Erasmus</a:t>
            </a:r>
            <a:r>
              <a:rPr lang="el-GR" sz="2800" b="1" dirty="0">
                <a:solidFill>
                  <a:schemeClr val="accent1">
                    <a:lumMod val="75000"/>
                  </a:schemeClr>
                </a:solidFill>
              </a:rPr>
              <a:t> </a:t>
            </a:r>
            <a:r>
              <a:rPr lang="el-GR" sz="2800" b="1" dirty="0" err="1" smtClean="0">
                <a:solidFill>
                  <a:schemeClr val="accent1">
                    <a:lumMod val="75000"/>
                  </a:schemeClr>
                </a:solidFill>
              </a:rPr>
              <a:t>Mundus</a:t>
            </a:r>
            <a:r>
              <a:rPr lang="el-GR" sz="2800" b="1" dirty="0" smtClean="0">
                <a:solidFill>
                  <a:schemeClr val="accent1">
                    <a:lumMod val="75000"/>
                  </a:schemeClr>
                </a:solidFill>
              </a:rPr>
              <a:t>, </a:t>
            </a:r>
            <a:r>
              <a:rPr lang="el-GR" sz="2800" dirty="0"/>
              <a:t> </a:t>
            </a:r>
            <a:r>
              <a:rPr lang="el-GR" sz="2400" dirty="0" smtClean="0">
                <a:solidFill>
                  <a:schemeClr val="accent1">
                    <a:lumMod val="75000"/>
                  </a:schemeClr>
                </a:solidFill>
              </a:rPr>
              <a:t>διεθνή </a:t>
            </a:r>
            <a:r>
              <a:rPr lang="el-GR" sz="2400" dirty="0">
                <a:solidFill>
                  <a:schemeClr val="accent1">
                    <a:lumMod val="75000"/>
                  </a:schemeClr>
                </a:solidFill>
              </a:rPr>
              <a:t>προγράμματα σπουδών  από κοινοπραξίες </a:t>
            </a:r>
            <a:r>
              <a:rPr lang="el-GR" sz="2400" dirty="0" smtClean="0">
                <a:solidFill>
                  <a:schemeClr val="accent1">
                    <a:lumMod val="75000"/>
                  </a:schemeClr>
                </a:solidFill>
              </a:rPr>
              <a:t>ιδρυμάτων ανώτατης/τριτοβάθμιας </a:t>
            </a:r>
            <a:r>
              <a:rPr lang="el-GR" sz="2400" dirty="0">
                <a:solidFill>
                  <a:schemeClr val="accent1">
                    <a:lumMod val="75000"/>
                  </a:schemeClr>
                </a:solidFill>
              </a:rPr>
              <a:t>εκπαίδευσης, τα οποία χορηγούν </a:t>
            </a:r>
            <a:r>
              <a:rPr lang="el-GR" sz="2400" b="1" dirty="0">
                <a:solidFill>
                  <a:schemeClr val="accent1">
                    <a:lumMod val="75000"/>
                  </a:schemeClr>
                </a:solidFill>
              </a:rPr>
              <a:t>πλήρη υποτροφία </a:t>
            </a:r>
            <a:r>
              <a:rPr lang="el-GR" sz="2400" dirty="0">
                <a:solidFill>
                  <a:schemeClr val="accent1">
                    <a:lumMod val="75000"/>
                  </a:schemeClr>
                </a:solidFill>
              </a:rPr>
              <a:t>στους </a:t>
            </a:r>
            <a:r>
              <a:rPr lang="el-GR" sz="2400" b="1" dirty="0">
                <a:solidFill>
                  <a:schemeClr val="accent1">
                    <a:lumMod val="75000"/>
                  </a:schemeClr>
                </a:solidFill>
              </a:rPr>
              <a:t>καλύτερους</a:t>
            </a:r>
            <a:r>
              <a:rPr lang="el-GR" sz="2400" dirty="0">
                <a:solidFill>
                  <a:schemeClr val="accent1">
                    <a:lumMod val="75000"/>
                  </a:schemeClr>
                </a:solidFill>
              </a:rPr>
              <a:t> μεταπτυχιακούς φοιτητές </a:t>
            </a:r>
            <a:r>
              <a:rPr lang="el-GR" sz="2400" dirty="0" smtClean="0">
                <a:solidFill>
                  <a:schemeClr val="accent1">
                    <a:lumMod val="75000"/>
                  </a:schemeClr>
                </a:solidFill>
              </a:rPr>
              <a:t>παγκοσμίως</a:t>
            </a:r>
            <a:endParaRPr lang="el-GR" sz="2400" dirty="0">
              <a:solidFill>
                <a:schemeClr val="accent1">
                  <a:lumMod val="75000"/>
                </a:schemeClr>
              </a:solidFill>
            </a:endParaRPr>
          </a:p>
        </p:txBody>
      </p:sp>
      <p:pic>
        <p:nvPicPr>
          <p:cNvPr id="2050" name="Picture 2" descr="Αποτέλεσμα εικόνας για university student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t="11246" b="19143"/>
          <a:stretch/>
        </p:blipFill>
        <p:spPr bwMode="auto">
          <a:xfrm rot="21057441">
            <a:off x="232346" y="3912164"/>
            <a:ext cx="3571875" cy="18565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67944" y="3717040"/>
            <a:ext cx="4680520" cy="2431435"/>
          </a:xfrm>
          <a:prstGeom prst="rect">
            <a:avLst/>
          </a:prstGeom>
          <a:noFill/>
        </p:spPr>
        <p:txBody>
          <a:bodyPr wrap="square" rtlCol="0">
            <a:spAutoFit/>
          </a:bodyPr>
          <a:lstStyle/>
          <a:p>
            <a:r>
              <a:rPr lang="el-GR" sz="2800" b="1" dirty="0">
                <a:solidFill>
                  <a:srgbClr val="FF0000"/>
                </a:solidFill>
              </a:rPr>
              <a:t>*</a:t>
            </a:r>
            <a:r>
              <a:rPr lang="el-GR" sz="2800" b="1" dirty="0">
                <a:solidFill>
                  <a:schemeClr val="accent1">
                    <a:lumMod val="75000"/>
                  </a:schemeClr>
                </a:solidFill>
              </a:rPr>
              <a:t> </a:t>
            </a:r>
            <a:r>
              <a:rPr lang="el-GR" sz="2800" b="1" dirty="0" smtClean="0">
                <a:solidFill>
                  <a:schemeClr val="accent1">
                    <a:lumMod val="75000"/>
                  </a:schemeClr>
                </a:solidFill>
              </a:rPr>
              <a:t>Δάνεια </a:t>
            </a:r>
            <a:r>
              <a:rPr lang="el-GR" sz="2800" b="1" dirty="0">
                <a:solidFill>
                  <a:schemeClr val="accent1">
                    <a:lumMod val="75000"/>
                  </a:schemeClr>
                </a:solidFill>
              </a:rPr>
              <a:t>Μεταπτυχιακών Σπουδών </a:t>
            </a:r>
            <a:r>
              <a:rPr lang="en-US" sz="2800" b="1" dirty="0">
                <a:solidFill>
                  <a:schemeClr val="accent1">
                    <a:lumMod val="75000"/>
                  </a:schemeClr>
                </a:solidFill>
              </a:rPr>
              <a:t>Erasmus</a:t>
            </a:r>
            <a:r>
              <a:rPr lang="en-US" sz="2800" b="1" dirty="0" smtClean="0">
                <a:solidFill>
                  <a:schemeClr val="accent1">
                    <a:lumMod val="75000"/>
                  </a:schemeClr>
                </a:solidFill>
              </a:rPr>
              <a:t>+</a:t>
            </a:r>
            <a:r>
              <a:rPr lang="el-GR" sz="2800" b="1" dirty="0" smtClean="0">
                <a:solidFill>
                  <a:schemeClr val="accent1">
                    <a:lumMod val="75000"/>
                  </a:schemeClr>
                </a:solidFill>
              </a:rPr>
              <a:t>, </a:t>
            </a:r>
            <a:r>
              <a:rPr lang="el-GR" sz="2400" dirty="0" smtClean="0">
                <a:solidFill>
                  <a:schemeClr val="accent1">
                    <a:lumMod val="75000"/>
                  </a:schemeClr>
                </a:solidFill>
              </a:rPr>
              <a:t>χορηγούνται σε φοιτητές ΑΕΙ των χωρών του προγράμματος</a:t>
            </a:r>
            <a:r>
              <a:rPr lang="el-GR" sz="2400" b="1" dirty="0" smtClean="0">
                <a:solidFill>
                  <a:schemeClr val="accent1">
                    <a:lumMod val="75000"/>
                  </a:schemeClr>
                </a:solidFill>
              </a:rPr>
              <a:t> </a:t>
            </a:r>
            <a:r>
              <a:rPr lang="el-GR" sz="2400" dirty="0" smtClean="0">
                <a:solidFill>
                  <a:schemeClr val="accent1">
                    <a:lumMod val="75000"/>
                  </a:schemeClr>
                </a:solidFill>
              </a:rPr>
              <a:t>για πλήρεις μεταπτυχιακές σπουδές </a:t>
            </a:r>
            <a:r>
              <a:rPr lang="el-GR" sz="2400" b="1" dirty="0" smtClean="0">
                <a:solidFill>
                  <a:schemeClr val="accent1">
                    <a:lumMod val="75000"/>
                  </a:schemeClr>
                </a:solidFill>
              </a:rPr>
              <a:t>στο εξωτερικό</a:t>
            </a:r>
            <a:endParaRPr lang="el-GR" sz="2800" b="1" dirty="0">
              <a:solidFill>
                <a:schemeClr val="accent1">
                  <a:lumMod val="75000"/>
                </a:schemeClr>
              </a:solidFill>
            </a:endParaRPr>
          </a:p>
        </p:txBody>
      </p:sp>
    </p:spTree>
    <p:extLst>
      <p:ext uri="{BB962C8B-B14F-4D97-AF65-F5344CB8AC3E}">
        <p14:creationId xmlns:p14="http://schemas.microsoft.com/office/powerpoint/2010/main" val="133528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365" y="276324"/>
            <a:ext cx="8496944" cy="2000548"/>
          </a:xfrm>
          <a:prstGeom prst="rect">
            <a:avLst/>
          </a:prstGeom>
          <a:noFill/>
        </p:spPr>
        <p:txBody>
          <a:bodyPr wrap="square" rtlCol="0">
            <a:spAutoFit/>
          </a:bodyPr>
          <a:lstStyle/>
          <a:p>
            <a:pPr algn="ctr"/>
            <a:r>
              <a:rPr lang="el-GR" sz="4400" b="1" dirty="0" smtClean="0">
                <a:solidFill>
                  <a:srgbClr val="FF0000"/>
                </a:solidFill>
              </a:rPr>
              <a:t>Βασική Δράση 2 (ΚΑ2)</a:t>
            </a:r>
          </a:p>
          <a:p>
            <a:pPr algn="ctr"/>
            <a:r>
              <a:rPr lang="el-GR" sz="4000" dirty="0" smtClean="0">
                <a:solidFill>
                  <a:srgbClr val="FF0000"/>
                </a:solidFill>
              </a:rPr>
              <a:t>Συνεργασία για καινοτομία και ανταλλαγή ορθών πρακτικών</a:t>
            </a:r>
            <a:endParaRPr lang="el-GR" sz="4000" dirty="0">
              <a:solidFill>
                <a:srgbClr val="FF0000"/>
              </a:solidFill>
            </a:endParaRPr>
          </a:p>
        </p:txBody>
      </p:sp>
      <p:sp>
        <p:nvSpPr>
          <p:cNvPr id="4" name="TextBox 3"/>
          <p:cNvSpPr txBox="1"/>
          <p:nvPr/>
        </p:nvSpPr>
        <p:spPr>
          <a:xfrm>
            <a:off x="17837" y="2420888"/>
            <a:ext cx="9144000" cy="4308872"/>
          </a:xfrm>
          <a:prstGeom prst="rect">
            <a:avLst/>
          </a:prstGeom>
          <a:noFill/>
        </p:spPr>
        <p:txBody>
          <a:bodyPr wrap="square" rtlCol="0">
            <a:spAutoFit/>
          </a:bodyPr>
          <a:lstStyle/>
          <a:p>
            <a:r>
              <a:rPr lang="el-GR" sz="2800" b="1" dirty="0">
                <a:solidFill>
                  <a:srgbClr val="FF0000"/>
                </a:solidFill>
              </a:rPr>
              <a:t>* </a:t>
            </a:r>
            <a:r>
              <a:rPr lang="el-GR" sz="2800" b="1" dirty="0" smtClean="0">
                <a:solidFill>
                  <a:schemeClr val="accent1">
                    <a:lumMod val="75000"/>
                  </a:schemeClr>
                </a:solidFill>
              </a:rPr>
              <a:t>Στρατηγικές Συμπράξεις </a:t>
            </a:r>
            <a:r>
              <a:rPr lang="el-GR" sz="2400" dirty="0" smtClean="0">
                <a:solidFill>
                  <a:schemeClr val="accent1">
                    <a:lumMod val="75000"/>
                  </a:schemeClr>
                </a:solidFill>
              </a:rPr>
              <a:t>μεταξύ οργανισμών </a:t>
            </a:r>
          </a:p>
          <a:p>
            <a:r>
              <a:rPr lang="el-GR" sz="2400" dirty="0" smtClean="0">
                <a:solidFill>
                  <a:schemeClr val="accent1">
                    <a:lumMod val="75000"/>
                  </a:schemeClr>
                </a:solidFill>
              </a:rPr>
              <a:t>εκπαίδευσης</a:t>
            </a:r>
            <a:r>
              <a:rPr lang="el-GR" sz="2400" dirty="0">
                <a:solidFill>
                  <a:schemeClr val="accent1">
                    <a:lumMod val="75000"/>
                  </a:schemeClr>
                </a:solidFill>
              </a:rPr>
              <a:t>, </a:t>
            </a:r>
            <a:r>
              <a:rPr lang="el-GR" sz="2400" dirty="0" smtClean="0">
                <a:solidFill>
                  <a:schemeClr val="accent1">
                    <a:lumMod val="75000"/>
                  </a:schemeClr>
                </a:solidFill>
              </a:rPr>
              <a:t>κατάρτισης </a:t>
            </a:r>
            <a:r>
              <a:rPr lang="el-GR" sz="2400" dirty="0">
                <a:solidFill>
                  <a:schemeClr val="accent1">
                    <a:lumMod val="75000"/>
                  </a:schemeClr>
                </a:solidFill>
              </a:rPr>
              <a:t>και </a:t>
            </a:r>
            <a:r>
              <a:rPr lang="el-GR" sz="2400" dirty="0" smtClean="0">
                <a:solidFill>
                  <a:schemeClr val="accent1">
                    <a:lumMod val="75000"/>
                  </a:schemeClr>
                </a:solidFill>
              </a:rPr>
              <a:t>νεολαίας </a:t>
            </a:r>
          </a:p>
          <a:p>
            <a:endParaRPr lang="el-GR" sz="2400" dirty="0">
              <a:solidFill>
                <a:schemeClr val="accent1">
                  <a:lumMod val="75000"/>
                </a:schemeClr>
              </a:solidFill>
            </a:endParaRPr>
          </a:p>
          <a:p>
            <a:r>
              <a:rPr lang="el-GR" dirty="0" smtClean="0">
                <a:solidFill>
                  <a:schemeClr val="tx2">
                    <a:lumMod val="75000"/>
                  </a:schemeClr>
                </a:solidFill>
              </a:rPr>
              <a:t>Περιλαμβάνει: Πανεπιστήμια,  </a:t>
            </a:r>
          </a:p>
          <a:p>
            <a:r>
              <a:rPr lang="el-GR" dirty="0" smtClean="0">
                <a:solidFill>
                  <a:schemeClr val="tx2">
                    <a:lumMod val="75000"/>
                  </a:schemeClr>
                </a:solidFill>
              </a:rPr>
              <a:t>σχολεία/ινστιτούτα/εκπαιδευτικά κέντρα (από </a:t>
            </a:r>
            <a:r>
              <a:rPr lang="el-GR" dirty="0">
                <a:solidFill>
                  <a:schemeClr val="tx2">
                    <a:lumMod val="75000"/>
                  </a:schemeClr>
                </a:solidFill>
              </a:rPr>
              <a:t>την </a:t>
            </a:r>
            <a:r>
              <a:rPr lang="el-GR" dirty="0" smtClean="0">
                <a:solidFill>
                  <a:schemeClr val="tx2">
                    <a:lumMod val="75000"/>
                  </a:schemeClr>
                </a:solidFill>
              </a:rPr>
              <a:t>προσχολική εκπ/ση </a:t>
            </a:r>
            <a:r>
              <a:rPr lang="el-GR" dirty="0">
                <a:solidFill>
                  <a:schemeClr val="tx2">
                    <a:lumMod val="75000"/>
                  </a:schemeClr>
                </a:solidFill>
              </a:rPr>
              <a:t>έως την ανώτερη δευτεροβάθμια εκπαίδευση, συμπεριλαμβανομένης της επαγγελματικής εκπαίδευσης και της εκπαίδευσης </a:t>
            </a:r>
            <a:r>
              <a:rPr lang="el-GR" dirty="0" smtClean="0">
                <a:solidFill>
                  <a:schemeClr val="tx2">
                    <a:lumMod val="75000"/>
                  </a:schemeClr>
                </a:solidFill>
              </a:rPr>
              <a:t>ενηλίκων), </a:t>
            </a:r>
          </a:p>
          <a:p>
            <a:r>
              <a:rPr lang="el-GR" dirty="0" smtClean="0">
                <a:solidFill>
                  <a:schemeClr val="tx2">
                    <a:lumMod val="75000"/>
                  </a:schemeClr>
                </a:solidFill>
              </a:rPr>
              <a:t>ΜΚΟ, </a:t>
            </a:r>
          </a:p>
          <a:p>
            <a:r>
              <a:rPr lang="el-GR" dirty="0" smtClean="0">
                <a:solidFill>
                  <a:schemeClr val="tx2">
                    <a:lumMod val="75000"/>
                  </a:schemeClr>
                </a:solidFill>
              </a:rPr>
              <a:t>δημόσιες και ιδιωτικές επιχειρήσεις, </a:t>
            </a:r>
          </a:p>
          <a:p>
            <a:r>
              <a:rPr lang="el-GR" dirty="0" smtClean="0">
                <a:solidFill>
                  <a:schemeClr val="tx2">
                    <a:lumMod val="75000"/>
                  </a:schemeClr>
                </a:solidFill>
              </a:rPr>
              <a:t>δημόσιους φορείς, </a:t>
            </a:r>
          </a:p>
          <a:p>
            <a:r>
              <a:rPr lang="el-GR" dirty="0" smtClean="0">
                <a:solidFill>
                  <a:schemeClr val="tx2">
                    <a:lumMod val="75000"/>
                  </a:schemeClr>
                </a:solidFill>
              </a:rPr>
              <a:t>κοινωνικούς εταίρους </a:t>
            </a:r>
            <a:r>
              <a:rPr lang="el-GR" dirty="0">
                <a:solidFill>
                  <a:schemeClr val="tx2">
                    <a:lumMod val="75000"/>
                  </a:schemeClr>
                </a:solidFill>
              </a:rPr>
              <a:t>ή άλλος εκπρόσωπος του εργασιακού </a:t>
            </a:r>
            <a:r>
              <a:rPr lang="el-GR" dirty="0" smtClean="0">
                <a:solidFill>
                  <a:schemeClr val="tx2">
                    <a:lumMod val="75000"/>
                  </a:schemeClr>
                </a:solidFill>
              </a:rPr>
              <a:t>τομέα, </a:t>
            </a:r>
          </a:p>
          <a:p>
            <a:r>
              <a:rPr lang="el-GR" dirty="0" smtClean="0">
                <a:solidFill>
                  <a:schemeClr val="tx2">
                    <a:lumMod val="75000"/>
                  </a:schemeClr>
                </a:solidFill>
              </a:rPr>
              <a:t>ερευνητικά ινστιτούτα, </a:t>
            </a:r>
          </a:p>
          <a:p>
            <a:r>
              <a:rPr lang="el-GR" dirty="0" smtClean="0">
                <a:solidFill>
                  <a:schemeClr val="tx2">
                    <a:lumMod val="75000"/>
                  </a:schemeClr>
                </a:solidFill>
              </a:rPr>
              <a:t>κέντρα </a:t>
            </a:r>
            <a:r>
              <a:rPr lang="el-GR" dirty="0">
                <a:solidFill>
                  <a:schemeClr val="tx2">
                    <a:lumMod val="75000"/>
                  </a:schemeClr>
                </a:solidFill>
              </a:rPr>
              <a:t>διεπιχειρησιακής </a:t>
            </a:r>
            <a:r>
              <a:rPr lang="el-GR" dirty="0" smtClean="0">
                <a:solidFill>
                  <a:schemeClr val="tx2">
                    <a:lumMod val="75000"/>
                  </a:schemeClr>
                </a:solidFill>
              </a:rPr>
              <a:t>κατάρτισης, </a:t>
            </a:r>
          </a:p>
          <a:p>
            <a:r>
              <a:rPr lang="el-GR" dirty="0" smtClean="0">
                <a:solidFill>
                  <a:schemeClr val="tx2">
                    <a:lumMod val="75000"/>
                  </a:schemeClr>
                </a:solidFill>
              </a:rPr>
              <a:t>πολιτιστικούς οργανισμούς,                                    …  ακόμη και μία </a:t>
            </a:r>
            <a:r>
              <a:rPr lang="el-GR" dirty="0">
                <a:solidFill>
                  <a:schemeClr val="tx2">
                    <a:lumMod val="75000"/>
                  </a:schemeClr>
                </a:solidFill>
              </a:rPr>
              <a:t>μια άτυπη ομάδα </a:t>
            </a:r>
            <a:r>
              <a:rPr lang="el-GR" dirty="0" smtClean="0">
                <a:solidFill>
                  <a:schemeClr val="tx2">
                    <a:lumMod val="75000"/>
                  </a:schemeClr>
                </a:solidFill>
              </a:rPr>
              <a:t>νέων </a:t>
            </a:r>
            <a:endParaRPr lang="el-GR" dirty="0">
              <a:solidFill>
                <a:schemeClr val="tx2">
                  <a:lumMod val="75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11644">
            <a:off x="6730001" y="2364463"/>
            <a:ext cx="1179199" cy="103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05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839</TotalTime>
  <Words>941</Words>
  <Application>Microsoft Office PowerPoint</Application>
  <PresentationFormat>Προβολή στην οθόνη (4:3)</PresentationFormat>
  <Paragraphs>194</Paragraphs>
  <Slides>35</Slides>
  <Notes>3</Notes>
  <HiddenSlides>0</HiddenSlides>
  <MMClips>4</MMClips>
  <ScaleCrop>false</ScaleCrop>
  <HeadingPairs>
    <vt:vector size="4" baseType="variant">
      <vt:variant>
        <vt:lpstr>Θέμα</vt:lpstr>
      </vt:variant>
      <vt:variant>
        <vt:i4>4</vt:i4>
      </vt:variant>
      <vt:variant>
        <vt:lpstr>Τίτλοι διαφανειών</vt:lpstr>
      </vt:variant>
      <vt:variant>
        <vt:i4>35</vt:i4>
      </vt:variant>
    </vt:vector>
  </HeadingPairs>
  <TitlesOfParts>
    <vt:vector size="39" baseType="lpstr">
      <vt:lpstr>Θέμα του Office</vt:lpstr>
      <vt:lpstr>Tropic</vt:lpstr>
      <vt:lpstr>1_Tropic</vt:lpstr>
      <vt:lpstr>2_Tropic</vt:lpstr>
      <vt:lpstr>Παρουσίαση του PowerPoint</vt:lpstr>
      <vt:lpstr>Erasmus+</vt:lpstr>
      <vt:lpstr>Παρουσίαση του PowerPoint</vt:lpstr>
      <vt:lpstr>Δράσεις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MEATS</vt:lpstr>
      <vt:lpstr>chicken</vt:lpstr>
      <vt:lpstr>lamb</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dc:title>
  <dc:creator>user</dc:creator>
  <cp:lastModifiedBy>user</cp:lastModifiedBy>
  <cp:revision>106</cp:revision>
  <dcterms:created xsi:type="dcterms:W3CDTF">2019-09-28T10:26:30Z</dcterms:created>
  <dcterms:modified xsi:type="dcterms:W3CDTF">2019-10-12T19:32:52Z</dcterms:modified>
</cp:coreProperties>
</file>