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D09F079-C699-452F-9985-81B67532B74F}" type="datetimeFigureOut">
              <a:rPr lang="ru-RU" smtClean="0"/>
              <a:t>08.11.2015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7166A6-B171-4E23-AB90-19F7AEA5A7D4}"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D09F079-C699-452F-9985-81B67532B74F}" type="datetimeFigureOut">
              <a:rPr lang="ru-RU" smtClean="0"/>
              <a:t>08.11.2015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7166A6-B171-4E23-AB90-19F7AEA5A7D4}"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D09F079-C699-452F-9985-81B67532B74F}" type="datetimeFigureOut">
              <a:rPr lang="ru-RU" smtClean="0"/>
              <a:t>08.11.2015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7166A6-B171-4E23-AB90-19F7AEA5A7D4}"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D09F079-C699-452F-9985-81B67532B74F}" type="datetimeFigureOut">
              <a:rPr lang="ru-RU" smtClean="0"/>
              <a:t>08.11.2015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7166A6-B171-4E23-AB90-19F7AEA5A7D4}"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D09F079-C699-452F-9985-81B67532B74F}" type="datetimeFigureOut">
              <a:rPr lang="ru-RU" smtClean="0"/>
              <a:t>08.11.2015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7166A6-B171-4E23-AB90-19F7AEA5A7D4}"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D09F079-C699-452F-9985-81B67532B74F}" type="datetimeFigureOut">
              <a:rPr lang="ru-RU" smtClean="0"/>
              <a:t>08.11.2015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17166A6-B171-4E23-AB90-19F7AEA5A7D4}"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D09F079-C699-452F-9985-81B67532B74F}" type="datetimeFigureOut">
              <a:rPr lang="ru-RU" smtClean="0"/>
              <a:t>08.11.2015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17166A6-B171-4E23-AB90-19F7AEA5A7D4}"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D09F079-C699-452F-9985-81B67532B74F}" type="datetimeFigureOut">
              <a:rPr lang="ru-RU" smtClean="0"/>
              <a:t>08.11.2015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17166A6-B171-4E23-AB90-19F7AEA5A7D4}"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D09F079-C699-452F-9985-81B67532B74F}" type="datetimeFigureOut">
              <a:rPr lang="ru-RU" smtClean="0"/>
              <a:t>08.11.2015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17166A6-B171-4E23-AB90-19F7AEA5A7D4}"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D09F079-C699-452F-9985-81B67532B74F}" type="datetimeFigureOut">
              <a:rPr lang="ru-RU" smtClean="0"/>
              <a:t>08.11.2015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17166A6-B171-4E23-AB90-19F7AEA5A7D4}"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D09F079-C699-452F-9985-81B67532B74F}" type="datetimeFigureOut">
              <a:rPr lang="ru-RU" smtClean="0"/>
              <a:t>08.11.2015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17166A6-B171-4E23-AB90-19F7AEA5A7D4}"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09F079-C699-452F-9985-81B67532B74F}" type="datetimeFigureOut">
              <a:rPr lang="ru-RU" smtClean="0"/>
              <a:t>08.11.2015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7166A6-B171-4E23-AB90-19F7AEA5A7D4}"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214290"/>
            <a:ext cx="7772400" cy="1470025"/>
          </a:xfrm>
        </p:spPr>
        <p:txBody>
          <a:bodyPr/>
          <a:lstStyle/>
          <a:p>
            <a:r>
              <a:rPr lang="en-US" dirty="0"/>
              <a:t>Pyramids of Giza</a:t>
            </a:r>
            <a:endParaRPr lang="ru-RU" dirty="0"/>
          </a:p>
        </p:txBody>
      </p:sp>
      <p:pic>
        <p:nvPicPr>
          <p:cNvPr id="1026" name="Picture 2" descr="http://worldturne.com/images/stories/Piramida_Heopsa_-_chudo_sveta_iz_Gizy_Egipet_-_1.jpeg"/>
          <p:cNvPicPr>
            <a:picLocks noChangeAspect="1" noChangeArrowheads="1"/>
          </p:cNvPicPr>
          <p:nvPr/>
        </p:nvPicPr>
        <p:blipFill>
          <a:blip r:embed="rId2"/>
          <a:srcRect/>
          <a:stretch>
            <a:fillRect/>
          </a:stretch>
        </p:blipFill>
        <p:spPr bwMode="auto">
          <a:xfrm>
            <a:off x="1142976" y="1643050"/>
            <a:ext cx="7101527" cy="400052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2000" dirty="0"/>
              <a:t>Have you ever heard about the Seven Wonders of the World? </a:t>
            </a:r>
            <a:r>
              <a:rPr lang="ru-RU" sz="2000" dirty="0" err="1"/>
              <a:t>Pyramids</a:t>
            </a:r>
            <a:r>
              <a:rPr lang="ru-RU" sz="2000" dirty="0"/>
              <a:t> </a:t>
            </a:r>
            <a:r>
              <a:rPr lang="ru-RU" sz="2000" dirty="0" err="1"/>
              <a:t>of</a:t>
            </a:r>
            <a:r>
              <a:rPr lang="ru-RU" sz="2000" dirty="0"/>
              <a:t> </a:t>
            </a:r>
            <a:r>
              <a:rPr lang="ru-RU" sz="2000" dirty="0" err="1"/>
              <a:t>Giza</a:t>
            </a:r>
            <a:r>
              <a:rPr lang="ru-RU" sz="2000" dirty="0"/>
              <a:t> </a:t>
            </a:r>
            <a:r>
              <a:rPr lang="ru-RU" sz="2000" dirty="0" err="1"/>
              <a:t>are</a:t>
            </a:r>
            <a:r>
              <a:rPr lang="ru-RU" sz="2000" dirty="0"/>
              <a:t> </a:t>
            </a:r>
            <a:r>
              <a:rPr lang="ru-RU" sz="2000" dirty="0" err="1"/>
              <a:t>among</a:t>
            </a:r>
            <a:r>
              <a:rPr lang="ru-RU" sz="2000" dirty="0"/>
              <a:t> </a:t>
            </a:r>
            <a:r>
              <a:rPr lang="ru-RU" sz="2000" dirty="0" err="1"/>
              <a:t>them</a:t>
            </a:r>
            <a:r>
              <a:rPr lang="ru-RU" sz="2000" dirty="0"/>
              <a:t>. </a:t>
            </a:r>
            <a:r>
              <a:rPr lang="ru-RU" sz="2000" dirty="0" err="1"/>
              <a:t>These</a:t>
            </a:r>
            <a:r>
              <a:rPr lang="ru-RU" sz="2000" dirty="0"/>
              <a:t> </a:t>
            </a:r>
            <a:r>
              <a:rPr lang="ru-RU" sz="2000" dirty="0" err="1"/>
              <a:t>pyramids</a:t>
            </a:r>
            <a:r>
              <a:rPr lang="ru-RU" sz="2000" dirty="0"/>
              <a:t> </a:t>
            </a:r>
            <a:r>
              <a:rPr lang="ru-RU" sz="2000" dirty="0" err="1"/>
              <a:t>were</a:t>
            </a:r>
            <a:r>
              <a:rPr lang="ru-RU" sz="2000" dirty="0"/>
              <a:t> </a:t>
            </a:r>
            <a:r>
              <a:rPr lang="ru-RU" sz="2000" dirty="0" err="1"/>
              <a:t>built</a:t>
            </a:r>
            <a:r>
              <a:rPr lang="ru-RU" sz="2000" dirty="0"/>
              <a:t> </a:t>
            </a:r>
            <a:r>
              <a:rPr lang="ru-RU" sz="2000" dirty="0" err="1"/>
              <a:t>in</a:t>
            </a:r>
            <a:r>
              <a:rPr lang="ru-RU" sz="2000" dirty="0"/>
              <a:t> </a:t>
            </a:r>
            <a:r>
              <a:rPr lang="ru-RU" sz="2000" dirty="0" err="1"/>
              <a:t>ancient</a:t>
            </a:r>
            <a:r>
              <a:rPr lang="ru-RU" sz="2000" dirty="0"/>
              <a:t> </a:t>
            </a:r>
            <a:r>
              <a:rPr lang="ru-RU" sz="2000" dirty="0" err="1"/>
              <a:t>times</a:t>
            </a:r>
            <a:r>
              <a:rPr lang="ru-RU" sz="2000" dirty="0"/>
              <a:t>. </a:t>
            </a:r>
            <a:r>
              <a:rPr lang="ru-RU" sz="2000" dirty="0" err="1"/>
              <a:t>They</a:t>
            </a:r>
            <a:r>
              <a:rPr lang="ru-RU" sz="2000" dirty="0"/>
              <a:t> </a:t>
            </a:r>
            <a:r>
              <a:rPr lang="ru-RU" sz="2000" dirty="0" err="1"/>
              <a:t>were</a:t>
            </a:r>
            <a:r>
              <a:rPr lang="ru-RU" sz="2000" dirty="0"/>
              <a:t> </a:t>
            </a:r>
            <a:r>
              <a:rPr lang="ru-RU" sz="2000" dirty="0" err="1"/>
              <a:t>named</a:t>
            </a:r>
            <a:r>
              <a:rPr lang="ru-RU" sz="2000" dirty="0"/>
              <a:t> </a:t>
            </a:r>
            <a:r>
              <a:rPr lang="ru-RU" sz="2000" dirty="0" err="1"/>
              <a:t>in</a:t>
            </a:r>
            <a:r>
              <a:rPr lang="ru-RU" sz="2000" dirty="0"/>
              <a:t> </a:t>
            </a:r>
            <a:r>
              <a:rPr lang="ru-RU" sz="2000" dirty="0" err="1"/>
              <a:t>honor</a:t>
            </a:r>
            <a:r>
              <a:rPr lang="ru-RU" sz="2000" dirty="0"/>
              <a:t> </a:t>
            </a:r>
            <a:r>
              <a:rPr lang="ru-RU" sz="2000" dirty="0" err="1"/>
              <a:t>of</a:t>
            </a:r>
            <a:r>
              <a:rPr lang="ru-RU" sz="2000" dirty="0"/>
              <a:t> </a:t>
            </a:r>
            <a:r>
              <a:rPr lang="ru-RU" sz="2000" dirty="0" err="1"/>
              <a:t>the</a:t>
            </a:r>
            <a:r>
              <a:rPr lang="ru-RU" sz="2000" dirty="0"/>
              <a:t> </a:t>
            </a:r>
            <a:r>
              <a:rPr lang="ru-RU" sz="2000" dirty="0" err="1"/>
              <a:t>kings</a:t>
            </a:r>
            <a:r>
              <a:rPr lang="ru-RU" sz="2000" dirty="0"/>
              <a:t> </a:t>
            </a:r>
            <a:r>
              <a:rPr lang="ru-RU" sz="2000" dirty="0" err="1"/>
              <a:t>of</a:t>
            </a:r>
            <a:r>
              <a:rPr lang="ru-RU" sz="2000" dirty="0"/>
              <a:t> </a:t>
            </a:r>
            <a:r>
              <a:rPr lang="ru-RU" sz="2000" dirty="0" err="1"/>
              <a:t>the</a:t>
            </a:r>
            <a:r>
              <a:rPr lang="ru-RU" sz="2000" dirty="0"/>
              <a:t> 4th </a:t>
            </a:r>
            <a:r>
              <a:rPr lang="ru-RU" sz="2000" dirty="0" err="1"/>
              <a:t>dynasty</a:t>
            </a:r>
            <a:r>
              <a:rPr lang="ru-RU" sz="2000" dirty="0"/>
              <a:t>. </a:t>
            </a:r>
            <a:r>
              <a:rPr lang="ru-RU" sz="2000" dirty="0" err="1"/>
              <a:t>The</a:t>
            </a:r>
            <a:r>
              <a:rPr lang="ru-RU" sz="2000" dirty="0"/>
              <a:t> </a:t>
            </a:r>
            <a:r>
              <a:rPr lang="ru-RU" sz="2000" dirty="0" err="1"/>
              <a:t>three</a:t>
            </a:r>
            <a:r>
              <a:rPr lang="ru-RU" sz="2000" dirty="0"/>
              <a:t> </a:t>
            </a:r>
            <a:r>
              <a:rPr lang="ru-RU" sz="2000" dirty="0" err="1"/>
              <a:t>primary</a:t>
            </a:r>
            <a:r>
              <a:rPr lang="ru-RU" sz="2000" dirty="0"/>
              <a:t> </a:t>
            </a:r>
            <a:r>
              <a:rPr lang="ru-RU" sz="2000" dirty="0" err="1"/>
              <a:t>pyramids</a:t>
            </a:r>
            <a:r>
              <a:rPr lang="ru-RU" sz="2000" dirty="0"/>
              <a:t> </a:t>
            </a:r>
            <a:r>
              <a:rPr lang="ru-RU" sz="2000" dirty="0" err="1"/>
              <a:t>are</a:t>
            </a:r>
            <a:r>
              <a:rPr lang="ru-RU" sz="2000" dirty="0"/>
              <a:t> </a:t>
            </a:r>
            <a:r>
              <a:rPr lang="ru-RU" sz="2000" dirty="0" err="1"/>
              <a:t>the</a:t>
            </a:r>
            <a:r>
              <a:rPr lang="ru-RU" sz="2000" dirty="0"/>
              <a:t> </a:t>
            </a:r>
            <a:r>
              <a:rPr lang="ru-RU" sz="2000" dirty="0" err="1"/>
              <a:t>pyramids</a:t>
            </a:r>
            <a:r>
              <a:rPr lang="ru-RU" sz="2000" dirty="0"/>
              <a:t> </a:t>
            </a:r>
            <a:r>
              <a:rPr lang="ru-RU" sz="2000" dirty="0" err="1"/>
              <a:t>of</a:t>
            </a:r>
            <a:r>
              <a:rPr lang="ru-RU" sz="2000" dirty="0"/>
              <a:t> </a:t>
            </a:r>
            <a:r>
              <a:rPr lang="ru-RU" sz="2000" dirty="0" err="1"/>
              <a:t>Khufu</a:t>
            </a:r>
            <a:r>
              <a:rPr lang="ru-RU" sz="2000" dirty="0"/>
              <a:t>, </a:t>
            </a:r>
            <a:r>
              <a:rPr lang="ru-RU" sz="2000" dirty="0" err="1"/>
              <a:t>Khafre</a:t>
            </a:r>
            <a:r>
              <a:rPr lang="ru-RU" sz="2000" dirty="0"/>
              <a:t> </a:t>
            </a:r>
            <a:r>
              <a:rPr lang="ru-RU" sz="2000" dirty="0" err="1"/>
              <a:t>and</a:t>
            </a:r>
            <a:r>
              <a:rPr lang="ru-RU" sz="2000" dirty="0"/>
              <a:t> </a:t>
            </a:r>
            <a:r>
              <a:rPr lang="ru-RU" sz="2000" dirty="0" err="1"/>
              <a:t>Menkaure</a:t>
            </a:r>
            <a:r>
              <a:rPr lang="ru-RU" sz="2000" dirty="0"/>
              <a:t>.</a:t>
            </a:r>
          </a:p>
        </p:txBody>
      </p:sp>
      <p:pic>
        <p:nvPicPr>
          <p:cNvPr id="4098" name="Picture 2" descr="https://pp.vk.me/c624116/v624116213/4bfaa/eF72HU4DzeA.jpg"/>
          <p:cNvPicPr>
            <a:picLocks noChangeAspect="1" noChangeArrowheads="1"/>
          </p:cNvPicPr>
          <p:nvPr/>
        </p:nvPicPr>
        <p:blipFill>
          <a:blip r:embed="rId2"/>
          <a:srcRect/>
          <a:stretch>
            <a:fillRect/>
          </a:stretch>
        </p:blipFill>
        <p:spPr bwMode="auto">
          <a:xfrm>
            <a:off x="1214414" y="1785926"/>
            <a:ext cx="6847695" cy="472490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0" y="214290"/>
            <a:ext cx="9144000" cy="2308324"/>
          </a:xfrm>
          <a:prstGeom prst="rect">
            <a:avLst/>
          </a:prstGeom>
        </p:spPr>
        <p:txBody>
          <a:bodyPr wrap="square">
            <a:spAutoFit/>
          </a:bodyPr>
          <a:lstStyle/>
          <a:p>
            <a:r>
              <a:rPr lang="ru-RU" dirty="0" err="1" smtClean="0"/>
              <a:t>Khufu’s</a:t>
            </a:r>
            <a:r>
              <a:rPr lang="ru-RU" dirty="0" smtClean="0"/>
              <a:t> </a:t>
            </a:r>
            <a:r>
              <a:rPr lang="ru-RU" dirty="0" err="1" smtClean="0"/>
              <a:t>pyramid</a:t>
            </a:r>
            <a:r>
              <a:rPr lang="ru-RU" dirty="0" smtClean="0"/>
              <a:t> </a:t>
            </a:r>
            <a:r>
              <a:rPr lang="ru-RU" dirty="0" err="1" smtClean="0"/>
              <a:t>is</a:t>
            </a:r>
            <a:r>
              <a:rPr lang="ru-RU" dirty="0" smtClean="0"/>
              <a:t> </a:t>
            </a:r>
            <a:r>
              <a:rPr lang="ru-RU" dirty="0" err="1" smtClean="0"/>
              <a:t>perhaps</a:t>
            </a:r>
            <a:r>
              <a:rPr lang="ru-RU" dirty="0" smtClean="0"/>
              <a:t> </a:t>
            </a:r>
            <a:r>
              <a:rPr lang="ru-RU" dirty="0" err="1" smtClean="0"/>
              <a:t>the</a:t>
            </a:r>
            <a:r>
              <a:rPr lang="ru-RU" dirty="0" smtClean="0"/>
              <a:t> </a:t>
            </a:r>
            <a:r>
              <a:rPr lang="ru-RU" dirty="0" err="1" smtClean="0"/>
              <a:t>most</a:t>
            </a:r>
            <a:r>
              <a:rPr lang="ru-RU" dirty="0" smtClean="0"/>
              <a:t> </a:t>
            </a:r>
            <a:r>
              <a:rPr lang="ru-RU" dirty="0" err="1" smtClean="0"/>
              <a:t>colossal</a:t>
            </a:r>
            <a:r>
              <a:rPr lang="ru-RU" dirty="0" smtClean="0"/>
              <a:t> </a:t>
            </a:r>
            <a:r>
              <a:rPr lang="ru-RU" dirty="0" err="1" smtClean="0"/>
              <a:t>single</a:t>
            </a:r>
            <a:r>
              <a:rPr lang="ru-RU" dirty="0" smtClean="0"/>
              <a:t> </a:t>
            </a:r>
            <a:r>
              <a:rPr lang="ru-RU" dirty="0" err="1" smtClean="0"/>
              <a:t>building</a:t>
            </a:r>
            <a:r>
              <a:rPr lang="ru-RU" dirty="0" smtClean="0"/>
              <a:t> </a:t>
            </a:r>
            <a:r>
              <a:rPr lang="ru-RU" dirty="0" err="1" smtClean="0"/>
              <a:t>in</a:t>
            </a:r>
            <a:r>
              <a:rPr lang="ru-RU" dirty="0" smtClean="0"/>
              <a:t> </a:t>
            </a:r>
            <a:r>
              <a:rPr lang="ru-RU" dirty="0" err="1" smtClean="0"/>
              <a:t>the</a:t>
            </a:r>
            <a:r>
              <a:rPr lang="ru-RU" dirty="0" smtClean="0"/>
              <a:t> </a:t>
            </a:r>
            <a:r>
              <a:rPr lang="ru-RU" dirty="0" err="1" smtClean="0"/>
              <a:t>world</a:t>
            </a:r>
            <a:r>
              <a:rPr lang="ru-RU" dirty="0" smtClean="0"/>
              <a:t>. </a:t>
            </a:r>
            <a:r>
              <a:rPr lang="ru-RU" dirty="0" err="1" smtClean="0"/>
              <a:t>It</a:t>
            </a:r>
            <a:r>
              <a:rPr lang="ru-RU" dirty="0" smtClean="0"/>
              <a:t> </a:t>
            </a:r>
            <a:r>
              <a:rPr lang="ru-RU" dirty="0" err="1" smtClean="0"/>
              <a:t>rises</a:t>
            </a:r>
            <a:r>
              <a:rPr lang="ru-RU" dirty="0" smtClean="0"/>
              <a:t> </a:t>
            </a:r>
            <a:r>
              <a:rPr lang="ru-RU" dirty="0" err="1" smtClean="0"/>
              <a:t>to</a:t>
            </a:r>
            <a:r>
              <a:rPr lang="ru-RU" dirty="0" smtClean="0"/>
              <a:t> </a:t>
            </a:r>
            <a:r>
              <a:rPr lang="ru-RU" dirty="0" err="1" smtClean="0"/>
              <a:t>a</a:t>
            </a:r>
            <a:r>
              <a:rPr lang="ru-RU" dirty="0" smtClean="0"/>
              <a:t> </a:t>
            </a:r>
            <a:r>
              <a:rPr lang="ru-RU" dirty="0" err="1" smtClean="0"/>
              <a:t>height</a:t>
            </a:r>
            <a:r>
              <a:rPr lang="ru-RU" dirty="0" smtClean="0"/>
              <a:t> </a:t>
            </a:r>
            <a:r>
              <a:rPr lang="ru-RU" dirty="0" err="1" smtClean="0"/>
              <a:t>of</a:t>
            </a:r>
            <a:r>
              <a:rPr lang="ru-RU" dirty="0" smtClean="0"/>
              <a:t> 146 </a:t>
            </a:r>
            <a:r>
              <a:rPr lang="ru-RU" dirty="0" err="1" smtClean="0"/>
              <a:t>meters</a:t>
            </a:r>
            <a:r>
              <a:rPr lang="ru-RU" dirty="0" smtClean="0"/>
              <a:t>. </a:t>
            </a:r>
            <a:r>
              <a:rPr lang="en-US" dirty="0" smtClean="0"/>
              <a:t>The entrance to the Great Pyramid is on the north side, about 18 meters above ground level.</a:t>
            </a:r>
            <a:r>
              <a:rPr lang="ru-RU" dirty="0" smtClean="0"/>
              <a:t/>
            </a:r>
            <a:br>
              <a:rPr lang="ru-RU" dirty="0" smtClean="0"/>
            </a:br>
            <a:r>
              <a:rPr lang="en-US" dirty="0" smtClean="0"/>
              <a:t>      Pyramid Khufu was built for Pharaoh Cheops by his slaves. It was the first and the biggest pyramid on the plateau of Giza. The place where pyramid is now situated was chosen by the Pharaoh. The base of it was built on the hill, which was smoothed out before building. At first pyramid was 146,7 meters height, but then the top was lost. Now Khufu is 137,3 meters height. It was the highest construction in the world until 1880.</a:t>
            </a:r>
            <a:endParaRPr lang="ru-RU" dirty="0"/>
          </a:p>
        </p:txBody>
      </p:sp>
      <p:pic>
        <p:nvPicPr>
          <p:cNvPr id="6146" name="Picture 2" descr="http://thepyramids.org/images/giza/230_01_great_pyramid_hufu.jpg"/>
          <p:cNvPicPr>
            <a:picLocks noChangeAspect="1" noChangeArrowheads="1"/>
          </p:cNvPicPr>
          <p:nvPr/>
        </p:nvPicPr>
        <p:blipFill>
          <a:blip r:embed="rId2"/>
          <a:srcRect/>
          <a:stretch>
            <a:fillRect/>
          </a:stretch>
        </p:blipFill>
        <p:spPr bwMode="auto">
          <a:xfrm>
            <a:off x="1000100" y="2500306"/>
            <a:ext cx="6877510" cy="414026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214291"/>
            <a:ext cx="9144000" cy="1938992"/>
          </a:xfrm>
          <a:prstGeom prst="rect">
            <a:avLst/>
          </a:prstGeom>
        </p:spPr>
        <p:txBody>
          <a:bodyPr wrap="square">
            <a:spAutoFit/>
          </a:bodyPr>
          <a:lstStyle/>
          <a:p>
            <a:r>
              <a:rPr lang="en-US" sz="2000" dirty="0"/>
              <a:t>There are three cells inside this pyramid. One of them isn’t completed. One of completed cells is called “Queen’s Chamber”. Although this room is traditionally called “Queen’s Chamber”, but Pharaoh’s wives weren’t buried there. They were buried in separated small pyramids. Another one is called “King’s Chamber”. It has a flat roof and two narrow shafts in the north and south walls. The purpose of these shafts is unknown.  Later these cells were robbed by ancient </a:t>
            </a:r>
            <a:r>
              <a:rPr lang="en-US" sz="2000" dirty="0" smtClean="0"/>
              <a:t>robbers</a:t>
            </a:r>
            <a:r>
              <a:rPr lang="ru-RU" sz="2000" dirty="0" smtClean="0"/>
              <a:t>.</a:t>
            </a:r>
            <a:endParaRPr lang="ru-RU" sz="2000" dirty="0"/>
          </a:p>
        </p:txBody>
      </p:sp>
      <p:pic>
        <p:nvPicPr>
          <p:cNvPr id="7170" name="Picture 2" descr="http://cheops.historyworlds.ru/wiki2/images/Mg21028144.500-6_600.jpg"/>
          <p:cNvPicPr>
            <a:picLocks noChangeAspect="1" noChangeArrowheads="1"/>
          </p:cNvPicPr>
          <p:nvPr/>
        </p:nvPicPr>
        <p:blipFill>
          <a:blip r:embed="rId2"/>
          <a:srcRect/>
          <a:stretch>
            <a:fillRect/>
          </a:stretch>
        </p:blipFill>
        <p:spPr bwMode="auto">
          <a:xfrm>
            <a:off x="2285984" y="2143116"/>
            <a:ext cx="3836929" cy="437675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www.investitwisely.com/wordpress/wp-content/uploads/2012/03/giza-pyramids-menkaure-khafre-khufu-wp.jpg"/>
          <p:cNvPicPr>
            <a:picLocks noChangeAspect="1" noChangeArrowheads="1"/>
          </p:cNvPicPr>
          <p:nvPr/>
        </p:nvPicPr>
        <p:blipFill>
          <a:blip r:embed="rId2"/>
          <a:srcRect/>
          <a:stretch>
            <a:fillRect/>
          </a:stretch>
        </p:blipFill>
        <p:spPr bwMode="auto">
          <a:xfrm>
            <a:off x="1643042" y="2000240"/>
            <a:ext cx="5786478" cy="4587100"/>
          </a:xfrm>
          <a:prstGeom prst="rect">
            <a:avLst/>
          </a:prstGeom>
          <a:noFill/>
        </p:spPr>
      </p:pic>
      <p:sp>
        <p:nvSpPr>
          <p:cNvPr id="5" name="Прямоугольник 4"/>
          <p:cNvSpPr/>
          <p:nvPr/>
        </p:nvSpPr>
        <p:spPr>
          <a:xfrm>
            <a:off x="0" y="214290"/>
            <a:ext cx="9144000" cy="1631216"/>
          </a:xfrm>
          <a:prstGeom prst="rect">
            <a:avLst/>
          </a:prstGeom>
        </p:spPr>
        <p:txBody>
          <a:bodyPr wrap="square">
            <a:spAutoFit/>
          </a:bodyPr>
          <a:lstStyle/>
          <a:p>
            <a:r>
              <a:rPr lang="en-US" sz="2000" dirty="0"/>
              <a:t> There are also two other pyramids .They are called “</a:t>
            </a:r>
            <a:r>
              <a:rPr lang="en-US" sz="2000" dirty="0" err="1"/>
              <a:t>Khafre</a:t>
            </a:r>
            <a:r>
              <a:rPr lang="en-US" sz="2000" dirty="0"/>
              <a:t>” and “</a:t>
            </a:r>
            <a:r>
              <a:rPr lang="en-US" sz="2000" dirty="0" err="1"/>
              <a:t>Menkaure</a:t>
            </a:r>
            <a:r>
              <a:rPr lang="en-US" sz="2000" dirty="0"/>
              <a:t>”. They are smaller then Khufu and were built for different queens and kings, too.</a:t>
            </a:r>
            <a:br>
              <a:rPr lang="en-US" sz="2000" dirty="0"/>
            </a:br>
            <a:r>
              <a:rPr lang="en-US" sz="2000" dirty="0"/>
              <a:t>      </a:t>
            </a:r>
            <a:r>
              <a:rPr lang="ru-RU" sz="2000" dirty="0" err="1"/>
              <a:t>Nobody</a:t>
            </a:r>
            <a:r>
              <a:rPr lang="ru-RU" sz="2000" dirty="0"/>
              <a:t> </a:t>
            </a:r>
            <a:r>
              <a:rPr lang="ru-RU" sz="2000" dirty="0" err="1"/>
              <a:t>certainly</a:t>
            </a:r>
            <a:r>
              <a:rPr lang="ru-RU" sz="2000" dirty="0"/>
              <a:t> </a:t>
            </a:r>
            <a:r>
              <a:rPr lang="ru-RU" sz="2000" dirty="0" err="1"/>
              <a:t>knows</a:t>
            </a:r>
            <a:r>
              <a:rPr lang="ru-RU" sz="2000" dirty="0"/>
              <a:t> </a:t>
            </a:r>
            <a:r>
              <a:rPr lang="ru-RU" sz="2000" dirty="0" err="1"/>
              <a:t>how</a:t>
            </a:r>
            <a:r>
              <a:rPr lang="ru-RU" sz="2000" dirty="0"/>
              <a:t> </a:t>
            </a:r>
            <a:r>
              <a:rPr lang="ru-RU" sz="2000" dirty="0" err="1"/>
              <a:t>the</a:t>
            </a:r>
            <a:r>
              <a:rPr lang="ru-RU" sz="2000" dirty="0"/>
              <a:t> </a:t>
            </a:r>
            <a:r>
              <a:rPr lang="ru-RU" sz="2000" dirty="0" err="1"/>
              <a:t>pyramids</a:t>
            </a:r>
            <a:r>
              <a:rPr lang="ru-RU" sz="2000" dirty="0"/>
              <a:t> </a:t>
            </a:r>
            <a:r>
              <a:rPr lang="ru-RU" sz="2000" dirty="0" err="1"/>
              <a:t>were</a:t>
            </a:r>
            <a:r>
              <a:rPr lang="ru-RU" sz="2000" dirty="0"/>
              <a:t> </a:t>
            </a:r>
            <a:r>
              <a:rPr lang="ru-RU" sz="2000" dirty="0" err="1"/>
              <a:t>built</a:t>
            </a:r>
            <a:r>
              <a:rPr lang="ru-RU" sz="2000" dirty="0"/>
              <a:t>. </a:t>
            </a:r>
            <a:r>
              <a:rPr lang="en-US" sz="2000" dirty="0"/>
              <a:t>According to the ancient Greek historian Herodotus the Great Pyramid had been built for more than 20 years and nearly 100000 men had worked there. </a:t>
            </a:r>
            <a:endParaRPr lang="ru-RU"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0" y="0"/>
            <a:ext cx="91440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rPr>
              <a:t>The great Sphinx is situated to the south of the Great Pyramid. It’s the most ancient monumental sculpture in the world. This strange creature has a human’s face and a lion’s body. </a:t>
            </a:r>
            <a:r>
              <a:rPr kumimoji="0" lang="ru-RU" sz="2000" b="0" i="0" u="none" strike="noStrike" cap="none" normalizeH="0" baseline="0" dirty="0" err="1" smtClean="0">
                <a:ln>
                  <a:noFill/>
                </a:ln>
                <a:solidFill>
                  <a:schemeClr val="tx1"/>
                </a:solidFill>
                <a:effectLst/>
                <a:latin typeface="Arial" pitchFamily="34" charset="0"/>
                <a:ea typeface="Times New Roman" pitchFamily="18" charset="0"/>
              </a:rPr>
              <a:t>The</a:t>
            </a:r>
            <a:r>
              <a:rPr kumimoji="0" lang="ru-RU" sz="2000" b="0" i="0" u="none" strike="noStrike" cap="none" normalizeH="0" baseline="0" dirty="0" smtClean="0">
                <a:ln>
                  <a:noFill/>
                </a:ln>
                <a:solidFill>
                  <a:schemeClr val="tx1"/>
                </a:solidFill>
                <a:effectLst/>
                <a:latin typeface="Arial" pitchFamily="34" charset="0"/>
                <a:ea typeface="Times New Roman" pitchFamily="18" charset="0"/>
              </a:rPr>
              <a:t> </a:t>
            </a:r>
            <a:r>
              <a:rPr kumimoji="0" lang="ru-RU" sz="2000" b="0" i="0" u="none" strike="noStrike" cap="none" normalizeH="0" baseline="0" dirty="0" err="1" smtClean="0">
                <a:ln>
                  <a:noFill/>
                </a:ln>
                <a:solidFill>
                  <a:schemeClr val="tx1"/>
                </a:solidFill>
                <a:effectLst/>
                <a:latin typeface="Arial" pitchFamily="34" charset="0"/>
                <a:ea typeface="Times New Roman" pitchFamily="18" charset="0"/>
              </a:rPr>
              <a:t>Sphinx</a:t>
            </a:r>
            <a:r>
              <a:rPr kumimoji="0" lang="ru-RU" sz="2000" b="0" i="0" u="none" strike="noStrike" cap="none" normalizeH="0" baseline="0" dirty="0" smtClean="0">
                <a:ln>
                  <a:noFill/>
                </a:ln>
                <a:solidFill>
                  <a:schemeClr val="tx1"/>
                </a:solidFill>
                <a:effectLst/>
                <a:latin typeface="Arial" pitchFamily="34" charset="0"/>
                <a:ea typeface="Times New Roman" pitchFamily="18" charset="0"/>
              </a:rPr>
              <a:t> </a:t>
            </a:r>
            <a:r>
              <a:rPr kumimoji="0" lang="ru-RU" sz="2000" b="0" i="0" u="none" strike="noStrike" cap="none" normalizeH="0" baseline="0" dirty="0" err="1" smtClean="0">
                <a:ln>
                  <a:noFill/>
                </a:ln>
                <a:solidFill>
                  <a:schemeClr val="tx1"/>
                </a:solidFill>
                <a:effectLst/>
                <a:latin typeface="Arial" pitchFamily="34" charset="0"/>
                <a:ea typeface="Times New Roman" pitchFamily="18" charset="0"/>
              </a:rPr>
              <a:t>is</a:t>
            </a:r>
            <a:r>
              <a:rPr kumimoji="0" lang="ru-RU" sz="2000" b="0" i="0" u="none" strike="noStrike" cap="none" normalizeH="0" baseline="0" dirty="0" smtClean="0">
                <a:ln>
                  <a:noFill/>
                </a:ln>
                <a:solidFill>
                  <a:schemeClr val="tx1"/>
                </a:solidFill>
                <a:effectLst/>
                <a:latin typeface="Arial" pitchFamily="34" charset="0"/>
                <a:ea typeface="Times New Roman" pitchFamily="18" charset="0"/>
              </a:rPr>
              <a:t> </a:t>
            </a:r>
            <a:r>
              <a:rPr kumimoji="0" lang="ru-RU" sz="2000" b="0" i="0" u="none" strike="noStrike" cap="none" normalizeH="0" baseline="0" dirty="0" err="1" smtClean="0">
                <a:ln>
                  <a:noFill/>
                </a:ln>
                <a:solidFill>
                  <a:schemeClr val="tx1"/>
                </a:solidFill>
                <a:effectLst/>
                <a:latin typeface="Arial" pitchFamily="34" charset="0"/>
                <a:ea typeface="Times New Roman" pitchFamily="18" charset="0"/>
              </a:rPr>
              <a:t>very</a:t>
            </a:r>
            <a:r>
              <a:rPr kumimoji="0" lang="ru-RU" sz="2000" b="0" i="0" u="none" strike="noStrike" cap="none" normalizeH="0" baseline="0" dirty="0" smtClean="0">
                <a:ln>
                  <a:noFill/>
                </a:ln>
                <a:solidFill>
                  <a:schemeClr val="tx1"/>
                </a:solidFill>
                <a:effectLst/>
                <a:latin typeface="Arial" pitchFamily="34" charset="0"/>
                <a:ea typeface="Times New Roman" pitchFamily="18" charset="0"/>
              </a:rPr>
              <a:t> </a:t>
            </a:r>
            <a:r>
              <a:rPr kumimoji="0" lang="ru-RU" sz="2000" b="0" i="0" u="none" strike="noStrike" cap="none" normalizeH="0" baseline="0" dirty="0" err="1" smtClean="0">
                <a:ln>
                  <a:noFill/>
                </a:ln>
                <a:solidFill>
                  <a:schemeClr val="tx1"/>
                </a:solidFill>
                <a:effectLst/>
                <a:latin typeface="Arial" pitchFamily="34" charset="0"/>
                <a:ea typeface="Times New Roman" pitchFamily="18" charset="0"/>
              </a:rPr>
              <a:t>big</a:t>
            </a:r>
            <a:r>
              <a:rPr kumimoji="0" lang="ru-RU" sz="2000" b="0" i="0" u="none" strike="noStrike" cap="none" normalizeH="0" baseline="0" dirty="0" smtClean="0">
                <a:ln>
                  <a:noFill/>
                </a:ln>
                <a:solidFill>
                  <a:schemeClr val="tx1"/>
                </a:solidFill>
                <a:effectLst/>
                <a:latin typeface="Arial" pitchFamily="34" charset="0"/>
                <a:ea typeface="Times New Roman" pitchFamily="18" charset="0"/>
              </a:rPr>
              <a:t>. </a:t>
            </a:r>
            <a:r>
              <a:rPr kumimoji="0" lang="ru-RU" sz="2000" b="0" i="0" u="none" strike="noStrike" cap="none" normalizeH="0" baseline="0" dirty="0" err="1" smtClean="0">
                <a:ln>
                  <a:noFill/>
                </a:ln>
                <a:solidFill>
                  <a:schemeClr val="tx1"/>
                </a:solidFill>
                <a:effectLst/>
                <a:latin typeface="Arial" pitchFamily="34" charset="0"/>
                <a:ea typeface="Times New Roman" pitchFamily="18" charset="0"/>
              </a:rPr>
              <a:t>It’s</a:t>
            </a:r>
            <a:r>
              <a:rPr kumimoji="0" lang="ru-RU" sz="2000" b="0" i="0" u="none" strike="noStrike" cap="none" normalizeH="0" baseline="0" dirty="0" smtClean="0">
                <a:ln>
                  <a:noFill/>
                </a:ln>
                <a:solidFill>
                  <a:schemeClr val="tx1"/>
                </a:solidFill>
                <a:effectLst/>
                <a:latin typeface="Arial" pitchFamily="34" charset="0"/>
                <a:ea typeface="Times New Roman" pitchFamily="18" charset="0"/>
              </a:rPr>
              <a:t> </a:t>
            </a:r>
            <a:r>
              <a:rPr kumimoji="0" lang="ru-RU" sz="2000" b="0" i="0" u="none" strike="noStrike" cap="none" normalizeH="0" baseline="0" dirty="0" err="1" smtClean="0">
                <a:ln>
                  <a:noFill/>
                </a:ln>
                <a:solidFill>
                  <a:schemeClr val="tx1"/>
                </a:solidFill>
                <a:effectLst/>
                <a:latin typeface="Arial" pitchFamily="34" charset="0"/>
                <a:ea typeface="Times New Roman" pitchFamily="18" charset="0"/>
              </a:rPr>
              <a:t>approximately</a:t>
            </a:r>
            <a:r>
              <a:rPr kumimoji="0" lang="ru-RU" sz="2000" b="0" i="0" u="none" strike="noStrike" cap="none" normalizeH="0" baseline="0" dirty="0" smtClean="0">
                <a:ln>
                  <a:noFill/>
                </a:ln>
                <a:solidFill>
                  <a:schemeClr val="tx1"/>
                </a:solidFill>
                <a:effectLst/>
                <a:latin typeface="Arial" pitchFamily="34" charset="0"/>
                <a:ea typeface="Times New Roman" pitchFamily="18" charset="0"/>
              </a:rPr>
              <a:t> 73 </a:t>
            </a:r>
            <a:r>
              <a:rPr kumimoji="0" lang="ru-RU" sz="2000" b="0" i="0" u="none" strike="noStrike" cap="none" normalizeH="0" baseline="0" dirty="0" err="1" smtClean="0">
                <a:ln>
                  <a:noFill/>
                </a:ln>
                <a:solidFill>
                  <a:schemeClr val="tx1"/>
                </a:solidFill>
                <a:effectLst/>
                <a:latin typeface="Arial" pitchFamily="34" charset="0"/>
                <a:ea typeface="Times New Roman" pitchFamily="18" charset="0"/>
              </a:rPr>
              <a:t>meters</a:t>
            </a:r>
            <a:r>
              <a:rPr kumimoji="0" lang="ru-RU" sz="2000" b="0" i="0" u="none" strike="noStrike" cap="none" normalizeH="0" baseline="0" dirty="0" smtClean="0">
                <a:ln>
                  <a:noFill/>
                </a:ln>
                <a:solidFill>
                  <a:schemeClr val="tx1"/>
                </a:solidFill>
                <a:effectLst/>
                <a:latin typeface="Arial" pitchFamily="34" charset="0"/>
                <a:ea typeface="Times New Roman" pitchFamily="18" charset="0"/>
              </a:rPr>
              <a:t> </a:t>
            </a:r>
            <a:r>
              <a:rPr kumimoji="0" lang="ru-RU" sz="2000" b="0" i="0" u="none" strike="noStrike" cap="none" normalizeH="0" baseline="0" dirty="0" err="1" smtClean="0">
                <a:ln>
                  <a:noFill/>
                </a:ln>
                <a:solidFill>
                  <a:schemeClr val="tx1"/>
                </a:solidFill>
                <a:effectLst/>
                <a:latin typeface="Arial" pitchFamily="34" charset="0"/>
                <a:ea typeface="Times New Roman" pitchFamily="18" charset="0"/>
              </a:rPr>
              <a:t>long</a:t>
            </a:r>
            <a:r>
              <a:rPr kumimoji="0" lang="ru-RU" sz="2000" b="0" i="0" u="none" strike="noStrike" cap="none" normalizeH="0" baseline="0" dirty="0" smtClean="0">
                <a:ln>
                  <a:noFill/>
                </a:ln>
                <a:solidFill>
                  <a:schemeClr val="tx1"/>
                </a:solidFill>
                <a:effectLst/>
                <a:latin typeface="Arial" pitchFamily="34" charset="0"/>
                <a:ea typeface="Times New Roman" pitchFamily="18" charset="0"/>
              </a:rPr>
              <a:t> </a:t>
            </a:r>
            <a:r>
              <a:rPr kumimoji="0" lang="ru-RU" sz="2000" b="0" i="0" u="none" strike="noStrike" cap="none" normalizeH="0" baseline="0" dirty="0" err="1" smtClean="0">
                <a:ln>
                  <a:noFill/>
                </a:ln>
                <a:solidFill>
                  <a:schemeClr val="tx1"/>
                </a:solidFill>
                <a:effectLst/>
                <a:latin typeface="Arial" pitchFamily="34" charset="0"/>
                <a:ea typeface="Times New Roman" pitchFamily="18" charset="0"/>
              </a:rPr>
              <a:t>and</a:t>
            </a:r>
            <a:r>
              <a:rPr kumimoji="0" lang="ru-RU" sz="2000" b="0" i="0" u="none" strike="noStrike" cap="none" normalizeH="0" baseline="0" dirty="0" smtClean="0">
                <a:ln>
                  <a:noFill/>
                </a:ln>
                <a:solidFill>
                  <a:schemeClr val="tx1"/>
                </a:solidFill>
                <a:effectLst/>
                <a:latin typeface="Arial" pitchFamily="34" charset="0"/>
                <a:ea typeface="Times New Roman" pitchFamily="18" charset="0"/>
              </a:rPr>
              <a:t> 20 </a:t>
            </a:r>
            <a:r>
              <a:rPr kumimoji="0" lang="ru-RU" sz="2000" b="0" i="0" u="none" strike="noStrike" cap="none" normalizeH="0" baseline="0" dirty="0" err="1" smtClean="0">
                <a:ln>
                  <a:noFill/>
                </a:ln>
                <a:solidFill>
                  <a:schemeClr val="tx1"/>
                </a:solidFill>
                <a:effectLst/>
                <a:latin typeface="Arial" pitchFamily="34" charset="0"/>
                <a:ea typeface="Times New Roman" pitchFamily="18" charset="0"/>
              </a:rPr>
              <a:t>meters</a:t>
            </a:r>
            <a:r>
              <a:rPr kumimoji="0" lang="ru-RU" sz="2000" b="0" i="0" u="none" strike="noStrike" cap="none" normalizeH="0" baseline="0" dirty="0" smtClean="0">
                <a:ln>
                  <a:noFill/>
                </a:ln>
                <a:solidFill>
                  <a:schemeClr val="tx1"/>
                </a:solidFill>
                <a:effectLst/>
                <a:latin typeface="Arial" pitchFamily="34" charset="0"/>
                <a:ea typeface="Times New Roman" pitchFamily="18" charset="0"/>
              </a:rPr>
              <a:t> </a:t>
            </a:r>
            <a:r>
              <a:rPr kumimoji="0" lang="ru-RU" sz="2000" b="0" i="0" u="none" strike="noStrike" cap="none" normalizeH="0" baseline="0" dirty="0" err="1" smtClean="0">
                <a:ln>
                  <a:noFill/>
                </a:ln>
                <a:solidFill>
                  <a:schemeClr val="tx1"/>
                </a:solidFill>
                <a:effectLst/>
                <a:latin typeface="Arial" pitchFamily="34" charset="0"/>
                <a:ea typeface="Times New Roman" pitchFamily="18" charset="0"/>
              </a:rPr>
              <a:t>high</a:t>
            </a:r>
            <a:r>
              <a:rPr kumimoji="0" lang="ru-RU" sz="2000" b="0" i="0" u="none" strike="noStrike" cap="none" normalizeH="0" baseline="0" dirty="0" smtClean="0">
                <a:ln>
                  <a:noFill/>
                </a:ln>
                <a:solidFill>
                  <a:schemeClr val="tx1"/>
                </a:solidFill>
                <a:effectLst/>
                <a:latin typeface="Arial" pitchFamily="34" charset="0"/>
                <a:ea typeface="Times New Roman" pitchFamily="18" charset="0"/>
              </a:rPr>
              <a:t>. </a:t>
            </a:r>
            <a:endParaRPr kumimoji="0" lang="ru-RU" sz="2000" b="0" i="0" u="none" strike="noStrike" cap="none" normalizeH="0" baseline="0" dirty="0" smtClean="0">
              <a:ln>
                <a:noFill/>
              </a:ln>
              <a:solidFill>
                <a:schemeClr val="tx1"/>
              </a:solidFill>
              <a:effectLst/>
              <a:latin typeface="Arial" pitchFamily="34" charset="0"/>
            </a:endParaRPr>
          </a:p>
        </p:txBody>
      </p:sp>
      <p:pic>
        <p:nvPicPr>
          <p:cNvPr id="18436" name="Picture 4" descr="http://www.iconicguides.com/shop/images/34/Khafre_1.jpg"/>
          <p:cNvPicPr>
            <a:picLocks noChangeAspect="1" noChangeArrowheads="1"/>
          </p:cNvPicPr>
          <p:nvPr/>
        </p:nvPicPr>
        <p:blipFill>
          <a:blip r:embed="rId2"/>
          <a:srcRect/>
          <a:stretch>
            <a:fillRect/>
          </a:stretch>
        </p:blipFill>
        <p:spPr bwMode="auto">
          <a:xfrm>
            <a:off x="642910" y="1428736"/>
            <a:ext cx="7886357" cy="5310969"/>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s://upload.wikimedia.org/wikipedia/commons/thumb/3/37/Karnak18.JPG/300px-Karnak18.JPG"/>
          <p:cNvPicPr>
            <a:picLocks noChangeAspect="1" noChangeArrowheads="1"/>
          </p:cNvPicPr>
          <p:nvPr/>
        </p:nvPicPr>
        <p:blipFill>
          <a:blip r:embed="rId2"/>
          <a:srcRect/>
          <a:stretch>
            <a:fillRect/>
          </a:stretch>
        </p:blipFill>
        <p:spPr bwMode="auto">
          <a:xfrm>
            <a:off x="2357422" y="1142984"/>
            <a:ext cx="4071946" cy="5429261"/>
          </a:xfrm>
          <a:prstGeom prst="rect">
            <a:avLst/>
          </a:prstGeom>
          <a:noFill/>
        </p:spPr>
      </p:pic>
      <p:sp>
        <p:nvSpPr>
          <p:cNvPr id="5" name="Прямоугольник 4"/>
          <p:cNvSpPr/>
          <p:nvPr/>
        </p:nvSpPr>
        <p:spPr>
          <a:xfrm>
            <a:off x="0" y="285728"/>
            <a:ext cx="9144000" cy="707886"/>
          </a:xfrm>
          <a:prstGeom prst="rect">
            <a:avLst/>
          </a:prstGeom>
        </p:spPr>
        <p:txBody>
          <a:bodyPr wrap="square">
            <a:spAutoFit/>
          </a:bodyPr>
          <a:lstStyle/>
          <a:p>
            <a:r>
              <a:rPr lang="ru-RU" sz="2000" dirty="0" err="1"/>
              <a:t>In</a:t>
            </a:r>
            <a:r>
              <a:rPr lang="ru-RU" sz="2000" dirty="0"/>
              <a:t> </a:t>
            </a:r>
            <a:r>
              <a:rPr lang="ru-RU" sz="2000" dirty="0" err="1"/>
              <a:t>the</a:t>
            </a:r>
            <a:r>
              <a:rPr lang="ru-RU" sz="2000" dirty="0"/>
              <a:t> 20th </a:t>
            </a:r>
            <a:r>
              <a:rPr lang="ru-RU" sz="2000" dirty="0" err="1"/>
              <a:t>century</a:t>
            </a:r>
            <a:r>
              <a:rPr lang="ru-RU" sz="2000" dirty="0"/>
              <a:t> </a:t>
            </a:r>
            <a:r>
              <a:rPr lang="ru-RU" sz="2000" dirty="0" err="1"/>
              <a:t>archaeologists</a:t>
            </a:r>
            <a:r>
              <a:rPr lang="ru-RU" sz="2000" dirty="0"/>
              <a:t> </a:t>
            </a:r>
            <a:r>
              <a:rPr lang="ru-RU" sz="2000" dirty="0" err="1"/>
              <a:t>found</a:t>
            </a:r>
            <a:r>
              <a:rPr lang="ru-RU" sz="2000" dirty="0"/>
              <a:t> </a:t>
            </a:r>
            <a:r>
              <a:rPr lang="ru-RU" sz="2000" dirty="0" err="1"/>
              <a:t>labourers</a:t>
            </a:r>
            <a:r>
              <a:rPr lang="ru-RU" sz="2000" dirty="0"/>
              <a:t>’ </a:t>
            </a:r>
            <a:r>
              <a:rPr lang="ru-RU" sz="2000" dirty="0" err="1"/>
              <a:t>districts</a:t>
            </a:r>
            <a:r>
              <a:rPr lang="ru-RU" sz="2000" dirty="0"/>
              <a:t> </a:t>
            </a:r>
            <a:r>
              <a:rPr lang="ru-RU" sz="2000" dirty="0" err="1"/>
              <a:t>in</a:t>
            </a:r>
            <a:r>
              <a:rPr lang="ru-RU" sz="2000" dirty="0"/>
              <a:t> </a:t>
            </a:r>
            <a:r>
              <a:rPr lang="ru-RU" sz="2000" dirty="0" err="1"/>
              <a:t>this</a:t>
            </a:r>
            <a:r>
              <a:rPr lang="ru-RU" sz="2000" dirty="0"/>
              <a:t> </a:t>
            </a:r>
            <a:r>
              <a:rPr lang="ru-RU" sz="2000" dirty="0" err="1"/>
              <a:t>area</a:t>
            </a:r>
            <a:r>
              <a:rPr lang="ru-RU" sz="2000" dirty="0"/>
              <a:t>, </a:t>
            </a:r>
            <a:r>
              <a:rPr lang="ru-RU" sz="2000" dirty="0" err="1"/>
              <a:t>which</a:t>
            </a:r>
            <a:r>
              <a:rPr lang="ru-RU" sz="2000" dirty="0"/>
              <a:t> </a:t>
            </a:r>
            <a:r>
              <a:rPr lang="ru-RU" sz="2000" dirty="0" err="1"/>
              <a:t>included</a:t>
            </a:r>
            <a:r>
              <a:rPr lang="ru-RU" sz="2000" dirty="0"/>
              <a:t> </a:t>
            </a:r>
            <a:r>
              <a:rPr lang="ru-RU" sz="2000" dirty="0" err="1"/>
              <a:t>bakeries</a:t>
            </a:r>
            <a:r>
              <a:rPr lang="ru-RU" sz="2000" dirty="0"/>
              <a:t>, </a:t>
            </a:r>
            <a:r>
              <a:rPr lang="ru-RU" sz="2000" dirty="0" err="1"/>
              <a:t>storage</a:t>
            </a:r>
            <a:r>
              <a:rPr lang="ru-RU" sz="2000" dirty="0"/>
              <a:t> </a:t>
            </a:r>
            <a:r>
              <a:rPr lang="ru-RU" sz="2000" dirty="0" err="1"/>
              <a:t>areas</a:t>
            </a:r>
            <a:r>
              <a:rPr lang="ru-RU" sz="2000" dirty="0"/>
              <a:t> </a:t>
            </a:r>
            <a:r>
              <a:rPr lang="ru-RU" sz="2000" dirty="0" err="1"/>
              <a:t>and</a:t>
            </a:r>
            <a:r>
              <a:rPr lang="ru-RU" sz="2000" dirty="0"/>
              <a:t> </a:t>
            </a:r>
            <a:r>
              <a:rPr lang="ru-RU" sz="2000" dirty="0" err="1" smtClean="0"/>
              <a:t>workshops</a:t>
            </a:r>
            <a:r>
              <a:rPr lang="ru-RU" sz="2000" dirty="0" smtClean="0"/>
              <a:t>.</a:t>
            </a:r>
            <a:endParaRPr lang="ru-RU"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357166"/>
            <a:ext cx="9144000" cy="830997"/>
          </a:xfrm>
          <a:prstGeom prst="rect">
            <a:avLst/>
          </a:prstGeom>
        </p:spPr>
        <p:txBody>
          <a:bodyPr wrap="square">
            <a:spAutoFit/>
          </a:bodyPr>
          <a:lstStyle/>
          <a:p>
            <a:r>
              <a:rPr lang="en-US" dirty="0" smtClean="0"/>
              <a:t> </a:t>
            </a:r>
            <a:r>
              <a:rPr lang="en-US" sz="2400" dirty="0" smtClean="0"/>
              <a:t>It seems to me that there will be more discoveries in the future, as ancient Egypt is still a very mysterious place for us.</a:t>
            </a:r>
            <a:endParaRPr lang="en-US" sz="2400" dirty="0"/>
          </a:p>
        </p:txBody>
      </p:sp>
      <p:pic>
        <p:nvPicPr>
          <p:cNvPr id="20482" name="Picture 2" descr="http://infoglaz.ru/wp-content/uploads/Egypt_09.jpg"/>
          <p:cNvPicPr>
            <a:picLocks noChangeAspect="1" noChangeArrowheads="1"/>
          </p:cNvPicPr>
          <p:nvPr/>
        </p:nvPicPr>
        <p:blipFill>
          <a:blip r:embed="rId2"/>
          <a:srcRect/>
          <a:stretch>
            <a:fillRect/>
          </a:stretch>
        </p:blipFill>
        <p:spPr bwMode="auto">
          <a:xfrm>
            <a:off x="785786" y="1428736"/>
            <a:ext cx="7620000" cy="4914901"/>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322</Words>
  <Application>Microsoft Office PowerPoint</Application>
  <PresentationFormat>Экран (4:3)</PresentationFormat>
  <Paragraphs>8</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Pyramids of Giza</vt:lpstr>
      <vt:lpstr>Have you ever heard about the Seven Wonders of the World? Pyramids of Giza are among them. These pyramids were built in ancient times. They were named in honor of the kings of the 4th dynasty. The three primary pyramids are the pyramids of Khufu, Khafre and Menkaure.</vt:lpstr>
      <vt:lpstr>Слайд 3</vt:lpstr>
      <vt:lpstr>Слайд 4</vt:lpstr>
      <vt:lpstr>Слайд 5</vt:lpstr>
      <vt:lpstr>Слайд 6</vt:lpstr>
      <vt:lpstr>Слайд 7</vt:lpstr>
      <vt:lpstr>Слайд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Pyramids of Giza</dc:title>
  <dc:creator>Home</dc:creator>
  <cp:lastModifiedBy>Home</cp:lastModifiedBy>
  <cp:revision>3</cp:revision>
  <dcterms:created xsi:type="dcterms:W3CDTF">2015-11-08T13:04:29Z</dcterms:created>
  <dcterms:modified xsi:type="dcterms:W3CDTF">2015-11-08T13:27:36Z</dcterms:modified>
</cp:coreProperties>
</file>