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38" autoAdjust="0"/>
  </p:normalViewPr>
  <p:slideViewPr>
    <p:cSldViewPr>
      <p:cViewPr varScale="1">
        <p:scale>
          <a:sx n="93" d="100"/>
          <a:sy n="93" d="100"/>
        </p:scale>
        <p:origin x="73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el-G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fld id="{EDCEE5D7-96B4-4045-9DEF-F5252B91D744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45D096-5810-4D95-AA22-4A747749FAF4}" type="slidenum">
              <a:rPr lang="el-GR"/>
              <a:pPr/>
              <a:t>1</a:t>
            </a:fld>
            <a:endParaRPr lang="el-GR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9361D6-CFE7-476C-B788-28CC7C6D4DC4}" type="slidenum">
              <a:rPr lang="el-GR"/>
              <a:pPr/>
              <a:t>2</a:t>
            </a:fld>
            <a:endParaRPr lang="el-GR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EEF460-22B7-48F7-ACE7-880E5EB963E3}" type="slidenum">
              <a:rPr lang="el-GR"/>
              <a:pPr/>
              <a:t>3</a:t>
            </a:fld>
            <a:endParaRPr lang="el-GR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84B0EF-8B56-45BF-BA57-A9C0E82EA7D1}" type="slidenum">
              <a:rPr lang="el-GR"/>
              <a:pPr/>
              <a:t>4</a:t>
            </a:fld>
            <a:endParaRPr lang="el-GR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C78FB5-FE43-4A58-A840-C455065F62F5}" type="slidenum">
              <a:rPr lang="el-GR"/>
              <a:pPr/>
              <a:t>5</a:t>
            </a:fld>
            <a:endParaRPr lang="el-GR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EFD04E-0322-48DE-8FE6-B1BC60E702EA}" type="slidenum">
              <a:rPr lang="el-GR"/>
              <a:pPr/>
              <a:t>6</a:t>
            </a:fld>
            <a:endParaRPr lang="el-GR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94C5D9-DD7C-481C-86D3-846A6E62B672}" type="slidenum">
              <a:rPr lang="el-GR"/>
              <a:pPr/>
              <a:t>7</a:t>
            </a:fld>
            <a:endParaRPr lang="el-GR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0E9F71-D419-4602-A8B2-15D41A311379}" type="slidenum">
              <a:rPr lang="el-GR"/>
              <a:pPr/>
              <a:t>8</a:t>
            </a:fld>
            <a:endParaRPr lang="el-GR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l-GR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8D6D8B-1A8E-4A19-9E6F-594E312F39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1986A4-3BDE-4999-8B1C-3BEB773D52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84963" y="1203325"/>
            <a:ext cx="2112962" cy="33924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4488" y="1203325"/>
            <a:ext cx="6188075" cy="33924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0BE82A-040E-451B-8E25-BB131B45179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4488" y="1403350"/>
            <a:ext cx="8453437" cy="214471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idx="10"/>
          </p:nvPr>
        </p:nvSpPr>
        <p:spPr>
          <a:xfrm>
            <a:off x="8497888" y="4687888"/>
            <a:ext cx="546100" cy="392112"/>
          </a:xfrm>
        </p:spPr>
        <p:txBody>
          <a:bodyPr/>
          <a:lstStyle>
            <a:lvl1pPr>
              <a:defRPr/>
            </a:lvl1pPr>
          </a:lstStyle>
          <a:p>
            <a:fld id="{200D19C4-B6B7-4C63-A90D-701C7685B78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406CDE-EC4C-4BFE-9CE1-671B8A2E412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36D2D8-17BD-4E43-AF34-53C67F28CF0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1CEDC3-0B2A-4FE1-A20F-5A6022FC403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11150" y="1233488"/>
            <a:ext cx="418306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6613" y="1233488"/>
            <a:ext cx="418306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59B7F0-F83D-4B00-8981-66DCCDAA141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D1B4CF-566F-4869-92CC-BA32B04387D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4CF84B-C262-4DD7-A36E-A2F4D5E38B0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8A0723-4E77-4448-8E8A-7B411FFEFCB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2B9809-A78C-4047-8149-6E45549A144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0CB113-FFD8-471D-9AE3-479C7798EE8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E941E4-02CC-4433-BC98-08EA2D6EDB7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F4A182-527E-4AE8-8473-4977F0614C3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0838" y="444500"/>
            <a:ext cx="2128837" cy="412115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11150" y="444500"/>
            <a:ext cx="6237288" cy="412115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152768-B89B-4239-B4B3-94FC681AB11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3B0208-0632-44F1-9ACC-4A33EE90A63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3325"/>
            <a:ext cx="4037013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6613" y="1203325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5DCC06-A139-45DC-8D20-5FEA8741092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7E5F1B9-397C-443A-A952-7E5E42F05F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DD1A5A-3F90-4CEE-9AF6-09B3E91351F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3A5831-F134-4284-BC4A-36A7181C2E9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304069-97C3-4117-A6EC-1608D202E62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751887A-B34C-4100-A2AD-6029ECE6F3E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50" y="0"/>
            <a:ext cx="71438" cy="5143500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59275" y="0"/>
            <a:ext cx="3852863" cy="5143500"/>
          </a:xfrm>
          <a:prstGeom prst="rect">
            <a:avLst/>
          </a:prstGeom>
          <a:solidFill>
            <a:srgbClr val="01AFD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4488" y="1403350"/>
            <a:ext cx="8453437" cy="2144713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497888" y="4687888"/>
            <a:ext cx="546100" cy="392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fld id="{ED82BCCB-9DED-4BFF-A5ED-3D842D4874B5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3392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1234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4"/>
            <a:r>
              <a:rPr lang="en-GB" smtClean="0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11150" y="444500"/>
            <a:ext cx="8518525" cy="571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150" y="1233488"/>
            <a:ext cx="8518525" cy="33321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4"/>
            <a:r>
              <a:rPr lang="en-GB" smtClean="0"/>
              <a:t>Ένατο επίπεδο διάρθρωσης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497888" y="4687888"/>
            <a:ext cx="546100" cy="392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fld id="{B74D2D89-061B-4681-AACF-DD5B1AE6F731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1285866"/>
            <a:ext cx="8455025" cy="21463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4400" u="sng" dirty="0" err="1"/>
              <a:t>The</a:t>
            </a:r>
            <a:r>
              <a:rPr lang="el-GR" sz="4400" u="sng" dirty="0"/>
              <a:t> </a:t>
            </a:r>
            <a:r>
              <a:rPr lang="el-GR" sz="4400" u="sng" dirty="0" err="1"/>
              <a:t>History</a:t>
            </a:r>
            <a:r>
              <a:rPr lang="el-GR" sz="4400" u="sng" dirty="0"/>
              <a:t> </a:t>
            </a:r>
            <a:r>
              <a:rPr lang="el-GR" sz="4400" u="sng" dirty="0" err="1"/>
              <a:t>of</a:t>
            </a:r>
            <a:r>
              <a:rPr lang="el-GR" sz="4400" u="sng" dirty="0"/>
              <a:t> </a:t>
            </a:r>
            <a:r>
              <a:rPr lang="en-US" sz="4400" u="sng" dirty="0" smtClean="0"/>
              <a:t>E</a:t>
            </a:r>
            <a:r>
              <a:rPr lang="el-GR" sz="4400" u="sng" dirty="0" err="1" smtClean="0"/>
              <a:t>books</a:t>
            </a:r>
            <a:endParaRPr lang="el-GR" sz="4400" u="sng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44488" y="3551238"/>
            <a:ext cx="4910137" cy="676696"/>
          </a:xfrm>
          <a:solidFill>
            <a:srgbClr val="000000"/>
          </a:solidFill>
          <a:ln/>
        </p:spPr>
        <p:txBody>
          <a:bodyPr lIns="91440" tIns="91440" rIns="91440" bIns="91440" anchor="ctr"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1050" dirty="0" smtClean="0">
                <a:solidFill>
                  <a:schemeClr val="bg1"/>
                </a:solidFill>
              </a:rPr>
              <a:t>Written by: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1050" dirty="0" err="1" smtClean="0">
                <a:solidFill>
                  <a:schemeClr val="bg1"/>
                </a:solidFill>
              </a:rPr>
              <a:t>Avlogiari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Dimitra</a:t>
            </a:r>
            <a:r>
              <a:rPr lang="en-US" sz="1050" dirty="0" smtClean="0">
                <a:solidFill>
                  <a:schemeClr val="bg1"/>
                </a:solidFill>
              </a:rPr>
              <a:t>-Maria,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1050" dirty="0" err="1" smtClean="0">
                <a:solidFill>
                  <a:schemeClr val="bg1"/>
                </a:solidFill>
              </a:rPr>
              <a:t>Eleni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Gkoura</a:t>
            </a:r>
            <a:r>
              <a:rPr lang="en-US" sz="1050" dirty="0" smtClean="0">
                <a:solidFill>
                  <a:schemeClr val="bg1"/>
                </a:solidFill>
              </a:rPr>
              <a:t>,  </a:t>
            </a:r>
            <a:r>
              <a:rPr lang="en-US" sz="1050" dirty="0" smtClean="0">
                <a:solidFill>
                  <a:schemeClr val="bg1"/>
                </a:solidFill>
              </a:rPr>
              <a:t>3</a:t>
            </a:r>
            <a:r>
              <a:rPr lang="en-US" sz="1050" baseline="30000" dirty="0" smtClean="0">
                <a:solidFill>
                  <a:schemeClr val="bg1"/>
                </a:solidFill>
              </a:rPr>
              <a:t>rd</a:t>
            </a:r>
            <a:r>
              <a:rPr lang="en-US" sz="1050" dirty="0" smtClean="0">
                <a:solidFill>
                  <a:schemeClr val="bg1"/>
                </a:solidFill>
              </a:rPr>
              <a:t> Gymnasium of </a:t>
            </a:r>
            <a:r>
              <a:rPr lang="en-US" sz="1050" dirty="0" err="1" smtClean="0">
                <a:solidFill>
                  <a:schemeClr val="bg1"/>
                </a:solidFill>
              </a:rPr>
              <a:t>Charilaou</a:t>
            </a:r>
            <a:r>
              <a:rPr lang="en-US" sz="1050" dirty="0" smtClean="0">
                <a:solidFill>
                  <a:schemeClr val="bg1"/>
                </a:solidFill>
              </a:rPr>
              <a:t> Thessaloniki and 32</a:t>
            </a:r>
            <a:r>
              <a:rPr lang="en-US" sz="1050" baseline="30000" dirty="0" smtClean="0">
                <a:solidFill>
                  <a:schemeClr val="bg1"/>
                </a:solidFill>
              </a:rPr>
              <a:t>nd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smtClean="0">
                <a:solidFill>
                  <a:schemeClr val="bg1"/>
                </a:solidFill>
              </a:rPr>
              <a:t>General High School of Thessaloniki</a:t>
            </a:r>
            <a:endParaRPr lang="el-GR" sz="105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1500" b="1" dirty="0" err="1"/>
              <a:t>When</a:t>
            </a:r>
            <a:r>
              <a:rPr lang="el-GR" sz="1500" b="1" dirty="0"/>
              <a:t> </a:t>
            </a:r>
            <a:r>
              <a:rPr lang="el-GR" sz="1500" b="1" dirty="0" err="1"/>
              <a:t>was</a:t>
            </a:r>
            <a:r>
              <a:rPr lang="el-GR" sz="1500" b="1" dirty="0"/>
              <a:t> </a:t>
            </a:r>
            <a:r>
              <a:rPr lang="el-GR" sz="1500" b="1" dirty="0" err="1"/>
              <a:t>the</a:t>
            </a:r>
            <a:r>
              <a:rPr lang="el-GR" sz="1500" b="1" dirty="0"/>
              <a:t> </a:t>
            </a:r>
            <a:r>
              <a:rPr lang="el-GR" sz="1500" b="1" dirty="0" err="1"/>
              <a:t>first</a:t>
            </a:r>
            <a:r>
              <a:rPr lang="el-GR" sz="1500" b="1" dirty="0"/>
              <a:t> e-</a:t>
            </a:r>
            <a:r>
              <a:rPr lang="el-GR" sz="1500" b="1" dirty="0" err="1"/>
              <a:t>book invented</a:t>
            </a:r>
            <a:r>
              <a:rPr lang="el-GR" sz="1500" b="1" dirty="0"/>
              <a:t> </a:t>
            </a:r>
            <a:r>
              <a:rPr lang="el-GR" sz="1500" b="1" dirty="0" err="1"/>
              <a:t>and</a:t>
            </a:r>
            <a:r>
              <a:rPr lang="el-GR" sz="1500" b="1" dirty="0"/>
              <a:t> </a:t>
            </a:r>
            <a:r>
              <a:rPr lang="el-GR" sz="1500" b="1" dirty="0" err="1"/>
              <a:t>who</a:t>
            </a:r>
            <a:r>
              <a:rPr lang="el-GR" sz="1500" b="1" dirty="0"/>
              <a:t> </a:t>
            </a:r>
            <a:r>
              <a:rPr lang="el-GR" sz="1500" b="1" dirty="0" err="1"/>
              <a:t>was</a:t>
            </a:r>
            <a:r>
              <a:rPr lang="el-GR" sz="1500" b="1" dirty="0"/>
              <a:t> </a:t>
            </a:r>
            <a:r>
              <a:rPr lang="el-GR" sz="1500" b="1" dirty="0" err="1"/>
              <a:t>the</a:t>
            </a:r>
            <a:r>
              <a:rPr lang="el-GR" sz="1500" b="1" dirty="0"/>
              <a:t> </a:t>
            </a:r>
            <a:r>
              <a:rPr lang="el-GR" sz="1500" b="1" dirty="0" err="1"/>
              <a:t>inventor</a:t>
            </a:r>
            <a:r>
              <a:rPr lang="el-GR" sz="1500" b="1" dirty="0"/>
              <a:t>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988" y="1223963"/>
            <a:ext cx="2544762" cy="3333750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endParaRPr lang="el-G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9725" y="1208088"/>
            <a:ext cx="5905500" cy="3543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7338" y="1295400"/>
            <a:ext cx="2303462" cy="284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58230" rIns="90000" bIns="45000"/>
          <a:lstStyle/>
          <a:p>
            <a:pPr marL="215900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l-GR" sz="1500" dirty="0" err="1">
                <a:solidFill>
                  <a:srgbClr val="000000"/>
                </a:solidFill>
              </a:rPr>
              <a:t>The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first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creator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of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the</a:t>
            </a:r>
            <a:r>
              <a:rPr lang="el-GR" sz="1500" dirty="0">
                <a:solidFill>
                  <a:srgbClr val="000000"/>
                </a:solidFill>
              </a:rPr>
              <a:t> e </a:t>
            </a:r>
            <a:r>
              <a:rPr lang="el-GR" sz="1500" dirty="0" err="1">
                <a:solidFill>
                  <a:srgbClr val="000000"/>
                </a:solidFill>
              </a:rPr>
              <a:t>book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is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widely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questioned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upon</a:t>
            </a:r>
            <a:endParaRPr lang="el-GR" sz="1500" dirty="0">
              <a:solidFill>
                <a:srgbClr val="000000"/>
              </a:solidFill>
            </a:endParaRPr>
          </a:p>
          <a:p>
            <a:pPr marL="215900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l-GR" sz="1500" u="sng" dirty="0" err="1" smtClean="0">
                <a:solidFill>
                  <a:srgbClr val="000000"/>
                </a:solidFill>
              </a:rPr>
              <a:t>Roberto</a:t>
            </a:r>
            <a:r>
              <a:rPr lang="el-GR" sz="1500" u="sng" dirty="0" smtClean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Busa</a:t>
            </a:r>
            <a:r>
              <a:rPr lang="el-GR" sz="1500" dirty="0">
                <a:solidFill>
                  <a:srgbClr val="000000"/>
                </a:solidFill>
              </a:rPr>
              <a:t> (</a:t>
            </a:r>
            <a:r>
              <a:rPr lang="el-GR" sz="1500" dirty="0" err="1">
                <a:solidFill>
                  <a:srgbClr val="000000"/>
                </a:solidFill>
              </a:rPr>
              <a:t>late</a:t>
            </a:r>
            <a:r>
              <a:rPr lang="el-GR" sz="1500" dirty="0">
                <a:solidFill>
                  <a:srgbClr val="000000"/>
                </a:solidFill>
              </a:rPr>
              <a:t> 1940s) </a:t>
            </a:r>
            <a:r>
              <a:rPr lang="el-GR" sz="1500" dirty="0" err="1">
                <a:solidFill>
                  <a:srgbClr val="000000"/>
                </a:solidFill>
              </a:rPr>
              <a:t>is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considered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to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be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one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of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the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inventors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as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well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dirty="0" err="1">
                <a:solidFill>
                  <a:srgbClr val="000000"/>
                </a:solidFill>
              </a:rPr>
              <a:t>as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Ángela</a:t>
            </a:r>
            <a:r>
              <a:rPr lang="el-GR" sz="1500" u="sng" dirty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Ruiz</a:t>
            </a:r>
            <a:r>
              <a:rPr lang="el-GR" sz="1500" u="sng" dirty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Robles</a:t>
            </a:r>
            <a:r>
              <a:rPr lang="el-GR" sz="1500" dirty="0">
                <a:solidFill>
                  <a:srgbClr val="000000"/>
                </a:solidFill>
              </a:rPr>
              <a:t> (1949) </a:t>
            </a:r>
            <a:r>
              <a:rPr lang="el-GR" sz="1500" dirty="0" err="1">
                <a:solidFill>
                  <a:srgbClr val="000000"/>
                </a:solidFill>
              </a:rPr>
              <a:t>and</a:t>
            </a:r>
            <a:r>
              <a:rPr lang="el-GR" sz="1500" dirty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Doug</a:t>
            </a:r>
            <a:r>
              <a:rPr lang="el-GR" sz="1500" u="sng" dirty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Engelbart</a:t>
            </a:r>
            <a:r>
              <a:rPr lang="el-GR" sz="1500" u="sng" dirty="0">
                <a:solidFill>
                  <a:srgbClr val="000000"/>
                </a:solidFill>
              </a:rPr>
              <a:t>, </a:t>
            </a:r>
            <a:r>
              <a:rPr lang="el-GR" sz="1500" u="sng" dirty="0" err="1">
                <a:solidFill>
                  <a:srgbClr val="000000"/>
                </a:solidFill>
              </a:rPr>
              <a:t>Andries</a:t>
            </a:r>
            <a:r>
              <a:rPr lang="el-GR" sz="1500" u="sng" dirty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van</a:t>
            </a:r>
            <a:r>
              <a:rPr lang="el-GR" sz="1500" u="sng" dirty="0">
                <a:solidFill>
                  <a:srgbClr val="000000"/>
                </a:solidFill>
              </a:rPr>
              <a:t> </a:t>
            </a:r>
            <a:r>
              <a:rPr lang="el-GR" sz="1500" u="sng" dirty="0" err="1">
                <a:solidFill>
                  <a:srgbClr val="000000"/>
                </a:solidFill>
              </a:rPr>
              <a:t>Dam</a:t>
            </a:r>
            <a:r>
              <a:rPr lang="el-GR" sz="1500" u="sng" dirty="0">
                <a:solidFill>
                  <a:srgbClr val="000000"/>
                </a:solidFill>
              </a:rPr>
              <a:t> </a:t>
            </a:r>
            <a:r>
              <a:rPr lang="el-GR" sz="1500" dirty="0">
                <a:solidFill>
                  <a:srgbClr val="000000"/>
                </a:solidFill>
              </a:rPr>
              <a:t>(1960s) </a:t>
            </a:r>
            <a:r>
              <a:rPr lang="el-GR" sz="1500" dirty="0" err="1">
                <a:solidFill>
                  <a:srgbClr val="000000"/>
                </a:solidFill>
              </a:rPr>
              <a:t>and</a:t>
            </a:r>
            <a:r>
              <a:rPr lang="el-GR" sz="1500" dirty="0">
                <a:solidFill>
                  <a:srgbClr val="000000"/>
                </a:solidFill>
              </a:rPr>
              <a:t>  </a:t>
            </a:r>
            <a:r>
              <a:rPr lang="el-GR" sz="1500" u="sng" dirty="0" err="1">
                <a:solidFill>
                  <a:srgbClr val="000000"/>
                </a:solidFill>
              </a:rPr>
              <a:t>Michael</a:t>
            </a:r>
            <a:r>
              <a:rPr lang="el-GR" sz="1500" u="sng" dirty="0">
                <a:solidFill>
                  <a:srgbClr val="000000"/>
                </a:solidFill>
              </a:rPr>
              <a:t> S. </a:t>
            </a:r>
            <a:r>
              <a:rPr lang="el-GR" sz="1500" u="sng" dirty="0" err="1">
                <a:solidFill>
                  <a:srgbClr val="000000"/>
                </a:solidFill>
              </a:rPr>
              <a:t>Hart</a:t>
            </a:r>
            <a:r>
              <a:rPr lang="el-GR" sz="1500" dirty="0">
                <a:solidFill>
                  <a:srgbClr val="000000"/>
                </a:solidFill>
              </a:rPr>
              <a:t> (1971)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1500" b="1"/>
              <a:t>Comic strips about e-books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439863"/>
            <a:ext cx="8520112" cy="3333750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1017588"/>
            <a:ext cx="3895725" cy="2071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3913" y="287338"/>
            <a:ext cx="2946400" cy="2533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928940"/>
            <a:ext cx="3535362" cy="1893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2088" y="579438"/>
            <a:ext cx="8520112" cy="57308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1600" b="1"/>
              <a:t>Times change..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1233488"/>
            <a:ext cx="8520113" cy="3333750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0300" y="409575"/>
            <a:ext cx="4381500" cy="4333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1500" b="1"/>
              <a:t>E-books do not need a lot of space..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1233488"/>
            <a:ext cx="8520113" cy="3333750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/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 sz="3000">
              <a:latin typeface="Oswald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0225" y="1079500"/>
            <a:ext cx="5405438" cy="3703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b="1" dirty="0"/>
              <a:t>A</a:t>
            </a:r>
            <a:r>
              <a:rPr lang="el-GR" sz="1600" b="1" dirty="0" smtClean="0"/>
              <a:t> </a:t>
            </a:r>
            <a:r>
              <a:rPr lang="el-GR" sz="1600" b="1" dirty="0" err="1"/>
              <a:t>short</a:t>
            </a:r>
            <a:r>
              <a:rPr lang="el-GR" sz="1600" b="1" dirty="0"/>
              <a:t> </a:t>
            </a:r>
            <a:r>
              <a:rPr lang="el-GR" sz="1600" b="1" dirty="0" err="1"/>
              <a:t>history</a:t>
            </a:r>
            <a:r>
              <a:rPr lang="el-GR" sz="1600" b="1" dirty="0"/>
              <a:t> </a:t>
            </a:r>
            <a:r>
              <a:rPr lang="el-GR" sz="1600" b="1" dirty="0" err="1"/>
              <a:t>calendar</a:t>
            </a:r>
            <a:r>
              <a:rPr lang="el-GR" sz="1600" b="1" dirty="0"/>
              <a:t> </a:t>
            </a:r>
            <a:r>
              <a:rPr lang="el-GR" sz="1600" b="1" dirty="0" err="1"/>
              <a:t>of</a:t>
            </a:r>
            <a:r>
              <a:rPr lang="el-GR" sz="1600" b="1" dirty="0"/>
              <a:t> </a:t>
            </a:r>
            <a:r>
              <a:rPr lang="el-GR" sz="1600" b="1" dirty="0" err="1"/>
              <a:t>traditional</a:t>
            </a:r>
            <a:r>
              <a:rPr lang="el-GR" sz="1600" b="1" dirty="0"/>
              <a:t> </a:t>
            </a:r>
            <a:r>
              <a:rPr lang="el-GR" sz="1600" b="1" dirty="0" err="1"/>
              <a:t>books</a:t>
            </a:r>
            <a:r>
              <a:rPr lang="el-GR" sz="1600" b="1" dirty="0"/>
              <a:t>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1233488"/>
            <a:ext cx="8520113" cy="3333750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chemeClr val="tx1"/>
                </a:solidFill>
              </a:rPr>
              <a:t>In Mesopotamia clay tablets were used  in order to store data such as the wealth of the kings and the traded  means. Ancient Egyptians used </a:t>
            </a:r>
            <a:r>
              <a:rPr lang="en-US" dirty="0" smtClean="0">
                <a:solidFill>
                  <a:schemeClr val="tx1"/>
                </a:solidFill>
              </a:rPr>
              <a:t>papyrus. Writing </a:t>
            </a:r>
            <a:r>
              <a:rPr lang="en-US" dirty="0">
                <a:solidFill>
                  <a:schemeClr val="tx1"/>
                </a:solidFill>
              </a:rPr>
              <a:t>on </a:t>
            </a:r>
            <a:r>
              <a:rPr lang="en-US" dirty="0" smtClean="0">
                <a:solidFill>
                  <a:schemeClr val="tx1"/>
                </a:solidFill>
              </a:rPr>
              <a:t>bone, </a:t>
            </a:r>
            <a:r>
              <a:rPr lang="en-US" dirty="0">
                <a:solidFill>
                  <a:schemeClr val="tx1"/>
                </a:solidFill>
              </a:rPr>
              <a:t>shells, </a:t>
            </a:r>
            <a:r>
              <a:rPr lang="en-US" dirty="0" smtClean="0">
                <a:solidFill>
                  <a:schemeClr val="tx1"/>
                </a:solidFill>
              </a:rPr>
              <a:t>wood</a:t>
            </a:r>
            <a:r>
              <a:rPr lang="en-US" dirty="0">
                <a:solidFill>
                  <a:schemeClr val="tx1"/>
                </a:solidFill>
              </a:rPr>
              <a:t> and silk existed </a:t>
            </a:r>
            <a:r>
              <a:rPr lang="en-US" dirty="0" smtClean="0">
                <a:solidFill>
                  <a:schemeClr val="tx1"/>
                </a:solidFill>
              </a:rPr>
              <a:t>in China</a:t>
            </a:r>
            <a:r>
              <a:rPr lang="en-US" dirty="0">
                <a:solidFill>
                  <a:schemeClr val="tx1"/>
                </a:solidFill>
              </a:rPr>
              <a:t> long before the 2nd century BC</a:t>
            </a:r>
            <a:r>
              <a:rPr lang="en-US" dirty="0" smtClean="0">
                <a:solidFill>
                  <a:schemeClr val="tx1"/>
                </a:solidFill>
              </a:rPr>
              <a:t>. Paper</a:t>
            </a:r>
            <a:r>
              <a:rPr lang="en-US" dirty="0">
                <a:solidFill>
                  <a:schemeClr val="tx1"/>
                </a:solidFill>
              </a:rPr>
              <a:t> was invented in China around the 1st century </a:t>
            </a:r>
            <a:r>
              <a:rPr lang="en-US" dirty="0" smtClean="0">
                <a:solidFill>
                  <a:schemeClr val="tx1"/>
                </a:solidFill>
              </a:rPr>
              <a:t>AD.</a:t>
            </a:r>
            <a:r>
              <a:rPr lang="en-US" dirty="0"/>
              <a:t> The invention of the </a:t>
            </a:r>
            <a:r>
              <a:rPr lang="en-US" dirty="0" smtClean="0"/>
              <a:t>printing press</a:t>
            </a:r>
            <a:r>
              <a:rPr lang="en-US" dirty="0"/>
              <a:t> by </a:t>
            </a:r>
            <a:r>
              <a:rPr lang="en-US" dirty="0" smtClean="0"/>
              <a:t>Gutenberg</a:t>
            </a:r>
            <a:r>
              <a:rPr lang="en-US" dirty="0"/>
              <a:t> around 1440 marks the entry of the book into the industrial </a:t>
            </a:r>
            <a:r>
              <a:rPr lang="en-US" dirty="0" smtClean="0"/>
              <a:t>age.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9220" name="Picture 4" descr="C:\Users\Aris\Documents\Ηelen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214560"/>
            <a:ext cx="4048135" cy="26938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1600" b="1" dirty="0" err="1"/>
              <a:t>Which</a:t>
            </a:r>
            <a:r>
              <a:rPr lang="el-GR" sz="1600" b="1" dirty="0"/>
              <a:t> </a:t>
            </a:r>
            <a:r>
              <a:rPr lang="el-GR" sz="1600" b="1" dirty="0" err="1"/>
              <a:t>was</a:t>
            </a:r>
            <a:r>
              <a:rPr lang="el-GR" sz="1600" b="1" dirty="0"/>
              <a:t> </a:t>
            </a:r>
            <a:r>
              <a:rPr lang="el-GR" sz="1600" b="1" dirty="0" err="1"/>
              <a:t>the</a:t>
            </a:r>
            <a:r>
              <a:rPr lang="el-GR" sz="1600" b="1" dirty="0"/>
              <a:t> </a:t>
            </a:r>
            <a:r>
              <a:rPr lang="el-GR" sz="1600" b="1" dirty="0" err="1"/>
              <a:t>first</a:t>
            </a:r>
            <a:r>
              <a:rPr lang="el-GR" sz="1600" b="1" dirty="0"/>
              <a:t> </a:t>
            </a:r>
            <a:r>
              <a:rPr lang="el-GR" sz="1600" b="1" dirty="0" err="1"/>
              <a:t>form</a:t>
            </a:r>
            <a:r>
              <a:rPr lang="el-GR" sz="1600" b="1" dirty="0"/>
              <a:t> </a:t>
            </a:r>
            <a:r>
              <a:rPr lang="el-GR" sz="1600" b="1" dirty="0" err="1"/>
              <a:t>of</a:t>
            </a:r>
            <a:r>
              <a:rPr lang="el-GR" sz="1600" b="1" dirty="0"/>
              <a:t> </a:t>
            </a:r>
            <a:r>
              <a:rPr lang="el-GR" sz="1600" b="1" dirty="0" err="1"/>
              <a:t>written</a:t>
            </a:r>
            <a:r>
              <a:rPr lang="el-GR" sz="1600" b="1" dirty="0"/>
              <a:t> </a:t>
            </a:r>
            <a:r>
              <a:rPr lang="el-GR" sz="1600" b="1" dirty="0" err="1"/>
              <a:t>texts</a:t>
            </a:r>
            <a:r>
              <a:rPr lang="el-GR" sz="1600" b="1" dirty="0"/>
              <a:t>?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1233488"/>
            <a:ext cx="8520113" cy="333375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Cuneiform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Mycenaean Greek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Egyptian hieroglyphs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Linear B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 the list goes on…</a:t>
            </a:r>
            <a:endParaRPr lang="el-GR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2863" y="576263"/>
            <a:ext cx="3516312" cy="2160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1233488"/>
            <a:ext cx="8520113" cy="3333750"/>
          </a:xfrm>
          <a:ln/>
        </p:spPr>
        <p:txBody>
          <a:bodyPr/>
          <a:lstStyle/>
          <a:p>
            <a:pPr marL="0" indent="0"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 smtClean="0"/>
              <a:t>But now all of these belong to the past…The trend of eBooks is threatening to eliminate the existence of traditional-printed books. However, the staggering proliferation of the usage of eBooks has risen questions troubling book lovers worldwide regarding piracy and the ability to enjoy </a:t>
            </a:r>
            <a:r>
              <a:rPr lang="en-US" sz="2000" dirty="0"/>
              <a:t>the look and smell of all your time-worn </a:t>
            </a:r>
            <a:r>
              <a:rPr lang="en-US" sz="2000" dirty="0" smtClean="0"/>
              <a:t>books.</a:t>
            </a:r>
          </a:p>
          <a:p>
            <a:pPr marL="0" indent="0"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b="1" dirty="0" smtClean="0">
                <a:solidFill>
                  <a:srgbClr val="7030A0"/>
                </a:solidFill>
              </a:rPr>
              <a:t>So, after all, whose side are YOU on?</a:t>
            </a:r>
            <a:endParaRPr lang="el-GR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241</Words>
  <Application>Microsoft Office PowerPoint</Application>
  <PresentationFormat>Προβολή στην οθόνη (16:9)</PresentationFormat>
  <Paragraphs>35</Paragraphs>
  <Slides>8</Slides>
  <Notes>8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Microsoft YaHei</vt:lpstr>
      <vt:lpstr>Arial</vt:lpstr>
      <vt:lpstr>Oswald</vt:lpstr>
      <vt:lpstr>Times New Roman</vt:lpstr>
      <vt:lpstr>Wingdings</vt:lpstr>
      <vt:lpstr>Θέμα του Office</vt:lpstr>
      <vt:lpstr>Θέμα του Office</vt:lpstr>
      <vt:lpstr>The History of Ebooks</vt:lpstr>
      <vt:lpstr>When was the first e-book invented and who was the inventor?</vt:lpstr>
      <vt:lpstr>Comic strips about e-books</vt:lpstr>
      <vt:lpstr>Times change..</vt:lpstr>
      <vt:lpstr>E-books do not need a lot of space..</vt:lpstr>
      <vt:lpstr>A short history calendar of traditional books.</vt:lpstr>
      <vt:lpstr>Which was the first form of written texts?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e-books..</dc:title>
  <dc:creator>Aris</dc:creator>
  <cp:lastModifiedBy>Aggeliki</cp:lastModifiedBy>
  <cp:revision>11</cp:revision>
  <cp:lastPrinted>1601-01-01T00:00:00Z</cp:lastPrinted>
  <dcterms:created xsi:type="dcterms:W3CDTF">1601-01-01T00:00:00Z</dcterms:created>
  <dcterms:modified xsi:type="dcterms:W3CDTF">2015-12-01T21:48:35Z</dcterms:modified>
</cp:coreProperties>
</file>