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1" r:id="rId4"/>
    <p:sldId id="265" r:id="rId5"/>
    <p:sldId id="266" r:id="rId6"/>
    <p:sldId id="268" r:id="rId7"/>
    <p:sldId id="267" r:id="rId8"/>
    <p:sldId id="269" r:id="rId9"/>
    <p:sldId id="270" r:id="rId10"/>
    <p:sldId id="271" r:id="rId11"/>
    <p:sldId id="274" r:id="rId12"/>
    <p:sldId id="275" r:id="rId13"/>
    <p:sldId id="276"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4473"/>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19" autoAdjust="0"/>
    <p:restoredTop sz="94660"/>
  </p:normalViewPr>
  <p:slideViewPr>
    <p:cSldViewPr snapToGrid="0">
      <p:cViewPr varScale="1">
        <p:scale>
          <a:sx n="65" d="100"/>
          <a:sy n="65" d="100"/>
        </p:scale>
        <p:origin x="84" y="5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CB9DA06-A25F-4283-AB33-149763CB2AA8}" type="datetimeFigureOut">
              <a:rPr lang="ru-RU" smtClean="0"/>
              <a:t>14.12.2015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AB88271-6C48-41BC-8989-7F51AA6A0543}" type="slidenum">
              <a:rPr lang="ru-RU" smtClean="0"/>
              <a:t>‹#›</a:t>
            </a:fld>
            <a:endParaRPr lang="ru-RU"/>
          </a:p>
        </p:txBody>
      </p:sp>
    </p:spTree>
    <p:extLst>
      <p:ext uri="{BB962C8B-B14F-4D97-AF65-F5344CB8AC3E}">
        <p14:creationId xmlns:p14="http://schemas.microsoft.com/office/powerpoint/2010/main" val="2927955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CB9DA06-A25F-4283-AB33-149763CB2AA8}" type="datetimeFigureOut">
              <a:rPr lang="ru-RU" smtClean="0"/>
              <a:t>14.12.2015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AB88271-6C48-41BC-8989-7F51AA6A0543}" type="slidenum">
              <a:rPr lang="ru-RU" smtClean="0"/>
              <a:t>‹#›</a:t>
            </a:fld>
            <a:endParaRPr lang="ru-RU"/>
          </a:p>
        </p:txBody>
      </p:sp>
    </p:spTree>
    <p:extLst>
      <p:ext uri="{BB962C8B-B14F-4D97-AF65-F5344CB8AC3E}">
        <p14:creationId xmlns:p14="http://schemas.microsoft.com/office/powerpoint/2010/main" val="4272241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CB9DA06-A25F-4283-AB33-149763CB2AA8}" type="datetimeFigureOut">
              <a:rPr lang="ru-RU" smtClean="0"/>
              <a:t>14.12.2015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AB88271-6C48-41BC-8989-7F51AA6A0543}" type="slidenum">
              <a:rPr lang="ru-RU" smtClean="0"/>
              <a:t>‹#›</a:t>
            </a:fld>
            <a:endParaRPr lang="ru-RU"/>
          </a:p>
        </p:txBody>
      </p:sp>
    </p:spTree>
    <p:extLst>
      <p:ext uri="{BB962C8B-B14F-4D97-AF65-F5344CB8AC3E}">
        <p14:creationId xmlns:p14="http://schemas.microsoft.com/office/powerpoint/2010/main" val="1215663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CB9DA06-A25F-4283-AB33-149763CB2AA8}" type="datetimeFigureOut">
              <a:rPr lang="ru-RU" smtClean="0"/>
              <a:t>14.12.2015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AB88271-6C48-41BC-8989-7F51AA6A0543}" type="slidenum">
              <a:rPr lang="ru-RU" smtClean="0"/>
              <a:t>‹#›</a:t>
            </a:fld>
            <a:endParaRPr lang="ru-RU"/>
          </a:p>
        </p:txBody>
      </p:sp>
    </p:spTree>
    <p:extLst>
      <p:ext uri="{BB962C8B-B14F-4D97-AF65-F5344CB8AC3E}">
        <p14:creationId xmlns:p14="http://schemas.microsoft.com/office/powerpoint/2010/main" val="284308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CB9DA06-A25F-4283-AB33-149763CB2AA8}" type="datetimeFigureOut">
              <a:rPr lang="ru-RU" smtClean="0"/>
              <a:t>14.12.2015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AB88271-6C48-41BC-8989-7F51AA6A0543}" type="slidenum">
              <a:rPr lang="ru-RU" smtClean="0"/>
              <a:t>‹#›</a:t>
            </a:fld>
            <a:endParaRPr lang="ru-RU"/>
          </a:p>
        </p:txBody>
      </p:sp>
    </p:spTree>
    <p:extLst>
      <p:ext uri="{BB962C8B-B14F-4D97-AF65-F5344CB8AC3E}">
        <p14:creationId xmlns:p14="http://schemas.microsoft.com/office/powerpoint/2010/main" val="4259725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CB9DA06-A25F-4283-AB33-149763CB2AA8}" type="datetimeFigureOut">
              <a:rPr lang="ru-RU" smtClean="0"/>
              <a:t>14.12.2015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AB88271-6C48-41BC-8989-7F51AA6A0543}" type="slidenum">
              <a:rPr lang="ru-RU" smtClean="0"/>
              <a:t>‹#›</a:t>
            </a:fld>
            <a:endParaRPr lang="ru-RU"/>
          </a:p>
        </p:txBody>
      </p:sp>
    </p:spTree>
    <p:extLst>
      <p:ext uri="{BB962C8B-B14F-4D97-AF65-F5344CB8AC3E}">
        <p14:creationId xmlns:p14="http://schemas.microsoft.com/office/powerpoint/2010/main" val="1226662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CB9DA06-A25F-4283-AB33-149763CB2AA8}" type="datetimeFigureOut">
              <a:rPr lang="ru-RU" smtClean="0"/>
              <a:t>14.12.2015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AB88271-6C48-41BC-8989-7F51AA6A0543}" type="slidenum">
              <a:rPr lang="ru-RU" smtClean="0"/>
              <a:t>‹#›</a:t>
            </a:fld>
            <a:endParaRPr lang="ru-RU"/>
          </a:p>
        </p:txBody>
      </p:sp>
    </p:spTree>
    <p:extLst>
      <p:ext uri="{BB962C8B-B14F-4D97-AF65-F5344CB8AC3E}">
        <p14:creationId xmlns:p14="http://schemas.microsoft.com/office/powerpoint/2010/main" val="870510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CB9DA06-A25F-4283-AB33-149763CB2AA8}" type="datetimeFigureOut">
              <a:rPr lang="ru-RU" smtClean="0"/>
              <a:t>14.12.2015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AB88271-6C48-41BC-8989-7F51AA6A0543}" type="slidenum">
              <a:rPr lang="ru-RU" smtClean="0"/>
              <a:t>‹#›</a:t>
            </a:fld>
            <a:endParaRPr lang="ru-RU"/>
          </a:p>
        </p:txBody>
      </p:sp>
    </p:spTree>
    <p:extLst>
      <p:ext uri="{BB962C8B-B14F-4D97-AF65-F5344CB8AC3E}">
        <p14:creationId xmlns:p14="http://schemas.microsoft.com/office/powerpoint/2010/main" val="634064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CB9DA06-A25F-4283-AB33-149763CB2AA8}" type="datetimeFigureOut">
              <a:rPr lang="ru-RU" smtClean="0"/>
              <a:t>14.12.2015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AB88271-6C48-41BC-8989-7F51AA6A0543}" type="slidenum">
              <a:rPr lang="ru-RU" smtClean="0"/>
              <a:t>‹#›</a:t>
            </a:fld>
            <a:endParaRPr lang="ru-RU"/>
          </a:p>
        </p:txBody>
      </p:sp>
    </p:spTree>
    <p:extLst>
      <p:ext uri="{BB962C8B-B14F-4D97-AF65-F5344CB8AC3E}">
        <p14:creationId xmlns:p14="http://schemas.microsoft.com/office/powerpoint/2010/main" val="3480651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5CB9DA06-A25F-4283-AB33-149763CB2AA8}" type="datetimeFigureOut">
              <a:rPr lang="ru-RU" smtClean="0"/>
              <a:t>14.12.2015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AB88271-6C48-41BC-8989-7F51AA6A0543}" type="slidenum">
              <a:rPr lang="ru-RU" smtClean="0"/>
              <a:t>‹#›</a:t>
            </a:fld>
            <a:endParaRPr lang="ru-RU"/>
          </a:p>
        </p:txBody>
      </p:sp>
    </p:spTree>
    <p:extLst>
      <p:ext uri="{BB962C8B-B14F-4D97-AF65-F5344CB8AC3E}">
        <p14:creationId xmlns:p14="http://schemas.microsoft.com/office/powerpoint/2010/main" val="668434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5CB9DA06-A25F-4283-AB33-149763CB2AA8}" type="datetimeFigureOut">
              <a:rPr lang="ru-RU" smtClean="0"/>
              <a:t>14.12.2015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AB88271-6C48-41BC-8989-7F51AA6A0543}" type="slidenum">
              <a:rPr lang="ru-RU" smtClean="0"/>
              <a:t>‹#›</a:t>
            </a:fld>
            <a:endParaRPr lang="ru-RU"/>
          </a:p>
        </p:txBody>
      </p:sp>
    </p:spTree>
    <p:extLst>
      <p:ext uri="{BB962C8B-B14F-4D97-AF65-F5344CB8AC3E}">
        <p14:creationId xmlns:p14="http://schemas.microsoft.com/office/powerpoint/2010/main" val="2530741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B9DA06-A25F-4283-AB33-149763CB2AA8}" type="datetimeFigureOut">
              <a:rPr lang="ru-RU" smtClean="0"/>
              <a:t>14.12.2015</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B88271-6C48-41BC-8989-7F51AA6A0543}" type="slidenum">
              <a:rPr lang="ru-RU" smtClean="0"/>
              <a:t>‹#›</a:t>
            </a:fld>
            <a:endParaRPr lang="ru-RU"/>
          </a:p>
        </p:txBody>
      </p:sp>
    </p:spTree>
    <p:extLst>
      <p:ext uri="{BB962C8B-B14F-4D97-AF65-F5344CB8AC3E}">
        <p14:creationId xmlns:p14="http://schemas.microsoft.com/office/powerpoint/2010/main" val="20701473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19.jpg"/><Relationship Id="rId1" Type="http://schemas.openxmlformats.org/officeDocument/2006/relationships/slideLayout" Target="../slideLayouts/slideLayout7.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 Id="rId9" Type="http://schemas.openxmlformats.org/officeDocument/2006/relationships/image" Target="../media/image26.jpg"/></Relationships>
</file>

<file path=ppt/slides/_rels/slide1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rot="10800000" flipV="1">
            <a:off x="576775" y="211015"/>
            <a:ext cx="11099410" cy="1195754"/>
          </a:xfrm>
          <a:solidFill>
            <a:schemeClr val="accent4">
              <a:lumMod val="20000"/>
              <a:lumOff val="80000"/>
            </a:schemeClr>
          </a:solidFill>
          <a:effectLst>
            <a:outerShdw blurRad="50800" dist="50800" dir="5400000" sx="1000" sy="1000" algn="ctr" rotWithShape="0">
              <a:srgbClr val="000000"/>
            </a:outerShdw>
          </a:effectLst>
        </p:spPr>
        <p:txBody>
          <a:bodyPr>
            <a:normAutofit/>
          </a:bodyPr>
          <a:lstStyle/>
          <a:p>
            <a:pPr>
              <a:defRPr/>
            </a:pPr>
            <a:r>
              <a:rPr lang="en-US" b="1" i="1" dirty="0">
                <a:solidFill>
                  <a:srgbClr val="C00000"/>
                </a:solidFill>
                <a:effectLst>
                  <a:outerShdw blurRad="38100" dist="38100" dir="2700000" algn="tl">
                    <a:srgbClr val="000000">
                      <a:alpha val="43137"/>
                    </a:srgbClr>
                  </a:outerShdw>
                </a:effectLst>
              </a:rPr>
              <a:t>Ukrainian wedding traditions</a:t>
            </a:r>
            <a:endParaRPr lang="ru-RU" b="1" i="1" dirty="0">
              <a:solidFill>
                <a:srgbClr val="C00000"/>
              </a:solidFill>
              <a:effectLst>
                <a:outerShdw blurRad="38100" dist="38100" dir="2700000" algn="tl">
                  <a:srgbClr val="000000">
                    <a:alpha val="43137"/>
                  </a:srgbClr>
                </a:outerShdw>
              </a:effectLst>
            </a:endParaRPr>
          </a:p>
        </p:txBody>
      </p:sp>
      <p:sp>
        <p:nvSpPr>
          <p:cNvPr id="3" name="Подзаголовок 2"/>
          <p:cNvSpPr>
            <a:spLocks noGrp="1"/>
          </p:cNvSpPr>
          <p:nvPr>
            <p:ph type="subTitle" idx="1"/>
          </p:nvPr>
        </p:nvSpPr>
        <p:spPr>
          <a:xfrm>
            <a:off x="4937760" y="3995224"/>
            <a:ext cx="5730240" cy="1262575"/>
          </a:xfrm>
        </p:spPr>
        <p:txBody>
          <a:bodyPr/>
          <a:lstStyle/>
          <a:p>
            <a:endParaRPr lang="ru-RU" dirty="0"/>
          </a:p>
        </p:txBody>
      </p:sp>
    </p:spTree>
    <p:extLst>
      <p:ext uri="{BB962C8B-B14F-4D97-AF65-F5344CB8AC3E}">
        <p14:creationId xmlns:p14="http://schemas.microsoft.com/office/powerpoint/2010/main" val="41826824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3727939" cy="3221502"/>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7938" y="0"/>
            <a:ext cx="4244504" cy="3221502"/>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2443" y="0"/>
            <a:ext cx="4219557" cy="3221502"/>
          </a:xfrm>
          <a:prstGeom prst="rect">
            <a:avLst/>
          </a:prstGeom>
        </p:spPr>
      </p:pic>
      <p:pic>
        <p:nvPicPr>
          <p:cNvPr id="5" name="Рисунок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93500" y="5363542"/>
            <a:ext cx="1870628" cy="1482266"/>
          </a:xfrm>
          <a:prstGeom prst="rect">
            <a:avLst/>
          </a:prstGeom>
        </p:spPr>
      </p:pic>
      <p:pic>
        <p:nvPicPr>
          <p:cNvPr id="6" name="Рисунок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3221502"/>
            <a:ext cx="3727936" cy="3624306"/>
          </a:xfrm>
          <a:prstGeom prst="rect">
            <a:avLst/>
          </a:prstGeom>
        </p:spPr>
      </p:pic>
      <p:pic>
        <p:nvPicPr>
          <p:cNvPr id="7" name="Рисунок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27936" y="3221502"/>
            <a:ext cx="4065565" cy="3624306"/>
          </a:xfrm>
          <a:prstGeom prst="rect">
            <a:avLst/>
          </a:prstGeom>
        </p:spPr>
      </p:pic>
      <p:pic>
        <p:nvPicPr>
          <p:cNvPr id="9" name="Рисунок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86672" y="3221502"/>
            <a:ext cx="3005328" cy="3636498"/>
          </a:xfrm>
          <a:prstGeom prst="rect">
            <a:avLst/>
          </a:prstGeom>
        </p:spPr>
      </p:pic>
      <p:pic>
        <p:nvPicPr>
          <p:cNvPr id="10" name="Рисунок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793501" y="3221501"/>
            <a:ext cx="2461847" cy="2286001"/>
          </a:xfrm>
          <a:prstGeom prst="rect">
            <a:avLst/>
          </a:prstGeom>
        </p:spPr>
      </p:pic>
    </p:spTree>
    <p:extLst>
      <p:ext uri="{BB962C8B-B14F-4D97-AF65-F5344CB8AC3E}">
        <p14:creationId xmlns:p14="http://schemas.microsoft.com/office/powerpoint/2010/main" val="41613595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lt1">
                <a:tint val="93000"/>
                <a:satMod val="150000"/>
                <a:shade val="98000"/>
                <a:lumMod val="102000"/>
              </a:schemeClr>
            </a:gs>
            <a:gs pos="50000">
              <a:schemeClr val="lt1">
                <a:tint val="98000"/>
                <a:satMod val="130000"/>
                <a:shade val="90000"/>
                <a:lumMod val="103000"/>
              </a:schemeClr>
            </a:gs>
            <a:gs pos="100000">
              <a:schemeClr val="lt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rot="10800000" flipV="1">
            <a:off x="839785" y="337625"/>
            <a:ext cx="3932237" cy="1378633"/>
          </a:xfrm>
        </p:spPr>
        <p:style>
          <a:lnRef idx="0">
            <a:scrgbClr r="0" g="0" b="0"/>
          </a:lnRef>
          <a:fillRef idx="1002">
            <a:schemeClr val="lt2"/>
          </a:fillRef>
          <a:effectRef idx="0">
            <a:scrgbClr r="0" g="0" b="0"/>
          </a:effectRef>
          <a:fontRef idx="major"/>
        </p:style>
        <p:txBody>
          <a:bodyPr>
            <a:normAutofit/>
          </a:bodyPr>
          <a:lstStyle/>
          <a:p>
            <a:r>
              <a:rPr lang="en-US" sz="3600" b="1" i="1" dirty="0">
                <a:effectLst>
                  <a:outerShdw blurRad="38100" dist="38100" dir="2700000" algn="tl">
                    <a:srgbClr val="000000">
                      <a:alpha val="43137"/>
                    </a:srgbClr>
                  </a:outerShdw>
                </a:effectLst>
              </a:rPr>
              <a:t>Marriage ceremony</a:t>
            </a:r>
            <a:endParaRPr lang="ru-RU" sz="3600" dirty="0"/>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25013" y="0"/>
            <a:ext cx="4812632" cy="3200900"/>
          </a:xfrm>
        </p:spPr>
      </p:pic>
      <p:sp>
        <p:nvSpPr>
          <p:cNvPr id="4" name="Текст 3"/>
          <p:cNvSpPr>
            <a:spLocks noGrp="1"/>
          </p:cNvSpPr>
          <p:nvPr>
            <p:ph type="body" sz="half" idx="2"/>
          </p:nvPr>
        </p:nvSpPr>
        <p:spPr/>
        <p:txBody>
          <a:bodyPr>
            <a:normAutofit fontScale="92500" lnSpcReduction="20000"/>
          </a:bodyPr>
          <a:lstStyle/>
          <a:p>
            <a:r>
              <a:rPr lang="en-US" sz="2400" dirty="0" smtClean="0"/>
              <a:t>The </a:t>
            </a:r>
            <a:r>
              <a:rPr lang="en-US" sz="2400" dirty="0"/>
              <a:t>marriage </a:t>
            </a:r>
            <a:r>
              <a:rPr lang="en-US" sz="2400" dirty="0" smtClean="0"/>
              <a:t>ceremony </a:t>
            </a:r>
            <a:r>
              <a:rPr lang="en-US" sz="2400" dirty="0"/>
              <a:t>in church, usually on a </a:t>
            </a:r>
            <a:r>
              <a:rPr lang="en-US" sz="2400" dirty="0" smtClean="0"/>
              <a:t>Sunday</a:t>
            </a:r>
            <a:r>
              <a:rPr lang="ru-RU" sz="2400" dirty="0" smtClean="0"/>
              <a:t>.</a:t>
            </a:r>
            <a:endParaRPr lang="en-US" sz="2400" dirty="0" smtClean="0"/>
          </a:p>
          <a:p>
            <a:r>
              <a:rPr lang="en-US" sz="2400" dirty="0"/>
              <a:t>Most wedding ceremonies involve an exchange of wedding vows by the couple, presentation of a gift (offering, ring(s), symbolic item, flowers, money), and a public proclamation of marriage by an authority figure. Special wedding garments are often worn, and the ceremony is sometimes followed by a wedding reception.</a:t>
            </a:r>
            <a:endParaRPr lang="ru-RU" sz="2400" dirty="0"/>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5013" y="3218507"/>
            <a:ext cx="4812632" cy="3639493"/>
          </a:xfrm>
          <a:prstGeom prst="rect">
            <a:avLst/>
          </a:prstGeom>
        </p:spPr>
      </p:pic>
    </p:spTree>
    <p:extLst>
      <p:ext uri="{BB962C8B-B14F-4D97-AF65-F5344CB8AC3E}">
        <p14:creationId xmlns:p14="http://schemas.microsoft.com/office/powerpoint/2010/main" val="35332946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3458" y="2928802"/>
            <a:ext cx="11549575" cy="1127981"/>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US" b="1" i="1" dirty="0"/>
              <a:t>And then there are simple competitions, dances and other </a:t>
            </a:r>
            <a:r>
              <a:rPr lang="en-US" b="1" i="1" dirty="0" smtClean="0"/>
              <a:t>entertainments…</a:t>
            </a:r>
            <a:endParaRPr lang="ru-RU" b="1" i="1" dirty="0"/>
          </a:p>
        </p:txBody>
      </p:sp>
    </p:spTree>
    <p:extLst>
      <p:ext uri="{BB962C8B-B14F-4D97-AF65-F5344CB8AC3E}">
        <p14:creationId xmlns:p14="http://schemas.microsoft.com/office/powerpoint/2010/main" val="30880632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604683"/>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r>
              <a:rPr lang="en-US" b="1" i="1" dirty="0">
                <a:effectLst>
                  <a:outerShdw blurRad="38100" dist="38100" dir="2700000" algn="tl">
                    <a:srgbClr val="000000">
                      <a:alpha val="43137"/>
                    </a:srgbClr>
                  </a:outerShdw>
                </a:effectLst>
              </a:rPr>
              <a:t>Thanks for your attention</a:t>
            </a:r>
            <a:endParaRPr lang="ru-RU"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13914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Объект 3"/>
          <p:cNvSpPr>
            <a:spLocks noGrp="1"/>
          </p:cNvSpPr>
          <p:nvPr>
            <p:ph idx="1"/>
          </p:nvPr>
        </p:nvSpPr>
        <p:spPr>
          <a:xfrm>
            <a:off x="7427741" y="436098"/>
            <a:ext cx="4600135" cy="6078489"/>
          </a:xfrm>
          <a:gradFill>
            <a:gsLst>
              <a:gs pos="0">
                <a:schemeClr val="accent6">
                  <a:lumMod val="110000"/>
                  <a:satMod val="105000"/>
                  <a:tint val="67000"/>
                </a:schemeClr>
              </a:gs>
              <a:gs pos="100000">
                <a:schemeClr val="accent6">
                  <a:lumMod val="105000"/>
                  <a:satMod val="103000"/>
                  <a:tint val="73000"/>
                </a:schemeClr>
              </a:gs>
              <a:gs pos="100000">
                <a:schemeClr val="accent6">
                  <a:lumMod val="105000"/>
                  <a:satMod val="109000"/>
                  <a:tint val="81000"/>
                </a:schemeClr>
              </a:gs>
            </a:gsLst>
          </a:gradFill>
        </p:spPr>
        <p:style>
          <a:lnRef idx="1">
            <a:schemeClr val="accent6"/>
          </a:lnRef>
          <a:fillRef idx="2">
            <a:schemeClr val="accent6"/>
          </a:fillRef>
          <a:effectRef idx="1">
            <a:schemeClr val="accent6"/>
          </a:effectRef>
          <a:fontRef idx="minor">
            <a:schemeClr val="dk1"/>
          </a:fontRef>
        </p:style>
        <p:txBody>
          <a:bodyPr>
            <a:normAutofit fontScale="92500" lnSpcReduction="20000"/>
          </a:bodyPr>
          <a:lstStyle/>
          <a:p>
            <a:pPr marL="228600" lvl="3">
              <a:spcBef>
                <a:spcPts val="1000"/>
              </a:spcBef>
            </a:pPr>
            <a:r>
              <a:rPr lang="en-US" sz="2800" b="1" dirty="0" smtClean="0">
                <a:solidFill>
                  <a:srgbClr val="C00000"/>
                </a:solidFill>
                <a:effectLst>
                  <a:outerShdw blurRad="38100" dist="38100" dir="2700000" algn="tl">
                    <a:srgbClr val="000000">
                      <a:alpha val="43137"/>
                    </a:srgbClr>
                  </a:outerShdw>
                </a:effectLst>
              </a:rPr>
              <a:t>The Ukrainian Wedding </a:t>
            </a:r>
            <a:r>
              <a:rPr lang="en-US" sz="2800" dirty="0" smtClean="0">
                <a:solidFill>
                  <a:schemeClr val="tx1">
                    <a:lumMod val="95000"/>
                    <a:lumOff val="5000"/>
                  </a:schemeClr>
                </a:solidFill>
              </a:rPr>
              <a:t>is one of the most symbolic celebrations of Ukraine culture. Traditions and customs for Ukrainian weddings are numerous and have evolved through the ages. National traditions are dominant in Ukrainian wedding ceremonies. Some of them are very old and hard to explain. Over time things change, people and their preferences change, lifestyles and of course - one of the most important events in life "marriage" will change as well</a:t>
            </a:r>
            <a:r>
              <a:rPr lang="en-US" sz="2800" dirty="0" smtClean="0">
                <a:solidFill>
                  <a:schemeClr val="tx1">
                    <a:lumMod val="85000"/>
                    <a:lumOff val="15000"/>
                  </a:schemeClr>
                </a:solidFill>
              </a:rPr>
              <a:t>.</a:t>
            </a:r>
            <a:endParaRPr lang="ru-RU" sz="2800" dirty="0" smtClean="0">
              <a:solidFill>
                <a:schemeClr val="tx1">
                  <a:lumMod val="85000"/>
                  <a:lumOff val="15000"/>
                </a:schemeClr>
              </a:solidFill>
            </a:endParaRPr>
          </a:p>
          <a:p>
            <a:r>
              <a:rPr lang="en-US" sz="2600" dirty="0"/>
              <a:t> In Ukraine,  a wedding was a three-day celebration.</a:t>
            </a:r>
            <a:endParaRPr lang="ru-RU" sz="2600" dirty="0"/>
          </a:p>
        </p:txBody>
      </p:sp>
    </p:spTree>
    <p:extLst>
      <p:ext uri="{BB962C8B-B14F-4D97-AF65-F5344CB8AC3E}">
        <p14:creationId xmlns:p14="http://schemas.microsoft.com/office/powerpoint/2010/main" val="11562320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0" y="0"/>
            <a:ext cx="12192000" cy="6858001"/>
          </a:xfrm>
          <a:blipFill>
            <a:blip r:embed="rId2"/>
            <a:stretch>
              <a:fillRect/>
            </a:stretch>
          </a:blipFill>
          <a:ln>
            <a:solidFill>
              <a:schemeClr val="tx1">
                <a:lumMod val="75000"/>
                <a:lumOff val="25000"/>
              </a:schemeClr>
            </a:solidFill>
          </a:ln>
        </p:spPr>
        <p:txBody>
          <a:bodyPr/>
          <a:lstStyle/>
          <a:p>
            <a:pPr lvl="1"/>
            <a:r>
              <a:rPr lang="en-US" b="1" i="1" dirty="0">
                <a:solidFill>
                  <a:srgbClr val="FFFF00"/>
                </a:solidFill>
              </a:rPr>
              <a:t>The most important wedding customs and rituals that were honored by our ancestors are still in use. Some customs, such as "matchmaking" and "buying out the bride" are heavily modified in order to adjust to modern couples' abilities. Other wedding rituals, such as the "betrothal" are performed strictly because of the religious connection to the wedding ceremony.</a:t>
            </a:r>
          </a:p>
          <a:p>
            <a:endParaRPr lang="en-US" dirty="0" smtClean="0"/>
          </a:p>
          <a:p>
            <a:endParaRPr lang="ru-RU" dirty="0"/>
          </a:p>
        </p:txBody>
      </p:sp>
    </p:spTree>
    <p:extLst>
      <p:ext uri="{BB962C8B-B14F-4D97-AF65-F5344CB8AC3E}">
        <p14:creationId xmlns:p14="http://schemas.microsoft.com/office/powerpoint/2010/main" val="9969482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987425"/>
          </a:xfrm>
        </p:spPr>
        <p:style>
          <a:lnRef idx="1">
            <a:schemeClr val="accent2"/>
          </a:lnRef>
          <a:fillRef idx="2">
            <a:schemeClr val="accent2"/>
          </a:fillRef>
          <a:effectRef idx="1">
            <a:schemeClr val="accent2"/>
          </a:effectRef>
          <a:fontRef idx="minor">
            <a:schemeClr val="dk1"/>
          </a:fontRef>
        </p:style>
        <p:txBody>
          <a:bodyPr/>
          <a:lstStyle/>
          <a:p>
            <a:r>
              <a:rPr lang="en-US" b="1" i="1" dirty="0">
                <a:solidFill>
                  <a:srgbClr val="C00000"/>
                </a:solidFill>
              </a:rPr>
              <a:t>There a lot of different wedding customs in Ukraine. The main parts of them are</a:t>
            </a:r>
            <a:r>
              <a:rPr lang="ru-RU" b="1" i="1" dirty="0">
                <a:solidFill>
                  <a:srgbClr val="C00000"/>
                </a:solidFill>
              </a:rPr>
              <a:t>:</a:t>
            </a:r>
            <a:endParaRPr lang="ru-RU" dirty="0"/>
          </a:p>
        </p:txBody>
      </p:sp>
      <p:sp>
        <p:nvSpPr>
          <p:cNvPr id="3" name="Объект 2"/>
          <p:cNvSpPr>
            <a:spLocks noGrp="1"/>
          </p:cNvSpPr>
          <p:nvPr>
            <p:ph idx="1"/>
          </p:nvPr>
        </p:nvSpPr>
        <p:spPr>
          <a:xfrm>
            <a:off x="3018314" y="1678535"/>
            <a:ext cx="4157760" cy="4203553"/>
          </a:xfr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2"/>
          </a:lnRef>
          <a:fillRef idx="1003">
            <a:schemeClr val="lt1"/>
          </a:fillRef>
          <a:effectRef idx="0">
            <a:schemeClr val="accent2"/>
          </a:effectRef>
          <a:fontRef idx="minor">
            <a:schemeClr val="dk1"/>
          </a:fontRef>
        </p:style>
        <p:txBody>
          <a:bodyPr/>
          <a:lstStyle/>
          <a:p>
            <a:r>
              <a:rPr lang="en-US" b="1" dirty="0" smtClean="0">
                <a:ln w="22225">
                  <a:solidFill>
                    <a:schemeClr val="accent2"/>
                  </a:solidFill>
                  <a:prstDash val="solid"/>
                </a:ln>
                <a:solidFill>
                  <a:schemeClr val="accent2">
                    <a:lumMod val="40000"/>
                    <a:lumOff val="60000"/>
                  </a:schemeClr>
                </a:solidFill>
              </a:rPr>
              <a:t>Matchmaking</a:t>
            </a:r>
            <a:r>
              <a:rPr lang="en-US" dirty="0" smtClean="0"/>
              <a:t> </a:t>
            </a:r>
          </a:p>
          <a:p>
            <a:r>
              <a:rPr lang="en-US" b="1" dirty="0" smtClean="0">
                <a:ln w="22225">
                  <a:solidFill>
                    <a:schemeClr val="accent2"/>
                  </a:solidFill>
                  <a:prstDash val="solid"/>
                </a:ln>
                <a:solidFill>
                  <a:schemeClr val="accent2">
                    <a:lumMod val="40000"/>
                    <a:lumOff val="60000"/>
                  </a:schemeClr>
                </a:solidFill>
              </a:rPr>
              <a:t>Engagement</a:t>
            </a:r>
            <a:endParaRPr lang="en-US" dirty="0" smtClean="0"/>
          </a:p>
          <a:p>
            <a:r>
              <a:rPr lang="en-US" b="1" dirty="0" smtClean="0">
                <a:ln w="22225">
                  <a:solidFill>
                    <a:schemeClr val="accent2"/>
                  </a:solidFill>
                  <a:prstDash val="solid"/>
                </a:ln>
                <a:solidFill>
                  <a:schemeClr val="accent2">
                    <a:lumMod val="40000"/>
                    <a:lumOff val="60000"/>
                  </a:schemeClr>
                </a:solidFill>
              </a:rPr>
              <a:t>Invitation</a:t>
            </a:r>
            <a:endParaRPr lang="en-US" dirty="0" smtClean="0"/>
          </a:p>
          <a:p>
            <a:r>
              <a:rPr lang="en-US" b="1" dirty="0" smtClean="0">
                <a:ln w="22225">
                  <a:solidFill>
                    <a:schemeClr val="accent2"/>
                  </a:solidFill>
                  <a:prstDash val="solid"/>
                </a:ln>
                <a:solidFill>
                  <a:schemeClr val="accent2">
                    <a:lumMod val="40000"/>
                    <a:lumOff val="60000"/>
                  </a:schemeClr>
                </a:solidFill>
              </a:rPr>
              <a:t>Loaf</a:t>
            </a:r>
            <a:endParaRPr lang="en-US" dirty="0"/>
          </a:p>
          <a:p>
            <a:r>
              <a:rPr lang="en-US" b="1" dirty="0" smtClean="0">
                <a:ln w="22225">
                  <a:solidFill>
                    <a:schemeClr val="accent2"/>
                  </a:solidFill>
                  <a:prstDash val="solid"/>
                </a:ln>
                <a:solidFill>
                  <a:schemeClr val="accent2">
                    <a:lumMod val="40000"/>
                    <a:lumOff val="60000"/>
                  </a:schemeClr>
                </a:solidFill>
              </a:rPr>
              <a:t>Hen-party</a:t>
            </a:r>
          </a:p>
          <a:p>
            <a:r>
              <a:rPr lang="en-US" b="1" dirty="0" smtClean="0">
                <a:ln w="22225">
                  <a:solidFill>
                    <a:schemeClr val="accent2"/>
                  </a:solidFill>
                  <a:prstDash val="solid"/>
                </a:ln>
                <a:solidFill>
                  <a:schemeClr val="accent2">
                    <a:lumMod val="40000"/>
                    <a:lumOff val="60000"/>
                  </a:schemeClr>
                </a:solidFill>
              </a:rPr>
              <a:t>Suffusion</a:t>
            </a:r>
          </a:p>
          <a:p>
            <a:r>
              <a:rPr lang="en-US" b="1" dirty="0" smtClean="0">
                <a:ln w="22225">
                  <a:solidFill>
                    <a:schemeClr val="accent2"/>
                  </a:solidFill>
                  <a:prstDash val="solid"/>
                </a:ln>
                <a:solidFill>
                  <a:schemeClr val="accent2">
                    <a:lumMod val="40000"/>
                    <a:lumOff val="60000"/>
                  </a:schemeClr>
                </a:solidFill>
              </a:rPr>
              <a:t>Marriage ceremony </a:t>
            </a:r>
            <a:endParaRPr lang="ru-RU" dirty="0"/>
          </a:p>
        </p:txBody>
      </p:sp>
      <p:sp>
        <p:nvSpPr>
          <p:cNvPr id="5" name="Rectangle 1"/>
          <p:cNvSpPr>
            <a:spLocks noChangeArrowheads="1"/>
          </p:cNvSpPr>
          <p:nvPr/>
        </p:nvSpPr>
        <p:spPr bwMode="auto">
          <a:xfrm>
            <a:off x="0" y="128560"/>
            <a:ext cx="65" cy="20007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7617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6" name="Rectangle 2"/>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799713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1223889"/>
          </a:xfrm>
        </p:spPr>
        <p:style>
          <a:lnRef idx="3">
            <a:schemeClr val="lt1"/>
          </a:lnRef>
          <a:fillRef idx="1">
            <a:schemeClr val="accent5"/>
          </a:fillRef>
          <a:effectRef idx="1">
            <a:schemeClr val="accent5"/>
          </a:effectRef>
          <a:fontRef idx="minor">
            <a:schemeClr val="lt1"/>
          </a:fontRef>
        </p:style>
        <p:txBody>
          <a:bodyPr>
            <a:normAutofit fontScale="90000"/>
          </a:bodyPr>
          <a:lstStyle/>
          <a:p>
            <a:pPr algn="ctr"/>
            <a:r>
              <a:rPr lang="en-US" dirty="0"/>
              <a:t/>
            </a:r>
            <a:br>
              <a:rPr lang="en-US" dirty="0"/>
            </a:br>
            <a:r>
              <a:rPr lang="en-US" sz="6700" dirty="0"/>
              <a:t>M</a:t>
            </a:r>
            <a:r>
              <a:rPr lang="en-US" sz="6700" dirty="0" smtClean="0"/>
              <a:t>atchmaking</a:t>
            </a:r>
            <a:endParaRPr lang="ru-RU" sz="67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223887"/>
            <a:ext cx="5341033" cy="5634113"/>
          </a:xfr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1033" y="1223887"/>
            <a:ext cx="6804075" cy="5634113"/>
          </a:xfrm>
          <a:prstGeom prst="rect">
            <a:avLst/>
          </a:prstGeom>
        </p:spPr>
      </p:pic>
    </p:spTree>
    <p:extLst>
      <p:ext uri="{BB962C8B-B14F-4D97-AF65-F5344CB8AC3E}">
        <p14:creationId xmlns:p14="http://schemas.microsoft.com/office/powerpoint/2010/main" val="31775533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12192000" cy="1690687"/>
          </a:xfrm>
        </p:spPr>
        <p:style>
          <a:lnRef idx="2">
            <a:schemeClr val="accent1"/>
          </a:lnRef>
          <a:fillRef idx="1">
            <a:schemeClr val="lt1"/>
          </a:fillRef>
          <a:effectRef idx="0">
            <a:schemeClr val="accent1"/>
          </a:effectRef>
          <a:fontRef idx="minor">
            <a:schemeClr val="dk1"/>
          </a:fontRef>
        </p:style>
        <p:txBody>
          <a:bodyPr>
            <a:normAutofit/>
          </a:bodyPr>
          <a:lstStyle/>
          <a:p>
            <a:pPr algn="ctr"/>
            <a:r>
              <a:rPr lang="en-US" sz="8000" b="1" i="1" dirty="0" smtClean="0">
                <a:solidFill>
                  <a:schemeClr val="accent2">
                    <a:lumMod val="50000"/>
                  </a:schemeClr>
                </a:solidFill>
                <a:effectLst>
                  <a:outerShdw blurRad="38100" dist="38100" dir="2700000" algn="tl">
                    <a:srgbClr val="000000">
                      <a:alpha val="43137"/>
                    </a:srgbClr>
                  </a:outerShdw>
                </a:effectLst>
              </a:rPr>
              <a:t>Engagement</a:t>
            </a:r>
            <a:r>
              <a:rPr lang="en-US" sz="8000" dirty="0" smtClean="0"/>
              <a:t> </a:t>
            </a:r>
            <a:endParaRPr lang="ru-RU" sz="8000" dirty="0"/>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1703638"/>
            <a:ext cx="5725551" cy="5154362"/>
          </a:xfrm>
        </p:spPr>
      </p:pic>
      <p:pic>
        <p:nvPicPr>
          <p:cNvPr id="6" name="Объект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725551" y="1690688"/>
            <a:ext cx="6466449" cy="5167312"/>
          </a:xfrm>
        </p:spPr>
      </p:pic>
    </p:spTree>
    <p:extLst>
      <p:ext uri="{BB962C8B-B14F-4D97-AF65-F5344CB8AC3E}">
        <p14:creationId xmlns:p14="http://schemas.microsoft.com/office/powerpoint/2010/main" val="3816701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1223889"/>
          </a:xfrm>
        </p:spPr>
        <p:style>
          <a:lnRef idx="0">
            <a:schemeClr val="accent3"/>
          </a:lnRef>
          <a:fillRef idx="3">
            <a:schemeClr val="accent3"/>
          </a:fillRef>
          <a:effectRef idx="3">
            <a:schemeClr val="accent3"/>
          </a:effectRef>
          <a:fontRef idx="minor">
            <a:schemeClr val="lt1"/>
          </a:fontRef>
        </p:style>
        <p:txBody>
          <a:bodyPr>
            <a:normAutofit/>
          </a:bodyPr>
          <a:lstStyle/>
          <a:p>
            <a:pPr algn="ctr"/>
            <a:r>
              <a:rPr lang="en-US" sz="6600" b="1" i="1" dirty="0">
                <a:solidFill>
                  <a:srgbClr val="00B050"/>
                </a:solidFill>
                <a:effectLst>
                  <a:outerShdw blurRad="38100" dist="38100" dir="2700000" algn="tl">
                    <a:srgbClr val="000000">
                      <a:alpha val="43137"/>
                    </a:srgbClr>
                  </a:outerShdw>
                </a:effectLst>
              </a:rPr>
              <a:t>H</a:t>
            </a:r>
            <a:r>
              <a:rPr lang="en-US" sz="6600" b="1" i="1" dirty="0" smtClean="0">
                <a:solidFill>
                  <a:srgbClr val="00B050"/>
                </a:solidFill>
                <a:effectLst>
                  <a:outerShdw blurRad="38100" dist="38100" dir="2700000" algn="tl">
                    <a:srgbClr val="000000">
                      <a:alpha val="43137"/>
                    </a:srgbClr>
                  </a:outerShdw>
                </a:effectLst>
              </a:rPr>
              <a:t>en-party</a:t>
            </a:r>
            <a:endParaRPr lang="ru-RU" sz="6600" b="1" i="1" dirty="0">
              <a:solidFill>
                <a:srgbClr val="00B050"/>
              </a:solidFill>
              <a:effectLst>
                <a:outerShdw blurRad="38100" dist="38100" dir="2700000" algn="tl">
                  <a:srgbClr val="000000">
                    <a:alpha val="43137"/>
                  </a:srgbClr>
                </a:outerShdw>
              </a:effectLst>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223889"/>
            <a:ext cx="3784209" cy="3238500"/>
          </a:xfr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4209" y="1223889"/>
            <a:ext cx="4791075" cy="3238500"/>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448101"/>
            <a:ext cx="3260318" cy="2409899"/>
          </a:xfrm>
          <a:prstGeom prst="rect">
            <a:avLst/>
          </a:prstGeom>
        </p:spPr>
      </p:pic>
      <p:pic>
        <p:nvPicPr>
          <p:cNvPr id="9" name="Рисунок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75284" y="1223889"/>
            <a:ext cx="3616716" cy="3224212"/>
          </a:xfrm>
          <a:prstGeom prst="rect">
            <a:avLst/>
          </a:prstGeom>
        </p:spPr>
      </p:pic>
      <p:pic>
        <p:nvPicPr>
          <p:cNvPr id="10" name="Рисунок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60318" y="4448100"/>
            <a:ext cx="4308100" cy="2409899"/>
          </a:xfrm>
          <a:prstGeom prst="rect">
            <a:avLst/>
          </a:prstGeom>
        </p:spPr>
      </p:pic>
      <p:pic>
        <p:nvPicPr>
          <p:cNvPr id="11" name="Рисунок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68418" y="4448100"/>
            <a:ext cx="4623582" cy="2454691"/>
          </a:xfrm>
          <a:prstGeom prst="rect">
            <a:avLst/>
          </a:prstGeom>
        </p:spPr>
      </p:pic>
    </p:spTree>
    <p:extLst>
      <p:ext uri="{BB962C8B-B14F-4D97-AF65-F5344CB8AC3E}">
        <p14:creationId xmlns:p14="http://schemas.microsoft.com/office/powerpoint/2010/main" val="15922325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1325563"/>
          </a:xfrm>
        </p:spPr>
        <p:style>
          <a:lnRef idx="0">
            <a:schemeClr val="accent3"/>
          </a:lnRef>
          <a:fillRef idx="1002">
            <a:schemeClr val="dk2"/>
          </a:fillRef>
          <a:effectRef idx="3">
            <a:schemeClr val="accent3"/>
          </a:effectRef>
          <a:fontRef idx="minor">
            <a:schemeClr val="lt1"/>
          </a:fontRef>
        </p:style>
        <p:txBody>
          <a:bodyPr>
            <a:normAutofit/>
          </a:bodyPr>
          <a:lstStyle/>
          <a:p>
            <a:pPr algn="ctr"/>
            <a:r>
              <a:rPr lang="en-US" sz="8000" i="1" dirty="0">
                <a:effectLst>
                  <a:outerShdw blurRad="38100" dist="38100" dir="2700000" algn="tl">
                    <a:srgbClr val="000000">
                      <a:alpha val="43137"/>
                    </a:srgbClr>
                  </a:outerShdw>
                </a:effectLst>
              </a:rPr>
              <a:t>I</a:t>
            </a:r>
            <a:r>
              <a:rPr lang="en-US" sz="8000" i="1" dirty="0" smtClean="0">
                <a:effectLst>
                  <a:outerShdw blurRad="38100" dist="38100" dir="2700000" algn="tl">
                    <a:srgbClr val="000000">
                      <a:alpha val="43137"/>
                    </a:srgbClr>
                  </a:outerShdw>
                </a:effectLst>
              </a:rPr>
              <a:t>nvitation</a:t>
            </a:r>
            <a:endParaRPr lang="ru-RU" sz="8000" i="1" dirty="0">
              <a:effectLst>
                <a:outerShdw blurRad="38100" dist="38100" dir="2700000" algn="tl">
                  <a:srgbClr val="000000">
                    <a:alpha val="43137"/>
                  </a:srgbClr>
                </a:outerShdw>
              </a:effectLst>
            </a:endParaRPr>
          </a:p>
        </p:txBody>
      </p:sp>
      <p:sp>
        <p:nvSpPr>
          <p:cNvPr id="3" name="Текст 2"/>
          <p:cNvSpPr>
            <a:spLocks noGrp="1"/>
          </p:cNvSpPr>
          <p:nvPr>
            <p:ph type="body" idx="1"/>
          </p:nvPr>
        </p:nvSpPr>
        <p:spPr/>
        <p:txBody>
          <a:bodyPr/>
          <a:lstStyle/>
          <a:p>
            <a:endParaRPr lang="ru-RU" dirty="0"/>
          </a:p>
        </p:txBody>
      </p:sp>
      <p:pic>
        <p:nvPicPr>
          <p:cNvPr id="8" name="Объект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0" y="1325563"/>
            <a:ext cx="6095999" cy="5532437"/>
          </a:xfrm>
        </p:spPr>
      </p:pic>
      <p:sp>
        <p:nvSpPr>
          <p:cNvPr id="5" name="Текст 4"/>
          <p:cNvSpPr>
            <a:spLocks noGrp="1"/>
          </p:cNvSpPr>
          <p:nvPr>
            <p:ph type="body" sz="quarter" idx="3"/>
          </p:nvPr>
        </p:nvSpPr>
        <p:spPr/>
        <p:txBody>
          <a:bodyPr/>
          <a:lstStyle/>
          <a:p>
            <a:endParaRPr lang="ru-RU"/>
          </a:p>
        </p:txBody>
      </p:sp>
      <p:pic>
        <p:nvPicPr>
          <p:cNvPr id="7" name="Объект 6"/>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096000" y="1325563"/>
            <a:ext cx="6096000" cy="5532437"/>
          </a:xfrm>
        </p:spPr>
      </p:pic>
    </p:spTree>
    <p:extLst>
      <p:ext uri="{BB962C8B-B14F-4D97-AF65-F5344CB8AC3E}">
        <p14:creationId xmlns:p14="http://schemas.microsoft.com/office/powerpoint/2010/main" val="40896172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12192000" cy="984737"/>
          </a:xfrm>
        </p:spPr>
        <p:style>
          <a:lnRef idx="1">
            <a:schemeClr val="accent4"/>
          </a:lnRef>
          <a:fillRef idx="2">
            <a:schemeClr val="accent4"/>
          </a:fillRef>
          <a:effectRef idx="1">
            <a:schemeClr val="accent4"/>
          </a:effectRef>
          <a:fontRef idx="minor">
            <a:schemeClr val="dk1"/>
          </a:fontRef>
        </p:style>
        <p:txBody>
          <a:bodyPr/>
          <a:lstStyle/>
          <a:p>
            <a:pPr algn="ctr"/>
            <a:r>
              <a:rPr lang="en-US" b="1" i="1" dirty="0">
                <a:effectLst>
                  <a:outerShdw blurRad="38100" dist="38100" dir="2700000" algn="tl">
                    <a:srgbClr val="000000">
                      <a:alpha val="43137"/>
                    </a:srgbClr>
                  </a:outerShdw>
                </a:effectLst>
              </a:rPr>
              <a:t>W</a:t>
            </a:r>
            <a:r>
              <a:rPr lang="en-US" b="1" i="1" dirty="0" smtClean="0">
                <a:effectLst>
                  <a:outerShdw blurRad="38100" dist="38100" dir="2700000" algn="tl">
                    <a:srgbClr val="000000">
                      <a:alpha val="43137"/>
                    </a:srgbClr>
                  </a:outerShdw>
                </a:effectLst>
              </a:rPr>
              <a:t>edding </a:t>
            </a:r>
            <a:r>
              <a:rPr lang="en-US" b="1" i="1" dirty="0">
                <a:effectLst>
                  <a:outerShdw blurRad="38100" dist="38100" dir="2700000" algn="tl">
                    <a:srgbClr val="000000">
                      <a:alpha val="43137"/>
                    </a:srgbClr>
                  </a:outerShdw>
                </a:effectLst>
              </a:rPr>
              <a:t>bread</a:t>
            </a:r>
            <a:endParaRPr lang="ru-RU" b="1" i="1" dirty="0">
              <a:effectLst>
                <a:outerShdw blurRad="38100" dist="38100" dir="2700000" algn="tl">
                  <a:srgbClr val="000000">
                    <a:alpha val="43137"/>
                  </a:srgbClr>
                </a:outerShdw>
              </a:effectLst>
            </a:endParaRPr>
          </a:p>
        </p:txBody>
      </p:sp>
      <p:sp>
        <p:nvSpPr>
          <p:cNvPr id="3" name="Объект 2"/>
          <p:cNvSpPr>
            <a:spLocks noGrp="1"/>
          </p:cNvSpPr>
          <p:nvPr>
            <p:ph sz="half" idx="1"/>
          </p:nvPr>
        </p:nvSpPr>
        <p:spPr/>
        <p:txBody>
          <a:bodyPr>
            <a:normAutofit/>
          </a:bodyPr>
          <a:lstStyle/>
          <a:p>
            <a:r>
              <a:rPr lang="en-US" sz="4000" dirty="0"/>
              <a:t>T</a:t>
            </a:r>
            <a:r>
              <a:rPr lang="en-US" sz="4000" dirty="0" smtClean="0"/>
              <a:t>he </a:t>
            </a:r>
            <a:r>
              <a:rPr lang="en-US" sz="4000" dirty="0"/>
              <a:t>baking and decorating of the ritual bread from flour donated by all the wedding participants</a:t>
            </a:r>
            <a:endParaRPr lang="ru-RU" sz="4000" dirty="0"/>
          </a:p>
        </p:txBody>
      </p:sp>
      <p:pic>
        <p:nvPicPr>
          <p:cNvPr id="5" name="Объект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96000" y="2193246"/>
            <a:ext cx="5181600" cy="3616095"/>
          </a:xfrm>
        </p:spPr>
      </p:pic>
    </p:spTree>
    <p:extLst>
      <p:ext uri="{BB962C8B-B14F-4D97-AF65-F5344CB8AC3E}">
        <p14:creationId xmlns:p14="http://schemas.microsoft.com/office/powerpoint/2010/main" val="347971011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280</TotalTime>
  <Words>286</Words>
  <Application>Microsoft Office PowerPoint</Application>
  <PresentationFormat>Широкоэкранный</PresentationFormat>
  <Paragraphs>23</Paragraphs>
  <Slides>13</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13</vt:i4>
      </vt:variant>
    </vt:vector>
  </HeadingPairs>
  <TitlesOfParts>
    <vt:vector size="17" baseType="lpstr">
      <vt:lpstr>Arial</vt:lpstr>
      <vt:lpstr>Calibri</vt:lpstr>
      <vt:lpstr>Calibri Light</vt:lpstr>
      <vt:lpstr>Тема Office</vt:lpstr>
      <vt:lpstr>Ukrainian wedding traditions</vt:lpstr>
      <vt:lpstr>Презентация PowerPoint</vt:lpstr>
      <vt:lpstr>Презентация PowerPoint</vt:lpstr>
      <vt:lpstr>There a lot of different wedding customs in Ukraine. The main parts of them are:</vt:lpstr>
      <vt:lpstr> Matchmaking</vt:lpstr>
      <vt:lpstr>Engagement </vt:lpstr>
      <vt:lpstr>Hen-party</vt:lpstr>
      <vt:lpstr>Invitation</vt:lpstr>
      <vt:lpstr>Wedding bread</vt:lpstr>
      <vt:lpstr>Презентация PowerPoint</vt:lpstr>
      <vt:lpstr>Marriage ceremony</vt:lpstr>
      <vt:lpstr>And then there are simple competitions, dances and other entertainments…</vt:lpstr>
      <vt:lpstr>Thanks for your attention</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Звичаї і традиції українського весілля</dc:title>
  <dc:creator>User</dc:creator>
  <cp:lastModifiedBy>User</cp:lastModifiedBy>
  <cp:revision>28</cp:revision>
  <dcterms:created xsi:type="dcterms:W3CDTF">2015-12-13T10:20:12Z</dcterms:created>
  <dcterms:modified xsi:type="dcterms:W3CDTF">2015-12-14T16:53:09Z</dcterms:modified>
</cp:coreProperties>
</file>