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643F308-1EF2-4D2B-AABB-6C2268E684B2}" type="datetimeFigureOut">
              <a:rPr lang="en-US" smtClean="0"/>
              <a:t>10/30/2015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9549385-6DF4-47B7-86E4-3F424BA923AC}"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43F308-1EF2-4D2B-AABB-6C2268E684B2}"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549385-6DF4-47B7-86E4-3F424BA923A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43F308-1EF2-4D2B-AABB-6C2268E684B2}"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549385-6DF4-47B7-86E4-3F424BA923A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43F308-1EF2-4D2B-AABB-6C2268E684B2}"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549385-6DF4-47B7-86E4-3F424BA923A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643F308-1EF2-4D2B-AABB-6C2268E684B2}"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9549385-6DF4-47B7-86E4-3F424BA923A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43F308-1EF2-4D2B-AABB-6C2268E684B2}" type="datetimeFigureOut">
              <a:rPr lang="en-US" smtClean="0"/>
              <a:t>10/30/2015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549385-6DF4-47B7-86E4-3F424BA923A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643F308-1EF2-4D2B-AABB-6C2268E684B2}" type="datetimeFigureOut">
              <a:rPr lang="en-US" smtClean="0"/>
              <a:t>10/30/2015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549385-6DF4-47B7-86E4-3F424BA923A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643F308-1EF2-4D2B-AABB-6C2268E684B2}" type="datetimeFigureOut">
              <a:rPr lang="en-US" smtClean="0"/>
              <a:t>10/30/2015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549385-6DF4-47B7-86E4-3F424BA923A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43F308-1EF2-4D2B-AABB-6C2268E684B2}" type="datetimeFigureOut">
              <a:rPr lang="en-US" smtClean="0"/>
              <a:t>10/30/2015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549385-6DF4-47B7-86E4-3F424BA923A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43F308-1EF2-4D2B-AABB-6C2268E684B2}" type="datetimeFigureOut">
              <a:rPr lang="en-US" smtClean="0"/>
              <a:t>10/30/2015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549385-6DF4-47B7-86E4-3F424BA923A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643F308-1EF2-4D2B-AABB-6C2268E684B2}" type="datetimeFigureOut">
              <a:rPr lang="en-US" smtClean="0"/>
              <a:t>10/30/2015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549385-6DF4-47B7-86E4-3F424BA923A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643F308-1EF2-4D2B-AABB-6C2268E684B2}" type="datetimeFigureOut">
              <a:rPr lang="en-US" smtClean="0"/>
              <a:t>10/30/2015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9549385-6DF4-47B7-86E4-3F424BA923A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Lighthouse of Alexandria</a:t>
            </a:r>
            <a:endParaRPr lang="en-US" dirty="0"/>
          </a:p>
        </p:txBody>
      </p:sp>
      <p:sp>
        <p:nvSpPr>
          <p:cNvPr id="3" name="Subtitle 2"/>
          <p:cNvSpPr>
            <a:spLocks noGrp="1"/>
          </p:cNvSpPr>
          <p:nvPr>
            <p:ph type="subTitle" idx="1"/>
          </p:nvPr>
        </p:nvSpPr>
        <p:spPr/>
        <p:txBody>
          <a:bodyPr>
            <a:normAutofit/>
          </a:bodyPr>
          <a:lstStyle/>
          <a:p>
            <a:r>
              <a:rPr lang="en-US" sz="2000" dirty="0" smtClean="0"/>
              <a:t>Made by the </a:t>
            </a:r>
            <a:r>
              <a:rPr lang="en-US" sz="2000" dirty="0" err="1" smtClean="0"/>
              <a:t>eTwinning</a:t>
            </a:r>
            <a:r>
              <a:rPr lang="en-US" sz="2000" dirty="0" smtClean="0"/>
              <a:t> project team of “</a:t>
            </a:r>
            <a:r>
              <a:rPr lang="en-US" sz="2000" dirty="0" err="1" smtClean="0"/>
              <a:t>Toma</a:t>
            </a:r>
            <a:r>
              <a:rPr lang="en-US" sz="2000" dirty="0" smtClean="0"/>
              <a:t> N. </a:t>
            </a:r>
            <a:r>
              <a:rPr lang="en-US" sz="2000" dirty="0" err="1" smtClean="0"/>
              <a:t>Socolescu</a:t>
            </a:r>
            <a:r>
              <a:rPr lang="en-US" sz="2000" dirty="0" smtClean="0"/>
              <a:t>” Technical College” Ploiesti, Romania</a:t>
            </a:r>
          </a:p>
          <a:p>
            <a:r>
              <a:rPr lang="en-US" sz="2000" dirty="0" err="1" smtClean="0"/>
              <a:t>Coordonated</a:t>
            </a:r>
            <a:r>
              <a:rPr lang="en-US" sz="2000" dirty="0" smtClean="0"/>
              <a:t> by Maria </a:t>
            </a:r>
            <a:r>
              <a:rPr lang="en-US" sz="2000" dirty="0" err="1" smtClean="0"/>
              <a:t>Horgos</a:t>
            </a:r>
            <a:endParaRPr lang="en-US" sz="2000" dirty="0" smtClean="0"/>
          </a:p>
        </p:txBody>
      </p:sp>
    </p:spTree>
    <p:extLst>
      <p:ext uri="{BB962C8B-B14F-4D97-AF65-F5344CB8AC3E}">
        <p14:creationId xmlns:p14="http://schemas.microsoft.com/office/powerpoint/2010/main" val="2662166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Pharos in culture</a:t>
            </a:r>
          </a:p>
        </p:txBody>
      </p:sp>
      <p:sp>
        <p:nvSpPr>
          <p:cNvPr id="3" name="Content Placeholder 2"/>
          <p:cNvSpPr>
            <a:spLocks noGrp="1"/>
          </p:cNvSpPr>
          <p:nvPr>
            <p:ph sz="half" idx="1"/>
          </p:nvPr>
        </p:nvSpPr>
        <p:spPr/>
        <p:txBody>
          <a:bodyPr>
            <a:normAutofit fontScale="92500" lnSpcReduction="20000"/>
          </a:bodyPr>
          <a:lstStyle/>
          <a:p>
            <a:r>
              <a:rPr lang="en-US" dirty="0"/>
              <a:t>The lighthouse remains a civic symbol of the city of Alexandria and of the Alexandria Governorate with which the city is more or less coterminous. A </a:t>
            </a:r>
            <a:r>
              <a:rPr lang="en-US" dirty="0" err="1"/>
              <a:t>stylised</a:t>
            </a:r>
            <a:r>
              <a:rPr lang="en-US" dirty="0"/>
              <a:t> representation of the lighthouse appears on the flag and seal of the Governorate and on many public services of the city, including the seal of Alexandria University.</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2639980"/>
            <a:ext cx="4038600" cy="2446403"/>
          </a:xfrm>
        </p:spPr>
      </p:pic>
    </p:spTree>
    <p:extLst>
      <p:ext uri="{BB962C8B-B14F-4D97-AF65-F5344CB8AC3E}">
        <p14:creationId xmlns:p14="http://schemas.microsoft.com/office/powerpoint/2010/main" val="1159866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architecture</a:t>
            </a:r>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609600" y="1981200"/>
            <a:ext cx="2887669" cy="3974792"/>
          </a:xfrm>
        </p:spPr>
      </p:pic>
      <p:sp>
        <p:nvSpPr>
          <p:cNvPr id="4" name="Content Placeholder 3"/>
          <p:cNvSpPr>
            <a:spLocks noGrp="1"/>
          </p:cNvSpPr>
          <p:nvPr>
            <p:ph sz="half" idx="2"/>
          </p:nvPr>
        </p:nvSpPr>
        <p:spPr>
          <a:xfrm>
            <a:off x="3733800" y="1600200"/>
            <a:ext cx="4953000" cy="4876800"/>
          </a:xfrm>
        </p:spPr>
        <p:txBody>
          <a:bodyPr>
            <a:normAutofit fontScale="62500" lnSpcReduction="20000"/>
          </a:bodyPr>
          <a:lstStyle/>
          <a:p>
            <a:r>
              <a:rPr lang="en-US" dirty="0"/>
              <a:t>A well-preserved ancient tomb in the town of </a:t>
            </a:r>
            <a:r>
              <a:rPr lang="en-US" dirty="0" err="1"/>
              <a:t>Abusir</a:t>
            </a:r>
            <a:r>
              <a:rPr lang="en-US" dirty="0"/>
              <a:t>, 48 </a:t>
            </a:r>
            <a:r>
              <a:rPr lang="en-US" dirty="0" err="1"/>
              <a:t>kilometres</a:t>
            </a:r>
            <a:r>
              <a:rPr lang="en-US" dirty="0"/>
              <a:t> (30 mi) southwest of Alexandria, is thought to be a scaled-down model of the Alexandria Pharos. Known colloquially under various names – the Pharos of </a:t>
            </a:r>
            <a:r>
              <a:rPr lang="en-US" dirty="0" err="1"/>
              <a:t>Abusir</a:t>
            </a:r>
            <a:r>
              <a:rPr lang="en-US" dirty="0"/>
              <a:t>, the </a:t>
            </a:r>
            <a:r>
              <a:rPr lang="en-US" dirty="0" err="1"/>
              <a:t>Abusir</a:t>
            </a:r>
            <a:r>
              <a:rPr lang="en-US" dirty="0"/>
              <a:t> funerary monument and Burg al-Arab (Arab's Tower) – it consists of a 3-story tower, approximately 20 </a:t>
            </a:r>
            <a:r>
              <a:rPr lang="en-US" dirty="0" err="1"/>
              <a:t>metres</a:t>
            </a:r>
            <a:r>
              <a:rPr lang="en-US" dirty="0"/>
              <a:t> (66 </a:t>
            </a:r>
            <a:r>
              <a:rPr lang="en-US" dirty="0" err="1"/>
              <a:t>ft</a:t>
            </a:r>
            <a:r>
              <a:rPr lang="en-US" dirty="0"/>
              <a:t>) in height, with a square base, an octagonal midsection and cylindrical upper section, like the building upon which it was apparently </a:t>
            </a:r>
            <a:r>
              <a:rPr lang="en-US" dirty="0" err="1"/>
              <a:t>modelled</a:t>
            </a:r>
            <a:r>
              <a:rPr lang="en-US" dirty="0"/>
              <a:t>. It dates to the reign of Ptolemy II (285–246 BC), and is therefore likely to have been built at about the same time as the Alexandria Pharos.</a:t>
            </a:r>
          </a:p>
          <a:p>
            <a:r>
              <a:rPr lang="en-US" dirty="0"/>
              <a:t>The design of minarets in many early Egyptian Islamic mosques followed a similar three-stage design to that of the Pharos, attesting to the building's broader architectural influence.[11]</a:t>
            </a:r>
          </a:p>
          <a:p>
            <a:r>
              <a:rPr lang="en-US" dirty="0"/>
              <a:t>The George Washington Masonic National Memorial, located in Alexandria, Virginia, is fashioned after the ancient Lighthouse of Alexandria in Egypt.</a:t>
            </a:r>
          </a:p>
        </p:txBody>
      </p:sp>
    </p:spTree>
    <p:extLst>
      <p:ext uri="{BB962C8B-B14F-4D97-AF65-F5344CB8AC3E}">
        <p14:creationId xmlns:p14="http://schemas.microsoft.com/office/powerpoint/2010/main" val="2779041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books</a:t>
            </a:r>
          </a:p>
        </p:txBody>
      </p:sp>
      <p:sp>
        <p:nvSpPr>
          <p:cNvPr id="3" name="Content Placeholder 2"/>
          <p:cNvSpPr>
            <a:spLocks noGrp="1"/>
          </p:cNvSpPr>
          <p:nvPr>
            <p:ph idx="1"/>
          </p:nvPr>
        </p:nvSpPr>
        <p:spPr/>
        <p:txBody>
          <a:bodyPr>
            <a:normAutofit fontScale="70000" lnSpcReduction="20000"/>
          </a:bodyPr>
          <a:lstStyle/>
          <a:p>
            <a:r>
              <a:rPr lang="en-US" dirty="0"/>
              <a:t>Julius Caesar, in his Civil Wars (Part III, Sections 111–112, esp. Section 112), describes the Pharos and how it was a key landmark to his subduing Ptolemy XIV's armies (48 BC), describing its strategic importance in his sentences "Now because of the narrowness of the strait there can be no access by ship to the </a:t>
            </a:r>
            <a:r>
              <a:rPr lang="en-US" dirty="0" err="1"/>
              <a:t>harbour</a:t>
            </a:r>
            <a:r>
              <a:rPr lang="en-US" dirty="0"/>
              <a:t> without the consent of those who hold the Pharos. In view of this, Caesar took the precaution of landing his troops while the enemy was preoccupied with fighting, seized the Pharos and posted a garrison there. The result was that safe access was secured for his corn supplies and reinforcements." [It was common for Caesar in his writings to refer to himself in the third person.]</a:t>
            </a:r>
          </a:p>
          <a:p>
            <a:r>
              <a:rPr lang="en-US" dirty="0"/>
              <a:t>The Romano-Jewish historian Josephus (A.D. 37 – c.100) describes it in his book The Jewish War (4.10.5) when he gives a geographical overview of Egypt.</a:t>
            </a:r>
          </a:p>
          <a:p>
            <a:r>
              <a:rPr lang="en-US" dirty="0"/>
              <a:t>It was described at length in the Zhu fan </a:t>
            </a:r>
            <a:r>
              <a:rPr lang="en-US" dirty="0" err="1"/>
              <a:t>zhi</a:t>
            </a:r>
            <a:r>
              <a:rPr lang="en-US" dirty="0"/>
              <a:t> ("Records of Foreign Peoples") by Zhao </a:t>
            </a:r>
            <a:r>
              <a:rPr lang="en-US" dirty="0" err="1"/>
              <a:t>Rugua</a:t>
            </a:r>
            <a:r>
              <a:rPr lang="en-US" dirty="0"/>
              <a:t> (1170–1228), a Chinese customs inspector for the port city of </a:t>
            </a:r>
            <a:r>
              <a:rPr lang="en-US" dirty="0" err="1"/>
              <a:t>Quanzhou</a:t>
            </a:r>
            <a:r>
              <a:rPr lang="en-US" dirty="0"/>
              <a:t> during the Song dynasty.</a:t>
            </a:r>
          </a:p>
        </p:txBody>
      </p:sp>
    </p:spTree>
    <p:extLst>
      <p:ext uri="{BB962C8B-B14F-4D97-AF65-F5344CB8AC3E}">
        <p14:creationId xmlns:p14="http://schemas.microsoft.com/office/powerpoint/2010/main" val="1805136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sz="half" idx="2"/>
          </p:nvPr>
        </p:nvSpPr>
        <p:spPr/>
        <p:txBody>
          <a:bodyPr>
            <a:normAutofit fontScale="55000" lnSpcReduction="20000"/>
          </a:bodyPr>
          <a:lstStyle/>
          <a:p>
            <a:r>
              <a:rPr lang="en-US" dirty="0"/>
              <a:t>The Lighthouse of Alexandria, sometimes called the Pharos of Alexandria (/ˈ</a:t>
            </a:r>
            <a:r>
              <a:rPr lang="en-US" dirty="0" err="1"/>
              <a:t>fɛərɒs</a:t>
            </a:r>
            <a:r>
              <a:rPr lang="en-US" dirty="0"/>
              <a:t>/; Ancient Greek: ὁ </a:t>
            </a:r>
            <a:r>
              <a:rPr lang="en-US" dirty="0" err="1"/>
              <a:t>Φάρος</a:t>
            </a:r>
            <a:r>
              <a:rPr lang="en-US" dirty="0"/>
              <a:t> </a:t>
            </a:r>
            <a:r>
              <a:rPr lang="en-US" dirty="0" err="1"/>
              <a:t>τῆς</a:t>
            </a:r>
            <a:r>
              <a:rPr lang="en-US" dirty="0"/>
              <a:t> </a:t>
            </a:r>
            <a:r>
              <a:rPr lang="en-US" dirty="0" err="1"/>
              <a:t>Ἀλεξ</a:t>
            </a:r>
            <a:r>
              <a:rPr lang="en-US" dirty="0"/>
              <a:t>ανδρείας), was a lighthouse built by the Ptolemaic Kingdom between 280 and 247 BC which was between 393 and 450 ft (120 and 137 m) tall. One of the Seven Wonders of the Ancient World, it was one of the tallest man-made structures in the world for many centuries. Badly damaged by three earthquakes between AD 956 and 1323, it then became an abandoned ruin. It was the third longest surviving ancient wonder (after the Mausoleum at Halicarnassus and the extant Great Pyramid of Giza) until in 1480 the last of its remnant stones were used to build the Citadel of </a:t>
            </a:r>
            <a:r>
              <a:rPr lang="en-US" dirty="0" err="1"/>
              <a:t>Qaitbay</a:t>
            </a:r>
            <a:r>
              <a:rPr lang="en-US" dirty="0"/>
              <a:t> on the site. In 1994, French archaeologists discovered some remains of the lighthouse on the floor of Alexandria's Eastern </a:t>
            </a:r>
            <a:r>
              <a:rPr lang="en-US" dirty="0" err="1"/>
              <a:t>Harbour</a:t>
            </a:r>
            <a:endParaRPr lang="en-US" dirty="0"/>
          </a:p>
        </p:txBody>
      </p:sp>
      <p:pic>
        <p:nvPicPr>
          <p:cNvPr id="7" name="Content Placeholder 6"/>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685800" y="1676400"/>
            <a:ext cx="3733799" cy="3733799"/>
          </a:xfrm>
        </p:spPr>
      </p:pic>
    </p:spTree>
    <p:extLst>
      <p:ext uri="{BB962C8B-B14F-4D97-AF65-F5344CB8AC3E}">
        <p14:creationId xmlns:p14="http://schemas.microsoft.com/office/powerpoint/2010/main" val="1917985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t>
            </a:r>
            <a:endParaRPr lang="en-US" dirty="0"/>
          </a:p>
        </p:txBody>
      </p:sp>
      <p:sp>
        <p:nvSpPr>
          <p:cNvPr id="3" name="Content Placeholder 2"/>
          <p:cNvSpPr>
            <a:spLocks noGrp="1"/>
          </p:cNvSpPr>
          <p:nvPr>
            <p:ph sz="half" idx="1"/>
          </p:nvPr>
        </p:nvSpPr>
        <p:spPr/>
        <p:txBody>
          <a:bodyPr>
            <a:normAutofit fontScale="55000" lnSpcReduction="20000"/>
          </a:bodyPr>
          <a:lstStyle/>
          <a:p>
            <a:r>
              <a:rPr lang="en-US" dirty="0"/>
              <a:t>Pharos was a small island just off the coast of the Nile Delta's western edge. In 332 BC when Alexander the Great founded the city of Alexandria on an isthmus opposite to Pharos, he caused the island to be united to the coast by a mole[2] more than three-quarters of a mile long (1260 m/4,100+ feet) called the </a:t>
            </a:r>
            <a:r>
              <a:rPr lang="en-US" dirty="0" err="1"/>
              <a:t>Heptastadion</a:t>
            </a:r>
            <a:r>
              <a:rPr lang="en-US" dirty="0"/>
              <a:t> ("seven stadia"—a stadium was a Greek unit of length measuring approximately 180 m). The east side of the mole became the Great </a:t>
            </a:r>
            <a:r>
              <a:rPr lang="en-US" dirty="0" err="1"/>
              <a:t>Harbour</a:t>
            </a:r>
            <a:r>
              <a:rPr lang="en-US" dirty="0"/>
              <a:t>, now an open bay; on the west side lay the port of </a:t>
            </a:r>
            <a:r>
              <a:rPr lang="en-US" dirty="0" err="1"/>
              <a:t>Eunostos</a:t>
            </a:r>
            <a:r>
              <a:rPr lang="en-US" dirty="0"/>
              <a:t>, with its inner basin </a:t>
            </a:r>
            <a:r>
              <a:rPr lang="en-US" dirty="0" err="1"/>
              <a:t>Kibotos</a:t>
            </a:r>
            <a:r>
              <a:rPr lang="en-US" dirty="0"/>
              <a:t>, now vastly enlarged to form the modern </a:t>
            </a:r>
            <a:r>
              <a:rPr lang="en-US" dirty="0" err="1"/>
              <a:t>harbour</a:t>
            </a:r>
            <a:r>
              <a:rPr lang="en-US" dirty="0"/>
              <a:t>. Today's city development lying between the present Grand Square and the modern </a:t>
            </a:r>
            <a:r>
              <a:rPr lang="en-US" dirty="0" err="1"/>
              <a:t>Ras</a:t>
            </a:r>
            <a:r>
              <a:rPr lang="en-US" dirty="0"/>
              <a:t> al-</a:t>
            </a:r>
            <a:r>
              <a:rPr lang="en-US" dirty="0" err="1"/>
              <a:t>Tiin</a:t>
            </a:r>
            <a:r>
              <a:rPr lang="en-US" dirty="0"/>
              <a:t> quarter is built on the silt which gradually widened and obliterated this mole, and </a:t>
            </a:r>
            <a:r>
              <a:rPr lang="en-US" dirty="0" err="1"/>
              <a:t>Ras</a:t>
            </a:r>
            <a:r>
              <a:rPr lang="en-US" dirty="0"/>
              <a:t> al-</a:t>
            </a:r>
            <a:r>
              <a:rPr lang="en-US" dirty="0" err="1"/>
              <a:t>Tiin</a:t>
            </a:r>
            <a:r>
              <a:rPr lang="en-US" dirty="0"/>
              <a:t> represents all that is left of the island of Pharos, the site of the lighthouse at its eastern point having been weathered away by the sea.</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029200" y="2057400"/>
            <a:ext cx="3406588" cy="2895600"/>
          </a:xfrm>
        </p:spPr>
      </p:pic>
    </p:spTree>
    <p:extLst>
      <p:ext uri="{BB962C8B-B14F-4D97-AF65-F5344CB8AC3E}">
        <p14:creationId xmlns:p14="http://schemas.microsoft.com/office/powerpoint/2010/main" val="1371790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2639363"/>
            <a:ext cx="4038600" cy="2447636"/>
          </a:xfrm>
        </p:spPr>
      </p:pic>
      <p:sp>
        <p:nvSpPr>
          <p:cNvPr id="4" name="Content Placeholder 3"/>
          <p:cNvSpPr>
            <a:spLocks noGrp="1"/>
          </p:cNvSpPr>
          <p:nvPr>
            <p:ph sz="half" idx="2"/>
          </p:nvPr>
        </p:nvSpPr>
        <p:spPr/>
        <p:txBody>
          <a:bodyPr>
            <a:noAutofit/>
          </a:bodyPr>
          <a:lstStyle/>
          <a:p>
            <a:r>
              <a:rPr lang="en-US" sz="1100" dirty="0"/>
              <a:t>The lighthouse was constructed in the 3rd century BC. After Alexander the Great died of a fever at age 32, the first Ptolemy (Ptolemy I </a:t>
            </a:r>
            <a:r>
              <a:rPr lang="en-US" sz="1100" dirty="0" err="1"/>
              <a:t>Soter</a:t>
            </a:r>
            <a:r>
              <a:rPr lang="en-US" sz="1100" dirty="0"/>
              <a:t>) announced himself king in 305 BC, and commissioned its construction shortly thereafter. The building was finished during the reign of his son, the second Ptolemy (Ptolemy II </a:t>
            </a:r>
            <a:r>
              <a:rPr lang="en-US" sz="1100" dirty="0" err="1"/>
              <a:t>Philadelphus</a:t>
            </a:r>
            <a:r>
              <a:rPr lang="en-US" sz="1100" dirty="0"/>
              <a:t>). It took twelve years to complete, at a total cost of 800 talents, and served as a prototype for all later lighthouses in the world. The light was produced by a furnace at the top and the tower was said to have been built mostly with solid blocks of limestone. Strabo reported that </a:t>
            </a:r>
            <a:r>
              <a:rPr lang="en-US" sz="1100" dirty="0" err="1"/>
              <a:t>Sostratus</a:t>
            </a:r>
            <a:r>
              <a:rPr lang="en-US" sz="1100" dirty="0"/>
              <a:t> had a dedication inscribed in metal letters to the "</a:t>
            </a:r>
            <a:r>
              <a:rPr lang="en-US" sz="1100" dirty="0" err="1"/>
              <a:t>Saviour</a:t>
            </a:r>
            <a:r>
              <a:rPr lang="en-US" sz="1100" dirty="0"/>
              <a:t> Gods". Later Pliny the Elder wrote that </a:t>
            </a:r>
            <a:r>
              <a:rPr lang="en-US" sz="1100" dirty="0" err="1"/>
              <a:t>Sostratus</a:t>
            </a:r>
            <a:r>
              <a:rPr lang="en-US" sz="1100" dirty="0"/>
              <a:t> was the architect, which is disputed.[3] In the second century AD the satirist Lucian wrote that </a:t>
            </a:r>
            <a:r>
              <a:rPr lang="en-US" sz="1100" dirty="0" err="1"/>
              <a:t>Sostratus</a:t>
            </a:r>
            <a:r>
              <a:rPr lang="en-US" sz="1100" dirty="0"/>
              <a:t> inscribed his name under plaster bearing the name of Ptolemy. This was so that when the plaster with Ptolemy's name fell off, </a:t>
            </a:r>
            <a:r>
              <a:rPr lang="en-US" sz="1100" dirty="0" err="1"/>
              <a:t>Sostratus's</a:t>
            </a:r>
            <a:r>
              <a:rPr lang="en-US" sz="1100" dirty="0"/>
              <a:t> name would be visible in the stone.[4]</a:t>
            </a:r>
          </a:p>
          <a:p>
            <a:endParaRPr lang="en-US" sz="1100" dirty="0"/>
          </a:p>
          <a:p>
            <a:r>
              <a:rPr lang="en-US" sz="1100" dirty="0" err="1"/>
              <a:t>Sostratus</a:t>
            </a:r>
            <a:r>
              <a:rPr lang="en-US" sz="1100" dirty="0"/>
              <a:t> left the following entry in the tower bases:</a:t>
            </a:r>
          </a:p>
          <a:p>
            <a:endParaRPr lang="en-US" sz="1100" dirty="0"/>
          </a:p>
          <a:p>
            <a:r>
              <a:rPr lang="en-US" sz="1100" dirty="0"/>
              <a:t>ΣΟΣΤΡΑΤΟΣ ΔΕΞΙΦΑΝΟΥ ΚΝΙΔΙΟΣ ΘΕΟΙΣ ΣΩΤΕΡΣΙΝ ΥΠΕΡ ΤΩΝ ΠΛΩΙΖΟΜΕΝΩΝ. (</a:t>
            </a:r>
            <a:r>
              <a:rPr lang="en-US" sz="1100" dirty="0" err="1"/>
              <a:t>Sostratus</a:t>
            </a:r>
            <a:r>
              <a:rPr lang="en-US" sz="1100" dirty="0"/>
              <a:t> of Cnidus, son of </a:t>
            </a:r>
            <a:r>
              <a:rPr lang="en-US" sz="1100" dirty="0" err="1"/>
              <a:t>Dexiphanes</a:t>
            </a:r>
            <a:r>
              <a:rPr lang="en-US" sz="1100" dirty="0"/>
              <a:t>, to the gods protecting Those upon the sea.)</a:t>
            </a:r>
          </a:p>
        </p:txBody>
      </p:sp>
    </p:spTree>
    <p:extLst>
      <p:ext uri="{BB962C8B-B14F-4D97-AF65-F5344CB8AC3E}">
        <p14:creationId xmlns:p14="http://schemas.microsoft.com/office/powerpoint/2010/main" val="1538685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HEIGHT</a:t>
            </a:r>
            <a:endParaRPr lang="en-US" dirty="0"/>
          </a:p>
        </p:txBody>
      </p:sp>
      <p:sp>
        <p:nvSpPr>
          <p:cNvPr id="3" name="Content Placeholder 2"/>
          <p:cNvSpPr>
            <a:spLocks noGrp="1"/>
          </p:cNvSpPr>
          <p:nvPr>
            <p:ph sz="half" idx="1"/>
          </p:nvPr>
        </p:nvSpPr>
        <p:spPr/>
        <p:txBody>
          <a:bodyPr>
            <a:normAutofit fontScale="62500" lnSpcReduction="20000"/>
          </a:bodyPr>
          <a:lstStyle/>
          <a:p>
            <a:r>
              <a:rPr lang="en-US" dirty="0"/>
              <a:t>Judith McKenzie writes that "The Arab descriptions of the lighthouse are remarkably consistent, although it was repaired several times especially after earthquake damage. The height they give varies only fifteen per cent from c 103 to 118 m [338 to 387 </a:t>
            </a:r>
            <a:r>
              <a:rPr lang="en-US" dirty="0" err="1"/>
              <a:t>ft</a:t>
            </a:r>
            <a:r>
              <a:rPr lang="en-US" dirty="0"/>
              <a:t>], on a base c. 30 by 30 m [98 by 98 </a:t>
            </a:r>
            <a:r>
              <a:rPr lang="en-US" dirty="0" err="1"/>
              <a:t>ft</a:t>
            </a:r>
            <a:r>
              <a:rPr lang="en-US" dirty="0"/>
              <a:t>] square... the Arab authors indicate a tower with three tapering tiers, which they describe as square, octagonal and circular, with a substantial </a:t>
            </a:r>
            <a:r>
              <a:rPr lang="en-US" dirty="0" smtClean="0"/>
              <a:t>ramp“</a:t>
            </a:r>
          </a:p>
          <a:p>
            <a:r>
              <a:rPr lang="en-US" dirty="0"/>
              <a:t>The fullest description of the lighthouse comes "from the Arab traveller </a:t>
            </a:r>
            <a:r>
              <a:rPr lang="en-US" dirty="0" err="1"/>
              <a:t>Abou</a:t>
            </a:r>
            <a:r>
              <a:rPr lang="en-US" dirty="0"/>
              <a:t> </a:t>
            </a:r>
            <a:r>
              <a:rPr lang="en-US" dirty="0" err="1"/>
              <a:t>Haggag</a:t>
            </a:r>
            <a:r>
              <a:rPr lang="en-US" dirty="0"/>
              <a:t> Youssef </a:t>
            </a:r>
            <a:r>
              <a:rPr lang="en-US" dirty="0" err="1"/>
              <a:t>Ibn</a:t>
            </a:r>
            <a:r>
              <a:rPr lang="en-US" dirty="0"/>
              <a:t> Mohammed el-</a:t>
            </a:r>
            <a:r>
              <a:rPr lang="en-US" dirty="0" err="1"/>
              <a:t>Balawi</a:t>
            </a:r>
            <a:r>
              <a:rPr lang="en-US" dirty="0"/>
              <a:t> el-</a:t>
            </a:r>
            <a:r>
              <a:rPr lang="en-US" dirty="0" err="1"/>
              <a:t>Andaloussi</a:t>
            </a:r>
            <a:r>
              <a:rPr lang="en-US" dirty="0"/>
              <a:t>, who visited the Pharos as a tourist in AH 561 (A.D. 1166)."</a:t>
            </a:r>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278768" y="1600200"/>
            <a:ext cx="2845954" cy="4419599"/>
          </a:xfrm>
        </p:spPr>
      </p:pic>
    </p:spTree>
    <p:extLst>
      <p:ext uri="{BB962C8B-B14F-4D97-AF65-F5344CB8AC3E}">
        <p14:creationId xmlns:p14="http://schemas.microsoft.com/office/powerpoint/2010/main" val="1735630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a:t>
            </a:r>
            <a:endParaRPr lang="en-US" dirty="0"/>
          </a:p>
        </p:txBody>
      </p:sp>
      <p:sp>
        <p:nvSpPr>
          <p:cNvPr id="3" name="Content Placeholder 2"/>
          <p:cNvSpPr>
            <a:spLocks noGrp="1"/>
          </p:cNvSpPr>
          <p:nvPr>
            <p:ph sz="half" idx="1"/>
          </p:nvPr>
        </p:nvSpPr>
        <p:spPr/>
        <p:txBody>
          <a:bodyPr>
            <a:normAutofit fontScale="62500" lnSpcReduction="20000"/>
          </a:bodyPr>
          <a:lstStyle/>
          <a:p>
            <a:r>
              <a:rPr lang="en-US" dirty="0"/>
              <a:t>Constructed from large blocks of light-</a:t>
            </a:r>
            <a:r>
              <a:rPr lang="en-US" dirty="0" err="1"/>
              <a:t>coloured</a:t>
            </a:r>
            <a:r>
              <a:rPr lang="en-US" dirty="0"/>
              <a:t> stone, the tower was made up of three stages: a lower square section with a central core, a middle octagonal section, and, at the top, a circular section. At its apex was positioned a mirror which reflected sunlight during the day; a fire was lit at night. Extant Roman coins struck by the Alexandrian mint show that a statue of a Triton was positioned on each of the building's four corners. A statue of Poseidon or Zeus stood atop the lighthouse.[7] The Pharos's masonry blocks were interlocked, sealed together using molten lead, to withstand the pounding of the waves</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24400" y="2514600"/>
            <a:ext cx="3915385" cy="1944465"/>
          </a:xfrm>
        </p:spPr>
      </p:pic>
    </p:spTree>
    <p:extLst>
      <p:ext uri="{BB962C8B-B14F-4D97-AF65-F5344CB8AC3E}">
        <p14:creationId xmlns:p14="http://schemas.microsoft.com/office/powerpoint/2010/main" val="4193255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Destruction</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85800" y="2514600"/>
            <a:ext cx="3759200" cy="2819400"/>
          </a:xfrm>
        </p:spPr>
      </p:pic>
      <p:sp>
        <p:nvSpPr>
          <p:cNvPr id="4" name="Content Placeholder 3"/>
          <p:cNvSpPr>
            <a:spLocks noGrp="1"/>
          </p:cNvSpPr>
          <p:nvPr>
            <p:ph sz="half" idx="2"/>
          </p:nvPr>
        </p:nvSpPr>
        <p:spPr/>
        <p:txBody>
          <a:bodyPr>
            <a:normAutofit fontScale="92500" lnSpcReduction="10000"/>
          </a:bodyPr>
          <a:lstStyle/>
          <a:p>
            <a:r>
              <a:rPr lang="en-US" dirty="0"/>
              <a:t>The lighthouse was badly damaged in the earthquake of 956, and then again in 1303 and 1323. Finally the stubby remnant disappeared in 1480, when the then-Sultan of Egypt, </a:t>
            </a:r>
            <a:r>
              <a:rPr lang="en-US" dirty="0" err="1"/>
              <a:t>Qaitbay</a:t>
            </a:r>
            <a:r>
              <a:rPr lang="en-US" dirty="0"/>
              <a:t>, built a medieval fort on the larger platform of the lighthouse site using some of the fallen stone.</a:t>
            </a:r>
          </a:p>
        </p:txBody>
      </p:sp>
    </p:spTree>
    <p:extLst>
      <p:ext uri="{BB962C8B-B14F-4D97-AF65-F5344CB8AC3E}">
        <p14:creationId xmlns:p14="http://schemas.microsoft.com/office/powerpoint/2010/main" val="1872755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Recent archaeological research</a:t>
            </a:r>
          </a:p>
        </p:txBody>
      </p:sp>
      <p:sp>
        <p:nvSpPr>
          <p:cNvPr id="3" name="Content Placeholder 2"/>
          <p:cNvSpPr>
            <a:spLocks noGrp="1"/>
          </p:cNvSpPr>
          <p:nvPr>
            <p:ph sz="half" idx="1"/>
          </p:nvPr>
        </p:nvSpPr>
        <p:spPr/>
        <p:txBody>
          <a:bodyPr>
            <a:normAutofit fontScale="62500" lnSpcReduction="20000"/>
          </a:bodyPr>
          <a:lstStyle/>
          <a:p>
            <a:r>
              <a:rPr lang="en-US" dirty="0"/>
              <a:t>French archaeologists led by Jean-Yves </a:t>
            </a:r>
            <a:r>
              <a:rPr lang="en-US" dirty="0" err="1"/>
              <a:t>Empereur</a:t>
            </a:r>
            <a:r>
              <a:rPr lang="en-US" dirty="0"/>
              <a:t> discovered remains of the lighthouse in late 1994 on the floor of Alexandria's Eastern </a:t>
            </a:r>
            <a:r>
              <a:rPr lang="en-US" dirty="0" err="1"/>
              <a:t>Harbour</a:t>
            </a:r>
            <a:r>
              <a:rPr lang="en-US" dirty="0"/>
              <a:t>. Some of these remains were brought up and were lying at the </a:t>
            </a:r>
            <a:r>
              <a:rPr lang="en-US" dirty="0" err="1"/>
              <a:t>harbour</a:t>
            </a:r>
            <a:r>
              <a:rPr lang="en-US" dirty="0"/>
              <a:t> on public view at the end of 1995. A Nova (TV series) program chronicled the discovery</a:t>
            </a:r>
            <a:r>
              <a:rPr lang="en-US" dirty="0" smtClean="0"/>
              <a:t>. </a:t>
            </a:r>
            <a:r>
              <a:rPr lang="en-US" dirty="0"/>
              <a:t>Subsequent satellite imaging has revealed further remains. It is possible to go diving and see the ruins. The secretariat of the UNESCO Convention on the Protection of the Underwater Cultural Heritage are currently working with the Government of Egypt on an initiative to add the bay of Alexandria (to include remains of the lighthouse) on a World Heritage List of submerged cultural sites.</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486400" y="1905000"/>
            <a:ext cx="2387600" cy="3707802"/>
          </a:xfrm>
        </p:spPr>
      </p:pic>
    </p:spTree>
    <p:extLst>
      <p:ext uri="{BB962C8B-B14F-4D97-AF65-F5344CB8AC3E}">
        <p14:creationId xmlns:p14="http://schemas.microsoft.com/office/powerpoint/2010/main" val="1067953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Significance</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69487" y="1828800"/>
            <a:ext cx="3873913" cy="3926739"/>
          </a:xfrm>
        </p:spPr>
      </p:pic>
      <p:sp>
        <p:nvSpPr>
          <p:cNvPr id="4" name="Content Placeholder 3"/>
          <p:cNvSpPr>
            <a:spLocks noGrp="1"/>
          </p:cNvSpPr>
          <p:nvPr>
            <p:ph sz="half" idx="2"/>
          </p:nvPr>
        </p:nvSpPr>
        <p:spPr/>
        <p:txBody>
          <a:bodyPr>
            <a:normAutofit fontScale="70000" lnSpcReduction="20000"/>
          </a:bodyPr>
          <a:lstStyle/>
          <a:p>
            <a:r>
              <a:rPr lang="en-US" dirty="0"/>
              <a:t>Pharos became the etymological origin of the word 'lighthouse' in Greek (</a:t>
            </a:r>
            <a:r>
              <a:rPr lang="el-GR" dirty="0"/>
              <a:t>φάρος), </a:t>
            </a:r>
            <a:r>
              <a:rPr lang="en-US" dirty="0"/>
              <a:t>Persian (</a:t>
            </a:r>
            <a:r>
              <a:rPr lang="en-US" dirty="0" err="1"/>
              <a:t>Fānūs</a:t>
            </a:r>
            <a:r>
              <a:rPr lang="en-US" dirty="0"/>
              <a:t> – </a:t>
            </a:r>
            <a:r>
              <a:rPr lang="ar-AE" dirty="0"/>
              <a:t>فانوس), </a:t>
            </a:r>
            <a:r>
              <a:rPr lang="en-US" dirty="0"/>
              <a:t>many Romance languages such as French (</a:t>
            </a:r>
            <a:r>
              <a:rPr lang="en-US" dirty="0" err="1"/>
              <a:t>phare</a:t>
            </a:r>
            <a:r>
              <a:rPr lang="en-US" dirty="0"/>
              <a:t>), Italian and Spanish (faro), Romanian (far) and Portuguese (</a:t>
            </a:r>
            <a:r>
              <a:rPr lang="en-US" dirty="0" err="1"/>
              <a:t>farol</a:t>
            </a:r>
            <a:r>
              <a:rPr lang="en-US" dirty="0"/>
              <a:t>), some </a:t>
            </a:r>
            <a:r>
              <a:rPr lang="en-US" dirty="0" err="1"/>
              <a:t>germanic</a:t>
            </a:r>
            <a:r>
              <a:rPr lang="en-US" dirty="0"/>
              <a:t> languages like </a:t>
            </a:r>
            <a:r>
              <a:rPr lang="en-US" dirty="0" err="1"/>
              <a:t>norwegian</a:t>
            </a:r>
            <a:r>
              <a:rPr lang="en-US" dirty="0"/>
              <a:t> (</a:t>
            </a:r>
            <a:r>
              <a:rPr lang="en-US" dirty="0" err="1"/>
              <a:t>fyr</a:t>
            </a:r>
            <a:r>
              <a:rPr lang="en-US" dirty="0"/>
              <a:t>), and even some Slavic languages like Bulgarian (far). In Russian, a derived word means "headlight" (</a:t>
            </a:r>
            <a:r>
              <a:rPr lang="en-US" dirty="0" err="1"/>
              <a:t>fara</a:t>
            </a:r>
            <a:r>
              <a:rPr lang="en-US" dirty="0"/>
              <a:t> – </a:t>
            </a:r>
            <a:r>
              <a:rPr lang="az-Cyrl-AZ" dirty="0"/>
              <a:t>фара).</a:t>
            </a:r>
          </a:p>
          <a:p>
            <a:endParaRPr lang="az-Cyrl-AZ" dirty="0"/>
          </a:p>
          <a:p>
            <a:r>
              <a:rPr lang="en-US" dirty="0"/>
              <a:t>In 2008 it was suggested[10] that the Pharos was the vertical yardstick used in the first precise measurement of the size of the earth.</a:t>
            </a:r>
          </a:p>
        </p:txBody>
      </p:sp>
    </p:spTree>
    <p:extLst>
      <p:ext uri="{BB962C8B-B14F-4D97-AF65-F5344CB8AC3E}">
        <p14:creationId xmlns:p14="http://schemas.microsoft.com/office/powerpoint/2010/main" val="30594927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51</TotalTime>
  <Words>1583</Words>
  <Application>Microsoft Office PowerPoint</Application>
  <PresentationFormat>On-screen Show (4:3)</PresentationFormat>
  <Paragraphs>35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The Lighthouse of Alexandria</vt:lpstr>
      <vt:lpstr>PowerPoint Presentation</vt:lpstr>
      <vt:lpstr>ORIGIN</vt:lpstr>
      <vt:lpstr>CONSTRUCTION</vt:lpstr>
      <vt:lpstr>HEIGHT</vt:lpstr>
      <vt:lpstr>DESCRIPTION</vt:lpstr>
      <vt:lpstr>Destruction</vt:lpstr>
      <vt:lpstr>Recent archaeological research</vt:lpstr>
      <vt:lpstr>Significance</vt:lpstr>
      <vt:lpstr>Pharos in culture</vt:lpstr>
      <vt:lpstr>In architecture</vt:lpstr>
      <vt:lpstr>In books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Lighthouse of Alexandria</dc:title>
  <dc:creator>hp</dc:creator>
  <cp:lastModifiedBy>hp</cp:lastModifiedBy>
  <cp:revision>5</cp:revision>
  <dcterms:created xsi:type="dcterms:W3CDTF">2015-10-30T20:36:32Z</dcterms:created>
  <dcterms:modified xsi:type="dcterms:W3CDTF">2015-10-30T21:27:56Z</dcterms:modified>
</cp:coreProperties>
</file>