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9" r:id="rId3"/>
    <p:sldId id="258" r:id="rId4"/>
    <p:sldId id="257" r:id="rId5"/>
    <p:sldId id="260" r:id="rId6"/>
    <p:sldId id="261"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6" y="-3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F3505747-66CD-4AA5-A5D6-51CD48984548}" type="datetimeFigureOut">
              <a:rPr lang="ru-RU"/>
              <a:pPr>
                <a:defRPr/>
              </a:pPr>
              <a:t>01.03.2016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8AFB4F4-9075-4E41-A5C4-92D557B3573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A1BDAF47-FED2-48EF-BB76-9F898C5B12F1}" type="datetimeFigureOut">
              <a:rPr lang="ru-RU"/>
              <a:pPr>
                <a:defRPr/>
              </a:pPr>
              <a:t>01.03.2016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2147E45-8C71-4238-A0C2-FEB15302D0A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909B254-1602-4C33-813C-CA1DAD457AD0}" type="datetimeFigureOut">
              <a:rPr lang="ru-RU"/>
              <a:pPr>
                <a:defRPr/>
              </a:pPr>
              <a:t>01.03.2016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E68EEC5-3F27-49DE-82C1-7A9FD33FDCD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3CE0DBF3-E56C-451C-B782-1FADB35C0142}" type="datetimeFigureOut">
              <a:rPr lang="ru-RU"/>
              <a:pPr>
                <a:defRPr/>
              </a:pPr>
              <a:t>01.03.2016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70A34D5-5D09-4010-AF00-762B6A7E007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81937B29-E667-44AB-9F80-F123CF0AE82C}" type="datetimeFigureOut">
              <a:rPr lang="ru-RU"/>
              <a:pPr>
                <a:defRPr/>
              </a:pPr>
              <a:t>01.03.2016</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7638D6C-3753-47FA-BBF1-EC743136D92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19DC5006-92D0-4970-BE3B-993695C0B72E}" type="datetimeFigureOut">
              <a:rPr lang="ru-RU"/>
              <a:pPr>
                <a:defRPr/>
              </a:pPr>
              <a:t>01.03.2016</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A9339BC0-1AC4-43CE-A0DF-ABFC689BA9D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9CE83709-EC09-46F6-8C2D-56717CA9C6D1}" type="datetimeFigureOut">
              <a:rPr lang="ru-RU"/>
              <a:pPr>
                <a:defRPr/>
              </a:pPr>
              <a:t>01.03.2016</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95745C1E-3E43-496B-87B7-76A07DDFC1D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6D39B987-BE2C-4BB7-8959-E516862A7596}" type="datetimeFigureOut">
              <a:rPr lang="ru-RU"/>
              <a:pPr>
                <a:defRPr/>
              </a:pPr>
              <a:t>01.03.2016</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37FBFC57-D9C4-45DF-A2B9-4FE70BBCB8D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58D093-AFEF-402D-85B3-9984F48F47B8}" type="datetimeFigureOut">
              <a:rPr lang="ru-RU"/>
              <a:pPr>
                <a:defRPr/>
              </a:pPr>
              <a:t>01.03.2016</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64837096-503D-458C-B1AA-10DB5F4B864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0351D07-8D54-4D39-8BA4-1A318D088F54}" type="datetimeFigureOut">
              <a:rPr lang="ru-RU"/>
              <a:pPr>
                <a:defRPr/>
              </a:pPr>
              <a:t>01.03.2016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B35A412-9BF5-4E11-B5C4-EF8ABB25096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C3788D1-7854-40A5-9117-5252B4F88194}" type="datetimeFigureOut">
              <a:rPr lang="ru-RU"/>
              <a:pPr>
                <a:defRPr/>
              </a:pPr>
              <a:t>01.03.2016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DCA42324-5CB8-4D86-9E9C-53E141EEFE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AA88A825-C66A-41A2-A717-904AF5D2BC2E}" type="datetimeFigureOut">
              <a:rPr lang="ru-RU"/>
              <a:pPr>
                <a:defRPr/>
              </a:pPr>
              <a:t>01.03.2016</a:t>
            </a:fld>
            <a:endParaRPr lang="ru-RU"/>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ru-RU"/>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6A3E7F51-5AFA-4743-877D-94D65DA28A03}" type="slidenum">
              <a:rPr lang="ru-RU"/>
              <a:pPr>
                <a:defRPr/>
              </a:pPr>
              <a:t>‹#›</a:t>
            </a:fld>
            <a:endParaRPr lang="ru-RU"/>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03" r:id="rId1"/>
    <p:sldLayoutId id="2147483802" r:id="rId2"/>
    <p:sldLayoutId id="2147483804" r:id="rId3"/>
    <p:sldLayoutId id="2147483801" r:id="rId4"/>
    <p:sldLayoutId id="2147483800" r:id="rId5"/>
    <p:sldLayoutId id="2147483799" r:id="rId6"/>
    <p:sldLayoutId id="2147483798" r:id="rId7"/>
    <p:sldLayoutId id="2147483797" r:id="rId8"/>
    <p:sldLayoutId id="2147483796" r:id="rId9"/>
    <p:sldLayoutId id="2147483795" r:id="rId10"/>
    <p:sldLayoutId id="2147483794" r:id="rId1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088" y="4076700"/>
            <a:ext cx="7772400" cy="1562100"/>
          </a:xfrm>
        </p:spPr>
        <p:txBody>
          <a:bodyPr/>
          <a:lstStyle/>
          <a:p>
            <a:pPr fontAlgn="auto">
              <a:spcAft>
                <a:spcPts val="0"/>
              </a:spcAft>
              <a:defRPr/>
            </a:pPr>
            <a:r>
              <a:rPr lang="en-US" dirty="0" smtClean="0"/>
              <a:t>Russian poetry</a:t>
            </a:r>
            <a:endParaRPr lang="ru-RU" dirty="0"/>
          </a:p>
        </p:txBody>
      </p:sp>
      <p:pic>
        <p:nvPicPr>
          <p:cNvPr id="2050" name="Picture 2" descr="C:\Users\сергей\Desktop\Esenin.jpg"/>
          <p:cNvPicPr>
            <a:picLocks noChangeAspect="1" noChangeArrowheads="1"/>
          </p:cNvPicPr>
          <p:nvPr/>
        </p:nvPicPr>
        <p:blipFill>
          <a:blip r:embed="rId2"/>
          <a:srcRect/>
          <a:stretch>
            <a:fillRect/>
          </a:stretch>
        </p:blipFill>
        <p:spPr bwMode="auto">
          <a:xfrm>
            <a:off x="468313" y="765175"/>
            <a:ext cx="2889250" cy="3806825"/>
          </a:xfrm>
          <a:prstGeom prst="rect">
            <a:avLst/>
          </a:prstGeom>
          <a:noFill/>
          <a:ln w="9525">
            <a:noFill/>
            <a:miter lim="800000"/>
            <a:headEnd/>
            <a:tailEnd/>
          </a:ln>
        </p:spPr>
      </p:pic>
      <p:pic>
        <p:nvPicPr>
          <p:cNvPr id="2051" name="Picture 3" descr="C:\Users\сергей\Desktop\19415992.jpeg"/>
          <p:cNvPicPr>
            <a:picLocks noChangeAspect="1" noChangeArrowheads="1"/>
          </p:cNvPicPr>
          <p:nvPr/>
        </p:nvPicPr>
        <p:blipFill>
          <a:blip r:embed="rId3"/>
          <a:srcRect/>
          <a:stretch>
            <a:fillRect/>
          </a:stretch>
        </p:blipFill>
        <p:spPr bwMode="auto">
          <a:xfrm>
            <a:off x="5508625" y="115888"/>
            <a:ext cx="3319463" cy="4041775"/>
          </a:xfrm>
          <a:prstGeom prst="rect">
            <a:avLst/>
          </a:prstGeom>
          <a:noFill/>
          <a:ln w="9525">
            <a:noFill/>
            <a:miter lim="800000"/>
            <a:headEnd/>
            <a:tailEnd/>
          </a:ln>
        </p:spPr>
      </p:pic>
      <p:sp>
        <p:nvSpPr>
          <p:cNvPr id="3" name="Заголовок 1"/>
          <p:cNvSpPr>
            <a:spLocks/>
          </p:cNvSpPr>
          <p:nvPr/>
        </p:nvSpPr>
        <p:spPr bwMode="auto">
          <a:xfrm>
            <a:off x="3995738" y="5876925"/>
            <a:ext cx="4932362" cy="841375"/>
          </a:xfrm>
          <a:prstGeom prst="rect">
            <a:avLst/>
          </a:prstGeom>
          <a:noFill/>
          <a:ln w="9525">
            <a:noFill/>
            <a:miter lim="800000"/>
            <a:headEnd/>
            <a:tailEnd/>
          </a:ln>
        </p:spPr>
        <p:txBody>
          <a:bodyPr anchor="b"/>
          <a:lstStyle/>
          <a:p>
            <a:pPr algn="ctr"/>
            <a:r>
              <a:rPr lang="en-US" sz="3200">
                <a:solidFill>
                  <a:schemeClr val="tx2"/>
                </a:solidFill>
                <a:latin typeface="Palatino Linotype" pitchFamily="18" charset="0"/>
              </a:rPr>
              <a:t>By Marina Zaytseva</a:t>
            </a:r>
            <a:endParaRPr lang="ru-RU" sz="3200">
              <a:solidFill>
                <a:schemeClr val="tx2"/>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arn(inVertical)">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188" y="188913"/>
            <a:ext cx="8229600" cy="6037262"/>
          </a:xfrm>
        </p:spPr>
        <p:txBody>
          <a:bodyPr/>
          <a:lstStyle/>
          <a:p>
            <a:pPr marL="0" indent="0">
              <a:buFont typeface="Arial" charset="0"/>
              <a:buNone/>
            </a:pPr>
            <a:r>
              <a:rPr lang="en-US" smtClean="0"/>
              <a:t>The greatest Russian poet Alexander Sergeyevich Pushkin was born in Moscow on 26 May 1799 and died on 29 January 1837 in St. Petersburg. He was not only the poet, but also dramatist, novelist and writer of short stories.</a:t>
            </a:r>
          </a:p>
          <a:p>
            <a:pPr marL="0" indent="0">
              <a:buFont typeface="Arial" charset="0"/>
              <a:buNone/>
            </a:pPr>
            <a:endParaRPr lang="en-US" smtClean="0"/>
          </a:p>
        </p:txBody>
      </p:sp>
      <p:pic>
        <p:nvPicPr>
          <p:cNvPr id="1026" name="Picture 2" descr="C:\Users\сергей\Desktop\Pushkin-alexander.jpg"/>
          <p:cNvPicPr>
            <a:picLocks noChangeAspect="1" noChangeArrowheads="1"/>
          </p:cNvPicPr>
          <p:nvPr/>
        </p:nvPicPr>
        <p:blipFill>
          <a:blip r:embed="rId2"/>
          <a:srcRect/>
          <a:stretch>
            <a:fillRect/>
          </a:stretch>
        </p:blipFill>
        <p:spPr bwMode="auto">
          <a:xfrm>
            <a:off x="2051050" y="2420938"/>
            <a:ext cx="4762500" cy="3171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dirty="0"/>
              <a:t>Pushkin’s contribution in </a:t>
            </a:r>
            <a:r>
              <a:rPr lang="en-US" dirty="0" smtClean="0"/>
              <a:t>literature</a:t>
            </a:r>
            <a:endParaRPr lang="ru-RU" dirty="0"/>
          </a:p>
        </p:txBody>
      </p:sp>
      <p:sp>
        <p:nvSpPr>
          <p:cNvPr id="3" name="Объект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a:solidFill>
                  <a:schemeClr val="tx1">
                    <a:lumMod val="50000"/>
                    <a:lumOff val="50000"/>
                  </a:schemeClr>
                </a:solidFill>
              </a:rPr>
              <a:t>The most famous works of Alexander Pushkin are ‘</a:t>
            </a:r>
            <a:r>
              <a:rPr lang="en-US" dirty="0" err="1">
                <a:solidFill>
                  <a:schemeClr val="tx1">
                    <a:lumMod val="50000"/>
                    <a:lumOff val="50000"/>
                  </a:schemeClr>
                </a:solidFill>
              </a:rPr>
              <a:t>Yevgeny</a:t>
            </a:r>
            <a:r>
              <a:rPr lang="en-US" dirty="0">
                <a:solidFill>
                  <a:schemeClr val="tx1">
                    <a:lumMod val="50000"/>
                    <a:lumOff val="50000"/>
                  </a:schemeClr>
                </a:solidFill>
              </a:rPr>
              <a:t> </a:t>
            </a:r>
            <a:r>
              <a:rPr lang="en-US" dirty="0" err="1">
                <a:solidFill>
                  <a:schemeClr val="tx1">
                    <a:lumMod val="50000"/>
                    <a:lumOff val="50000"/>
                  </a:schemeClr>
                </a:solidFill>
              </a:rPr>
              <a:t>Onegin</a:t>
            </a:r>
            <a:r>
              <a:rPr lang="en-US" dirty="0">
                <a:solidFill>
                  <a:schemeClr val="tx1">
                    <a:lumMod val="50000"/>
                    <a:lumOff val="50000"/>
                  </a:schemeClr>
                </a:solidFill>
              </a:rPr>
              <a:t>’, ‘Boris Godunov’, ‘The Captain’s Daughter’, ‘The Queen of Spades’, ‘</a:t>
            </a:r>
            <a:r>
              <a:rPr lang="en-US" dirty="0" err="1">
                <a:solidFill>
                  <a:schemeClr val="tx1">
                    <a:lumMod val="50000"/>
                    <a:lumOff val="50000"/>
                  </a:schemeClr>
                </a:solidFill>
              </a:rPr>
              <a:t>Ruslan</a:t>
            </a:r>
            <a:r>
              <a:rPr lang="en-US" dirty="0">
                <a:solidFill>
                  <a:schemeClr val="tx1">
                    <a:lumMod val="50000"/>
                    <a:lumOff val="50000"/>
                  </a:schemeClr>
                </a:solidFill>
              </a:rPr>
              <a:t> and </a:t>
            </a:r>
            <a:r>
              <a:rPr lang="en-US" dirty="0" err="1">
                <a:solidFill>
                  <a:schemeClr val="tx1">
                    <a:lumMod val="50000"/>
                    <a:lumOff val="50000"/>
                  </a:schemeClr>
                </a:solidFill>
              </a:rPr>
              <a:t>Ludmila</a:t>
            </a:r>
            <a:r>
              <a:rPr lang="en-US" dirty="0">
                <a:solidFill>
                  <a:schemeClr val="tx1">
                    <a:lumMod val="50000"/>
                    <a:lumOff val="50000"/>
                  </a:schemeClr>
                </a:solidFill>
              </a:rPr>
              <a:t>’ and many others.</a:t>
            </a:r>
          </a:p>
          <a:p>
            <a:pPr marL="0" indent="0" fontAlgn="auto">
              <a:spcAft>
                <a:spcPts val="0"/>
              </a:spcAft>
              <a:buFont typeface="Arial" pitchFamily="34" charset="0"/>
              <a:buNone/>
              <a:defRPr/>
            </a:pPr>
            <a:r>
              <a:rPr lang="en-US" dirty="0">
                <a:solidFill>
                  <a:schemeClr val="tx1">
                    <a:lumMod val="50000"/>
                    <a:lumOff val="50000"/>
                  </a:schemeClr>
                </a:solidFill>
              </a:rPr>
              <a:t>Pushkin started the great tradition of Russian literature. He wrote his works the way no one else had done before – using the current language, Russian language as it was spoken instead of using style of old church books. His style had enormous influence on other Russian writers, some of his poems and stories were set to music by Russian composers.</a:t>
            </a:r>
          </a:p>
          <a:p>
            <a:pPr fontAlgn="auto">
              <a:spcAft>
                <a:spcPts val="0"/>
              </a:spcAft>
              <a:buFont typeface="Arial" pitchFamily="34" charset="0"/>
              <a:buChar char="•"/>
              <a:defRPr/>
            </a:pPr>
            <a:endParaRPr lang="en-US" dirty="0">
              <a:solidFill>
                <a:schemeClr val="tx1">
                  <a:lumMod val="50000"/>
                  <a:lumOff val="50000"/>
                </a:schemeClr>
              </a:solidFill>
            </a:endParaRPr>
          </a:p>
          <a:p>
            <a:pPr marL="0" indent="0" fontAlgn="auto">
              <a:spcAft>
                <a:spcPts val="0"/>
              </a:spcAft>
              <a:buFont typeface="Arial" pitchFamily="34" charset="0"/>
              <a:buNone/>
              <a:defRPr/>
            </a:pPr>
            <a:endParaRPr lang="en-US"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sz="2400" dirty="0" smtClean="0"/>
              <a:t>Alexander </a:t>
            </a:r>
            <a:r>
              <a:rPr lang="en-US" sz="2400" dirty="0"/>
              <a:t>P</a:t>
            </a:r>
            <a:r>
              <a:rPr lang="en-US" sz="2400" dirty="0" smtClean="0"/>
              <a:t>ushkin</a:t>
            </a:r>
            <a:r>
              <a:rPr lang="en-US" sz="2400" dirty="0"/>
              <a:t>:</a:t>
            </a:r>
            <a:br>
              <a:rPr lang="en-US" sz="2400" dirty="0"/>
            </a:br>
            <a:r>
              <a:rPr lang="en-US" sz="2400" dirty="0"/>
              <a:t>“The wondrous moment of our meeting</a:t>
            </a:r>
            <a:r>
              <a:rPr lang="en-US" sz="2400" dirty="0" smtClean="0"/>
              <a:t>...”</a:t>
            </a:r>
            <a:endParaRPr lang="ru-RU" sz="2400" dirty="0"/>
          </a:p>
        </p:txBody>
      </p:sp>
      <p:sp>
        <p:nvSpPr>
          <p:cNvPr id="3" name="Объект 2"/>
          <p:cNvSpPr>
            <a:spLocks noGrp="1"/>
          </p:cNvSpPr>
          <p:nvPr>
            <p:ph sz="half" idx="2"/>
          </p:nvPr>
        </p:nvSpPr>
        <p:spPr>
          <a:xfrm>
            <a:off x="755650" y="1916113"/>
            <a:ext cx="3740150" cy="4249737"/>
          </a:xfrm>
        </p:spPr>
        <p:txBody>
          <a:bodyPr rtlCol="0">
            <a:normAutofit fontScale="55000" lnSpcReduction="20000"/>
          </a:bodyPr>
          <a:lstStyle/>
          <a:p>
            <a:pPr indent="0" fontAlgn="auto">
              <a:spcAft>
                <a:spcPts val="0"/>
              </a:spcAft>
              <a:buFont typeface="Arial" pitchFamily="34" charset="0"/>
              <a:buNone/>
              <a:defRPr/>
            </a:pPr>
            <a:r>
              <a:rPr lang="en-US" dirty="0">
                <a:solidFill>
                  <a:schemeClr val="tx1">
                    <a:lumMod val="50000"/>
                    <a:lumOff val="50000"/>
                  </a:schemeClr>
                </a:solidFill>
              </a:rPr>
              <a:t>The wondrous moment of our meeting...</a:t>
            </a:r>
          </a:p>
          <a:p>
            <a:pPr indent="0" fontAlgn="auto">
              <a:spcAft>
                <a:spcPts val="0"/>
              </a:spcAft>
              <a:buFont typeface="Arial" pitchFamily="34" charset="0"/>
              <a:buNone/>
              <a:defRPr/>
            </a:pPr>
            <a:r>
              <a:rPr lang="en-US" dirty="0">
                <a:solidFill>
                  <a:schemeClr val="tx1">
                    <a:lumMod val="50000"/>
                    <a:lumOff val="50000"/>
                  </a:schemeClr>
                </a:solidFill>
              </a:rPr>
              <a:t>I well remember you appear</a:t>
            </a:r>
          </a:p>
          <a:p>
            <a:pPr indent="0" fontAlgn="auto">
              <a:spcAft>
                <a:spcPts val="0"/>
              </a:spcAft>
              <a:buFont typeface="Arial" pitchFamily="34" charset="0"/>
              <a:buNone/>
              <a:defRPr/>
            </a:pPr>
            <a:r>
              <a:rPr lang="en-US" dirty="0">
                <a:solidFill>
                  <a:schemeClr val="tx1">
                    <a:lumMod val="50000"/>
                    <a:lumOff val="50000"/>
                  </a:schemeClr>
                </a:solidFill>
              </a:rPr>
              <a:t>Before me like a vision fleeting,</a:t>
            </a:r>
          </a:p>
          <a:p>
            <a:pPr indent="0" fontAlgn="auto">
              <a:spcAft>
                <a:spcPts val="0"/>
              </a:spcAft>
              <a:buFont typeface="Arial" pitchFamily="34" charset="0"/>
              <a:buNone/>
              <a:defRPr/>
            </a:pPr>
            <a:r>
              <a:rPr lang="en-US" dirty="0">
                <a:solidFill>
                  <a:schemeClr val="tx1">
                    <a:lumMod val="50000"/>
                    <a:lumOff val="50000"/>
                  </a:schemeClr>
                </a:solidFill>
              </a:rPr>
              <a:t>A beauty's angel pure and clear</a:t>
            </a:r>
            <a:r>
              <a:rPr lang="en-US" dirty="0" smtClean="0">
                <a:solidFill>
                  <a:schemeClr val="tx1">
                    <a:lumMod val="50000"/>
                    <a:lumOff val="50000"/>
                  </a:schemeClr>
                </a:solidFill>
              </a:rPr>
              <a:t>.</a:t>
            </a:r>
          </a:p>
          <a:p>
            <a:pPr indent="0" fontAlgn="auto">
              <a:spcAft>
                <a:spcPts val="0"/>
              </a:spcAft>
              <a:buFont typeface="Arial" pitchFamily="34" charset="0"/>
              <a:buNone/>
              <a:defRPr/>
            </a:pPr>
            <a:endParaRPr lang="en-US" dirty="0">
              <a:solidFill>
                <a:schemeClr val="tx1">
                  <a:lumMod val="50000"/>
                  <a:lumOff val="50000"/>
                </a:schemeClr>
              </a:solidFill>
            </a:endParaRPr>
          </a:p>
          <a:p>
            <a:pPr indent="0" fontAlgn="auto">
              <a:spcAft>
                <a:spcPts val="0"/>
              </a:spcAft>
              <a:buFont typeface="Arial" pitchFamily="34" charset="0"/>
              <a:buNone/>
              <a:defRPr/>
            </a:pPr>
            <a:r>
              <a:rPr lang="en-US" dirty="0">
                <a:solidFill>
                  <a:schemeClr val="tx1">
                    <a:lumMod val="50000"/>
                    <a:lumOff val="50000"/>
                  </a:schemeClr>
                </a:solidFill>
              </a:rPr>
              <a:t>In hopeless ennui surrounding</a:t>
            </a:r>
          </a:p>
          <a:p>
            <a:pPr indent="0" fontAlgn="auto">
              <a:spcAft>
                <a:spcPts val="0"/>
              </a:spcAft>
              <a:buFont typeface="Arial" pitchFamily="34" charset="0"/>
              <a:buNone/>
              <a:defRPr/>
            </a:pPr>
            <a:r>
              <a:rPr lang="en-US" dirty="0">
                <a:solidFill>
                  <a:schemeClr val="tx1">
                    <a:lumMod val="50000"/>
                    <a:lumOff val="50000"/>
                  </a:schemeClr>
                </a:solidFill>
              </a:rPr>
              <a:t>The worldly bustle, to my ear</a:t>
            </a:r>
          </a:p>
          <a:p>
            <a:pPr indent="0" fontAlgn="auto">
              <a:spcAft>
                <a:spcPts val="0"/>
              </a:spcAft>
              <a:buFont typeface="Arial" pitchFamily="34" charset="0"/>
              <a:buNone/>
              <a:defRPr/>
            </a:pPr>
            <a:r>
              <a:rPr lang="en-US" dirty="0">
                <a:solidFill>
                  <a:schemeClr val="tx1">
                    <a:lumMod val="50000"/>
                    <a:lumOff val="50000"/>
                  </a:schemeClr>
                </a:solidFill>
              </a:rPr>
              <a:t>For long your tender voice kept sounding,</a:t>
            </a:r>
          </a:p>
          <a:p>
            <a:pPr indent="0" fontAlgn="auto">
              <a:spcAft>
                <a:spcPts val="0"/>
              </a:spcAft>
              <a:buFont typeface="Arial" pitchFamily="34" charset="0"/>
              <a:buNone/>
              <a:defRPr/>
            </a:pPr>
            <a:r>
              <a:rPr lang="en-US" dirty="0">
                <a:solidFill>
                  <a:schemeClr val="tx1">
                    <a:lumMod val="50000"/>
                    <a:lumOff val="50000"/>
                  </a:schemeClr>
                </a:solidFill>
              </a:rPr>
              <a:t>For long in dreams came features dear.</a:t>
            </a:r>
          </a:p>
          <a:p>
            <a:pPr indent="0" fontAlgn="auto">
              <a:spcAft>
                <a:spcPts val="0"/>
              </a:spcAft>
              <a:buFont typeface="Arial" pitchFamily="34" charset="0"/>
              <a:buNone/>
              <a:defRPr/>
            </a:pPr>
            <a:endParaRPr lang="en-US" dirty="0">
              <a:solidFill>
                <a:schemeClr val="tx1">
                  <a:lumMod val="50000"/>
                  <a:lumOff val="50000"/>
                </a:schemeClr>
              </a:solidFill>
            </a:endParaRPr>
          </a:p>
          <a:p>
            <a:pPr indent="0" fontAlgn="auto">
              <a:spcAft>
                <a:spcPts val="0"/>
              </a:spcAft>
              <a:buFont typeface="Arial" pitchFamily="34" charset="0"/>
              <a:buNone/>
              <a:defRPr/>
            </a:pPr>
            <a:r>
              <a:rPr lang="en-US" dirty="0">
                <a:solidFill>
                  <a:schemeClr val="tx1">
                    <a:lumMod val="50000"/>
                    <a:lumOff val="50000"/>
                  </a:schemeClr>
                </a:solidFill>
              </a:rPr>
              <a:t>Time passed. Unruly storms confounded</a:t>
            </a:r>
          </a:p>
          <a:p>
            <a:pPr indent="0" fontAlgn="auto">
              <a:spcAft>
                <a:spcPts val="0"/>
              </a:spcAft>
              <a:buFont typeface="Arial" pitchFamily="34" charset="0"/>
              <a:buNone/>
              <a:defRPr/>
            </a:pPr>
            <a:r>
              <a:rPr lang="en-US" dirty="0">
                <a:solidFill>
                  <a:schemeClr val="tx1">
                    <a:lumMod val="50000"/>
                    <a:lumOff val="50000"/>
                  </a:schemeClr>
                </a:solidFill>
              </a:rPr>
              <a:t>Old dreams, and I from year to year</a:t>
            </a:r>
          </a:p>
          <a:p>
            <a:pPr indent="0" fontAlgn="auto">
              <a:spcAft>
                <a:spcPts val="0"/>
              </a:spcAft>
              <a:buFont typeface="Arial" pitchFamily="34" charset="0"/>
              <a:buNone/>
              <a:defRPr/>
            </a:pPr>
            <a:r>
              <a:rPr lang="en-US" dirty="0">
                <a:solidFill>
                  <a:schemeClr val="tx1">
                    <a:lumMod val="50000"/>
                    <a:lumOff val="50000"/>
                  </a:schemeClr>
                </a:solidFill>
              </a:rPr>
              <a:t>Forgot how tender you had sounded,</a:t>
            </a:r>
          </a:p>
          <a:p>
            <a:pPr indent="0" fontAlgn="auto">
              <a:spcAft>
                <a:spcPts val="0"/>
              </a:spcAft>
              <a:buFont typeface="Arial" pitchFamily="34" charset="0"/>
              <a:buNone/>
              <a:defRPr/>
            </a:pPr>
            <a:r>
              <a:rPr lang="en-US" dirty="0">
                <a:solidFill>
                  <a:schemeClr val="tx1">
                    <a:lumMod val="50000"/>
                    <a:lumOff val="50000"/>
                  </a:schemeClr>
                </a:solidFill>
              </a:rPr>
              <a:t>Your heavenly features once so dear.</a:t>
            </a:r>
          </a:p>
        </p:txBody>
      </p:sp>
      <p:sp>
        <p:nvSpPr>
          <p:cNvPr id="4" name="Объект 3"/>
          <p:cNvSpPr>
            <a:spLocks noGrp="1"/>
          </p:cNvSpPr>
          <p:nvPr>
            <p:ph sz="quarter" idx="13"/>
          </p:nvPr>
        </p:nvSpPr>
        <p:spPr>
          <a:xfrm>
            <a:off x="4648200" y="1916113"/>
            <a:ext cx="4244975" cy="4249737"/>
          </a:xfrm>
        </p:spPr>
        <p:txBody>
          <a:bodyPr/>
          <a:lstStyle/>
          <a:p>
            <a:pPr indent="0">
              <a:buFont typeface="Arial" charset="0"/>
              <a:buNone/>
            </a:pPr>
            <a:r>
              <a:rPr lang="en-US" sz="1200" smtClean="0"/>
              <a:t>My backwoods days dragged slow and quiet -</a:t>
            </a:r>
          </a:p>
          <a:p>
            <a:pPr indent="0">
              <a:buFont typeface="Arial" charset="0"/>
              <a:buNone/>
            </a:pPr>
            <a:r>
              <a:rPr lang="en-US" sz="1200" smtClean="0"/>
              <a:t>Dull fence around, dark vault above -</a:t>
            </a:r>
          </a:p>
          <a:p>
            <a:pPr indent="0">
              <a:buFont typeface="Arial" charset="0"/>
              <a:buNone/>
            </a:pPr>
            <a:r>
              <a:rPr lang="en-US" sz="1200" smtClean="0"/>
              <a:t>Devoid of God and uninspired,</a:t>
            </a:r>
          </a:p>
          <a:p>
            <a:pPr indent="0">
              <a:buFont typeface="Arial" charset="0"/>
              <a:buNone/>
            </a:pPr>
            <a:r>
              <a:rPr lang="en-US" sz="1200" smtClean="0"/>
              <a:t>Devoid of tears, of fire, of love.</a:t>
            </a:r>
          </a:p>
          <a:p>
            <a:pPr indent="0">
              <a:buFont typeface="Arial" charset="0"/>
              <a:buNone/>
            </a:pPr>
            <a:endParaRPr lang="en-US" sz="1200" smtClean="0"/>
          </a:p>
          <a:p>
            <a:pPr indent="0">
              <a:buFont typeface="Arial" charset="0"/>
              <a:buNone/>
            </a:pPr>
            <a:r>
              <a:rPr lang="en-US" sz="1200" smtClean="0"/>
              <a:t>Sleep from my soul began retreating,</a:t>
            </a:r>
          </a:p>
          <a:p>
            <a:pPr indent="0">
              <a:buFont typeface="Arial" charset="0"/>
              <a:buNone/>
            </a:pPr>
            <a:r>
              <a:rPr lang="en-US" sz="1200" smtClean="0"/>
              <a:t>And here you once again appear</a:t>
            </a:r>
          </a:p>
          <a:p>
            <a:pPr indent="0">
              <a:buFont typeface="Arial" charset="0"/>
              <a:buNone/>
            </a:pPr>
            <a:r>
              <a:rPr lang="en-US" sz="1200" smtClean="0"/>
              <a:t>Before me like a vision fleeting,</a:t>
            </a:r>
          </a:p>
          <a:p>
            <a:pPr indent="0">
              <a:buFont typeface="Arial" charset="0"/>
              <a:buNone/>
            </a:pPr>
            <a:r>
              <a:rPr lang="en-US" sz="1200" smtClean="0"/>
              <a:t>A beauty's angel pure and clear.</a:t>
            </a:r>
          </a:p>
          <a:p>
            <a:pPr indent="0">
              <a:buFont typeface="Arial" charset="0"/>
              <a:buNone/>
            </a:pPr>
            <a:endParaRPr lang="en-US" sz="1200" smtClean="0"/>
          </a:p>
          <a:p>
            <a:pPr indent="0">
              <a:buFont typeface="Arial" charset="0"/>
              <a:buNone/>
            </a:pPr>
            <a:r>
              <a:rPr lang="en-US" sz="1200" smtClean="0"/>
              <a:t>In ecstasy the heart is beating,</a:t>
            </a:r>
          </a:p>
          <a:p>
            <a:pPr indent="0">
              <a:buFont typeface="Arial" charset="0"/>
              <a:buNone/>
            </a:pPr>
            <a:r>
              <a:rPr lang="en-US" sz="1200" smtClean="0"/>
              <a:t>Old joys for it anew revive;</a:t>
            </a:r>
          </a:p>
          <a:p>
            <a:pPr indent="0">
              <a:buFont typeface="Arial" charset="0"/>
              <a:buNone/>
            </a:pPr>
            <a:r>
              <a:rPr lang="en-US" sz="1200" smtClean="0"/>
              <a:t>Inspired and God-filled, it is greeting</a:t>
            </a:r>
          </a:p>
          <a:p>
            <a:pPr indent="0">
              <a:buFont typeface="Arial" charset="0"/>
              <a:buNone/>
            </a:pPr>
            <a:r>
              <a:rPr lang="en-US" sz="1200" smtClean="0"/>
              <a:t>The fire, and tears, and love alive.</a:t>
            </a:r>
            <a:endParaRPr lang="ru-RU"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 calcmode="lin" valueType="num">
                                      <p:cBhvr additive="base">
                                        <p:cTn id="6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 calcmode="lin" valueType="num">
                                      <p:cBhvr additive="base">
                                        <p:cTn id="6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2" end="2"/>
                                            </p:txEl>
                                          </p:spTgt>
                                        </p:tgtEl>
                                        <p:attrNameLst>
                                          <p:attrName>style.visibility</p:attrName>
                                        </p:attrNameLst>
                                      </p:cBhvr>
                                      <p:to>
                                        <p:strVal val="visible"/>
                                      </p:to>
                                    </p:set>
                                    <p:anim calcmode="lin" valueType="num">
                                      <p:cBhvr additive="base">
                                        <p:cTn id="7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anim calcmode="lin" valueType="num">
                                      <p:cBhvr additive="base">
                                        <p:cTn id="7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4">
                                            <p:txEl>
                                              <p:pRg st="6" end="6"/>
                                            </p:txEl>
                                          </p:spTgt>
                                        </p:tgtEl>
                                        <p:attrNameLst>
                                          <p:attrName>style.visibility</p:attrName>
                                        </p:attrNameLst>
                                      </p:cBhvr>
                                      <p:to>
                                        <p:strVal val="visible"/>
                                      </p:to>
                                    </p:set>
                                    <p:anim calcmode="lin" valueType="num">
                                      <p:cBhvr additive="base">
                                        <p:cTn id="8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4">
                                            <p:txEl>
                                              <p:pRg st="7" end="7"/>
                                            </p:txEl>
                                          </p:spTgt>
                                        </p:tgtEl>
                                        <p:attrNameLst>
                                          <p:attrName>style.visibility</p:attrName>
                                        </p:attrNameLst>
                                      </p:cBhvr>
                                      <p:to>
                                        <p:strVal val="visible"/>
                                      </p:to>
                                    </p:set>
                                    <p:anim calcmode="lin" valueType="num">
                                      <p:cBhvr additive="base">
                                        <p:cTn id="8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4">
                                            <p:txEl>
                                              <p:pRg st="8" end="8"/>
                                            </p:txEl>
                                          </p:spTgt>
                                        </p:tgtEl>
                                        <p:attrNameLst>
                                          <p:attrName>style.visibility</p:attrName>
                                        </p:attrNameLst>
                                      </p:cBhvr>
                                      <p:to>
                                        <p:strVal val="visible"/>
                                      </p:to>
                                    </p:set>
                                    <p:anim calcmode="lin" valueType="num">
                                      <p:cBhvr additive="base">
                                        <p:cTn id="9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
                                            <p:txEl>
                                              <p:pRg st="10" end="10"/>
                                            </p:txEl>
                                          </p:spTgt>
                                        </p:tgtEl>
                                        <p:attrNameLst>
                                          <p:attrName>style.visibility</p:attrName>
                                        </p:attrNameLst>
                                      </p:cBhvr>
                                      <p:to>
                                        <p:strVal val="visible"/>
                                      </p:to>
                                    </p:set>
                                    <p:anim calcmode="lin" valueType="num">
                                      <p:cBhvr additive="base">
                                        <p:cTn id="9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4">
                                            <p:txEl>
                                              <p:pRg st="11" end="11"/>
                                            </p:txEl>
                                          </p:spTgt>
                                        </p:tgtEl>
                                        <p:attrNameLst>
                                          <p:attrName>style.visibility</p:attrName>
                                        </p:attrNameLst>
                                      </p:cBhvr>
                                      <p:to>
                                        <p:strVal val="visible"/>
                                      </p:to>
                                    </p:set>
                                    <p:anim calcmode="lin" valueType="num">
                                      <p:cBhvr additive="base">
                                        <p:cTn id="9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
                                            <p:txEl>
                                              <p:pRg st="12" end="12"/>
                                            </p:txEl>
                                          </p:spTgt>
                                        </p:tgtEl>
                                        <p:attrNameLst>
                                          <p:attrName>style.visibility</p:attrName>
                                        </p:attrNameLst>
                                      </p:cBhvr>
                                      <p:to>
                                        <p:strVal val="visible"/>
                                      </p:to>
                                    </p:set>
                                    <p:anim calcmode="lin" valueType="num">
                                      <p:cBhvr additive="base">
                                        <p:cTn id="10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4">
                                            <p:txEl>
                                              <p:pRg st="13" end="13"/>
                                            </p:txEl>
                                          </p:spTgt>
                                        </p:tgtEl>
                                        <p:attrNameLst>
                                          <p:attrName>style.visibility</p:attrName>
                                        </p:attrNameLst>
                                      </p:cBhvr>
                                      <p:to>
                                        <p:strVal val="visible"/>
                                      </p:to>
                                    </p:set>
                                    <p:anim calcmode="lin" valueType="num">
                                      <p:cBhvr additive="base">
                                        <p:cTn id="10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0"/>
            <a:ext cx="8229600" cy="979488"/>
          </a:xfrm>
        </p:spPr>
        <p:txBody>
          <a:bodyPr/>
          <a:lstStyle/>
          <a:p>
            <a:pPr fontAlgn="auto">
              <a:spcAft>
                <a:spcPts val="0"/>
              </a:spcAft>
              <a:defRPr/>
            </a:pPr>
            <a:r>
              <a:rPr lang="en-US" dirty="0"/>
              <a:t>Sergei </a:t>
            </a:r>
            <a:r>
              <a:rPr lang="ru-RU" dirty="0"/>
              <a:t>Е</a:t>
            </a:r>
            <a:r>
              <a:rPr lang="en-US" dirty="0" err="1"/>
              <a:t>senin</a:t>
            </a:r>
            <a:endParaRPr lang="ru-RU" dirty="0"/>
          </a:p>
        </p:txBody>
      </p:sp>
      <p:sp>
        <p:nvSpPr>
          <p:cNvPr id="3" name="Объект 2"/>
          <p:cNvSpPr>
            <a:spLocks noGrp="1"/>
          </p:cNvSpPr>
          <p:nvPr>
            <p:ph idx="1"/>
          </p:nvPr>
        </p:nvSpPr>
        <p:spPr>
          <a:xfrm>
            <a:off x="468313" y="908050"/>
            <a:ext cx="8229600" cy="4525963"/>
          </a:xfrm>
        </p:spPr>
        <p:txBody>
          <a:bodyPr>
            <a:normAutofit/>
          </a:bodyPr>
          <a:lstStyle/>
          <a:p>
            <a:pPr marL="0" indent="0">
              <a:buFont typeface="Arial" charset="0"/>
              <a:buNone/>
            </a:pPr>
            <a:r>
              <a:rPr lang="en-US" sz="2000" smtClean="0"/>
              <a:t>Еsenin was born on the third of October</a:t>
            </a:r>
            <a:r>
              <a:rPr lang="ru-RU" sz="2000" smtClean="0"/>
              <a:t> </a:t>
            </a:r>
            <a:r>
              <a:rPr lang="en-US" sz="2000" smtClean="0"/>
              <a:t>in the village of Konstantinovo – Ryazan province. This great day you should, for sure, remember, if you forget it, you will "commit an offense".</a:t>
            </a:r>
          </a:p>
          <a:p>
            <a:pPr marL="0" indent="0">
              <a:buFont typeface="Arial" charset="0"/>
              <a:buNone/>
            </a:pPr>
            <a:r>
              <a:rPr lang="en-US" sz="2000" smtClean="0"/>
              <a:t> Sergei Еsenin is a great poet-lyricist.The whole world knows about him!He was a real emotional artist.</a:t>
            </a:r>
          </a:p>
          <a:p>
            <a:pPr marL="0" indent="0">
              <a:buFont typeface="Arial" charset="0"/>
              <a:buNone/>
            </a:pPr>
            <a:r>
              <a:rPr lang="en-US" sz="2000" smtClean="0"/>
              <a:t>He embodied in poems his own dream.We feel Esenin's love to the Motherland.</a:t>
            </a:r>
          </a:p>
          <a:p>
            <a:pPr marL="0" indent="0">
              <a:buFont typeface="Arial" charset="0"/>
              <a:buNone/>
            </a:pPr>
            <a:r>
              <a:rPr lang="en-US" sz="2000" smtClean="0"/>
              <a:t>In his poems all is steeped with the Russian spirit.You even do not need to strain to understand  his thoughts, his sincere feelings, his real </a:t>
            </a:r>
            <a:r>
              <a:rPr lang="en-US" sz="2000" i="1" smtClean="0"/>
              <a:t>esprit.</a:t>
            </a:r>
            <a:r>
              <a:rPr lang="en-US" sz="2000" smtClean="0"/>
              <a:t>I</a:t>
            </a:r>
            <a:r>
              <a:rPr lang="en-US" sz="2000" i="1" smtClean="0"/>
              <a:t> </a:t>
            </a:r>
            <a:r>
              <a:rPr lang="en-US" sz="2000" smtClean="0"/>
              <a:t>like Sergei Esenin's poetry very much! It ignites the fire in me, and it doesn’t go out ever –you immediately begin to be proud of your country.</a:t>
            </a:r>
          </a:p>
          <a:p>
            <a:pPr marL="0" indent="0">
              <a:buFont typeface="Arial" charset="0"/>
              <a:buNone/>
            </a:pPr>
            <a:r>
              <a:rPr lang="en-US" sz="2000" smtClean="0"/>
              <a:t>That is why Esenin will remain in our hearts forever! </a:t>
            </a:r>
          </a:p>
          <a:p>
            <a:pPr marL="0" indent="0">
              <a:buFont typeface="Arial" charset="0"/>
              <a:buNone/>
            </a:pPr>
            <a:endParaRPr lang="en-US" sz="2000" smtClean="0"/>
          </a:p>
          <a:p>
            <a:pPr marL="0" indent="0">
              <a:buFont typeface="Arial" charset="0"/>
              <a:buNone/>
            </a:pPr>
            <a:endParaRPr lang="en-US" sz="2000" smtClean="0"/>
          </a:p>
          <a:p>
            <a:pPr marL="0" indent="0">
              <a:buFont typeface="Arial" charset="0"/>
              <a:buNone/>
            </a:pPr>
            <a:endParaRPr lang="en-US" sz="2200" smtClean="0"/>
          </a:p>
          <a:p>
            <a:pPr marL="0" indent="0">
              <a:buFont typeface="Arial" charset="0"/>
              <a:buNone/>
            </a:pPr>
            <a:endParaRPr lang="en-US" sz="2200" smtClean="0"/>
          </a:p>
        </p:txBody>
      </p:sp>
      <p:pic>
        <p:nvPicPr>
          <p:cNvPr id="1026" name="Picture 2" descr="C:\Users\сергей\Desktop\250px-Esenin_Moscow_1922.jpg"/>
          <p:cNvPicPr>
            <a:picLocks noChangeAspect="1" noChangeArrowheads="1"/>
          </p:cNvPicPr>
          <p:nvPr/>
        </p:nvPicPr>
        <p:blipFill>
          <a:blip r:embed="rId2"/>
          <a:srcRect/>
          <a:stretch>
            <a:fillRect/>
          </a:stretch>
        </p:blipFill>
        <p:spPr bwMode="auto">
          <a:xfrm>
            <a:off x="6813550" y="4508500"/>
            <a:ext cx="2025650" cy="2165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p:cTn id="29" dur="1000" fill="hold"/>
                                        <p:tgtEl>
                                          <p:spTgt spid="1026"/>
                                        </p:tgtEl>
                                        <p:attrNameLst>
                                          <p:attrName>ppt_w</p:attrName>
                                        </p:attrNameLst>
                                      </p:cBhvr>
                                      <p:tavLst>
                                        <p:tav tm="0">
                                          <p:val>
                                            <p:fltVal val="0"/>
                                          </p:val>
                                        </p:tav>
                                        <p:tav tm="100000">
                                          <p:val>
                                            <p:strVal val="#ppt_w"/>
                                          </p:val>
                                        </p:tav>
                                      </p:tavLst>
                                    </p:anim>
                                    <p:anim calcmode="lin" valueType="num">
                                      <p:cBhvr>
                                        <p:cTn id="30" dur="1000" fill="hold"/>
                                        <p:tgtEl>
                                          <p:spTgt spid="1026"/>
                                        </p:tgtEl>
                                        <p:attrNameLst>
                                          <p:attrName>ppt_h</p:attrName>
                                        </p:attrNameLst>
                                      </p:cBhvr>
                                      <p:tavLst>
                                        <p:tav tm="0">
                                          <p:val>
                                            <p:fltVal val="0"/>
                                          </p:val>
                                        </p:tav>
                                        <p:tav tm="100000">
                                          <p:val>
                                            <p:strVal val="#ppt_h"/>
                                          </p:val>
                                        </p:tav>
                                      </p:tavLst>
                                    </p:anim>
                                    <p:anim calcmode="lin" valueType="num">
                                      <p:cBhvr>
                                        <p:cTn id="31" dur="1000" fill="hold"/>
                                        <p:tgtEl>
                                          <p:spTgt spid="1026"/>
                                        </p:tgtEl>
                                        <p:attrNameLst>
                                          <p:attrName>style.rotation</p:attrName>
                                        </p:attrNameLst>
                                      </p:cBhvr>
                                      <p:tavLst>
                                        <p:tav tm="0">
                                          <p:val>
                                            <p:fltVal val="90"/>
                                          </p:val>
                                        </p:tav>
                                        <p:tav tm="100000">
                                          <p:val>
                                            <p:fltVal val="0"/>
                                          </p:val>
                                        </p:tav>
                                      </p:tavLst>
                                    </p:anim>
                                    <p:animEffect transition="in" filter="fade">
                                      <p:cBhvr>
                                        <p:cTn id="32"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dirty="0"/>
              <a:t>See you later, friend mine, see you </a:t>
            </a:r>
            <a:r>
              <a:rPr lang="en-US" dirty="0" smtClean="0"/>
              <a:t>later</a:t>
            </a:r>
            <a:endParaRPr lang="ru-RU" dirty="0"/>
          </a:p>
        </p:txBody>
      </p:sp>
      <p:sp>
        <p:nvSpPr>
          <p:cNvPr id="3" name="Объект 2"/>
          <p:cNvSpPr>
            <a:spLocks noGrp="1"/>
          </p:cNvSpPr>
          <p:nvPr>
            <p:ph idx="1"/>
          </p:nvPr>
        </p:nvSpPr>
        <p:spPr>
          <a:xfrm>
            <a:off x="323850" y="1628775"/>
            <a:ext cx="8229600" cy="4525963"/>
          </a:xfrm>
        </p:spPr>
        <p:txBody>
          <a:bodyPr/>
          <a:lstStyle/>
          <a:p>
            <a:pPr marL="0" indent="0">
              <a:buFont typeface="Arial" charset="0"/>
              <a:buNone/>
            </a:pPr>
            <a:r>
              <a:rPr lang="en-US" smtClean="0"/>
              <a:t>See you later, friend mine, see you later.</a:t>
            </a:r>
          </a:p>
          <a:p>
            <a:pPr marL="0" indent="0">
              <a:buFont typeface="Arial" charset="0"/>
              <a:buNone/>
            </a:pPr>
            <a:r>
              <a:rPr lang="en-US" smtClean="0"/>
              <a:t>Darling, you are always in my soul.</a:t>
            </a:r>
          </a:p>
          <a:p>
            <a:pPr marL="0" indent="0">
              <a:buFont typeface="Arial" charset="0"/>
              <a:buNone/>
            </a:pPr>
            <a:r>
              <a:rPr lang="en-US" smtClean="0"/>
              <a:t>Destined in the heaven, our breakup</a:t>
            </a:r>
          </a:p>
          <a:p>
            <a:pPr marL="0" indent="0">
              <a:buFont typeface="Arial" charset="0"/>
              <a:buNone/>
            </a:pPr>
            <a:r>
              <a:rPr lang="en-US" smtClean="0"/>
              <a:t>Promises reunion down the road.</a:t>
            </a:r>
          </a:p>
          <a:p>
            <a:pPr marL="0" indent="0">
              <a:buFont typeface="Arial" charset="0"/>
              <a:buNone/>
            </a:pPr>
            <a:endParaRPr lang="en-US" smtClean="0"/>
          </a:p>
          <a:p>
            <a:pPr marL="0" indent="0">
              <a:buFont typeface="Arial" charset="0"/>
              <a:buNone/>
            </a:pPr>
            <a:r>
              <a:rPr lang="en-US" smtClean="0"/>
              <a:t>Bye with not a hand touch, not a farewell,</a:t>
            </a:r>
          </a:p>
          <a:p>
            <a:pPr marL="0" indent="0">
              <a:buFont typeface="Arial" charset="0"/>
              <a:buNone/>
            </a:pPr>
            <a:r>
              <a:rPr lang="en-US" smtClean="0"/>
              <a:t>Don’t lament, quit saddening your eyes, –</a:t>
            </a:r>
          </a:p>
          <a:p>
            <a:pPr marL="0" indent="0">
              <a:buFont typeface="Arial" charset="0"/>
              <a:buNone/>
            </a:pPr>
            <a:r>
              <a:rPr lang="en-US" smtClean="0"/>
              <a:t>In this province, death is nothing rare. Well,</a:t>
            </a:r>
          </a:p>
          <a:p>
            <a:pPr marL="0" indent="0">
              <a:buFont typeface="Arial" charset="0"/>
              <a:buNone/>
            </a:pPr>
            <a:r>
              <a:rPr lang="en-US" smtClean="0"/>
              <a:t>Nor is living any more untried.</a:t>
            </a:r>
          </a:p>
          <a:p>
            <a:pPr marL="0" indent="0">
              <a:buFont typeface="Arial" charset="0"/>
              <a:buNone/>
            </a:pP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ircle(in)">
                                      <p:cBhvr>
                                        <p:cTn id="28" dur="2000"/>
                                        <p:tgtEl>
                                          <p:spTgt spid="3">
                                            <p:txEl>
                                              <p:pRg st="1" end="1"/>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circle(in)">
                                      <p:cBhvr>
                                        <p:cTn id="31" dur="2000"/>
                                        <p:tgtEl>
                                          <p:spTgt spid="3">
                                            <p:txEl>
                                              <p:pRg st="2" end="2"/>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circle(in)">
                                      <p:cBhvr>
                                        <p:cTn id="40" dur="2000"/>
                                        <p:tgtEl>
                                          <p:spTgt spid="3">
                                            <p:txEl>
                                              <p:pRg st="6" end="6"/>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ircle(in)">
                                      <p:cBhvr>
                                        <p:cTn id="43" dur="2000"/>
                                        <p:tgtEl>
                                          <p:spTgt spid="3">
                                            <p:txEl>
                                              <p:pRg st="7" end="7"/>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circle(in)">
                                      <p:cBhvr>
                                        <p:cTn id="4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107</TotalTime>
  <Words>477</Words>
  <Application>Microsoft Office PowerPoint</Application>
  <PresentationFormat>Экран (4:3)</PresentationFormat>
  <Paragraphs>53</Paragraphs>
  <Slides>6</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2</vt:i4>
      </vt:variant>
      <vt:variant>
        <vt:lpstr>Заголовки слайдов</vt:lpstr>
      </vt:variant>
      <vt:variant>
        <vt:i4>6</vt:i4>
      </vt:variant>
    </vt:vector>
  </HeadingPairs>
  <TitlesOfParts>
    <vt:vector size="13" baseType="lpstr">
      <vt:lpstr>Palatino Linotype</vt:lpstr>
      <vt:lpstr>Arial</vt:lpstr>
      <vt:lpstr>Century Gothic</vt:lpstr>
      <vt:lpstr>Courier New</vt:lpstr>
      <vt:lpstr>Calibri</vt:lpstr>
      <vt:lpstr>Исполнительная</vt:lpstr>
      <vt:lpstr>Исполнительная</vt:lpstr>
      <vt:lpstr>Russian poetry</vt:lpstr>
      <vt:lpstr>Слайд 2</vt:lpstr>
      <vt:lpstr>Pushkin’s contribution in literature</vt:lpstr>
      <vt:lpstr>Alexander Pushkin: “The wondrous moment of our meeting...”</vt:lpstr>
      <vt:lpstr>Sergei Еsenin</vt:lpstr>
      <vt:lpstr>See you later, friend mine, see you later</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dc:creator>
  <cp:lastModifiedBy>User</cp:lastModifiedBy>
  <cp:revision>10</cp:revision>
  <dcterms:created xsi:type="dcterms:W3CDTF">2016-02-16T15:50:56Z</dcterms:created>
  <dcterms:modified xsi:type="dcterms:W3CDTF">2016-03-01T12:00:39Z</dcterms:modified>
</cp:coreProperties>
</file>