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0"/>
  </p:notesMasterIdLst>
  <p:sldIdLst>
    <p:sldId id="256" r:id="rId2"/>
    <p:sldId id="257" r:id="rId3"/>
    <p:sldId id="258" r:id="rId4"/>
    <p:sldId id="259" r:id="rId5"/>
    <p:sldId id="262" r:id="rId6"/>
    <p:sldId id="260" r:id="rId7"/>
    <p:sldId id="263" r:id="rId8"/>
    <p:sldId id="261" r:id="rId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FF"/>
    <a:srgbClr val="800080"/>
    <a:srgbClr val="006666"/>
    <a:srgbClr val="FF3399"/>
    <a:srgbClr val="6666FF"/>
    <a:srgbClr val="660033"/>
    <a:srgbClr val="99FF99"/>
    <a:srgbClr val="CC66FF"/>
    <a:srgbClr val="3333FF"/>
    <a:srgbClr val="B1F2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607EBA-45F4-4927-B93F-CEAAB0E92E09}" type="datetimeFigureOut">
              <a:rPr lang="tr-TR" smtClean="0"/>
              <a:t>24.02.2019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D90BA0-78A5-4C6F-9AF4-C9140C4D3F15}" type="slidenum">
              <a:rPr lang="tr-TR" smtClean="0"/>
              <a:t>‹#›</a:t>
            </a:fld>
            <a:endParaRPr lang="tr-TR"/>
          </a:p>
        </p:txBody>
      </p:sp>
    </p:spTree>
    <p:extLst>
      <p:ext uri="{BB962C8B-B14F-4D97-AF65-F5344CB8AC3E}">
        <p14:creationId xmlns:p14="http://schemas.microsoft.com/office/powerpoint/2010/main" val="1436940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1D90BA0-78A5-4C6F-9AF4-C9140C4D3F15}" type="slidenum">
              <a:rPr lang="tr-TR" smtClean="0"/>
              <a:t>4</a:t>
            </a:fld>
            <a:endParaRPr lang="tr-TR"/>
          </a:p>
        </p:txBody>
      </p:sp>
    </p:spTree>
    <p:extLst>
      <p:ext uri="{BB962C8B-B14F-4D97-AF65-F5344CB8AC3E}">
        <p14:creationId xmlns:p14="http://schemas.microsoft.com/office/powerpoint/2010/main" val="1889158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7FFCF081-6981-4DED-95B3-05A9B940E7B9}" type="datetimeFigureOut">
              <a:rPr lang="tr-TR" smtClean="0"/>
              <a:t>24.02.2019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ABA1CD6-18F7-4675-ADD9-A6934EB406EF}" type="slidenum">
              <a:rPr lang="tr-TR" smtClean="0"/>
              <a:t>‹#›</a:t>
            </a:fld>
            <a:endParaRPr lang="tr-T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7FFCF081-6981-4DED-95B3-05A9B940E7B9}" type="datetimeFigureOut">
              <a:rPr lang="tr-TR" smtClean="0"/>
              <a:t>24.02.2019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ABA1CD6-18F7-4675-ADD9-A6934EB406EF}"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FFCF081-6981-4DED-95B3-05A9B940E7B9}" type="datetimeFigureOut">
              <a:rPr lang="tr-TR" smtClean="0"/>
              <a:t>24.02.2019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ABA1CD6-18F7-4675-ADD9-A6934EB406EF}"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FFCF081-6981-4DED-95B3-05A9B940E7B9}" type="datetimeFigureOut">
              <a:rPr lang="tr-TR" smtClean="0"/>
              <a:t>24.02.2019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ABA1CD6-18F7-4675-ADD9-A6934EB406EF}"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FFCF081-6981-4DED-95B3-05A9B940E7B9}" type="datetimeFigureOut">
              <a:rPr lang="tr-TR" smtClean="0"/>
              <a:t>24.02.2019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ABA1CD6-18F7-4675-ADD9-A6934EB406EF}"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FFCF081-6981-4DED-95B3-05A9B940E7B9}" type="datetimeFigureOut">
              <a:rPr lang="tr-TR" smtClean="0"/>
              <a:t>24.02.2019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ABA1CD6-18F7-4675-ADD9-A6934EB406EF}"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smtClean="0"/>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7FFCF081-6981-4DED-95B3-05A9B940E7B9}" type="datetimeFigureOut">
              <a:rPr lang="tr-TR" smtClean="0"/>
              <a:t>24.02.2019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ABA1CD6-18F7-4675-ADD9-A6934EB406EF}" type="slidenum">
              <a:rPr lang="tr-TR" smtClean="0"/>
              <a:t>‹#›</a:t>
            </a:fld>
            <a:endParaRPr lang="tr-T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FFCF081-6981-4DED-95B3-05A9B940E7B9}" type="datetimeFigureOut">
              <a:rPr lang="tr-TR" smtClean="0"/>
              <a:t>24.02.2019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ABA1CD6-18F7-4675-ADD9-A6934EB406EF}"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CF081-6981-4DED-95B3-05A9B940E7B9}" type="datetimeFigureOut">
              <a:rPr lang="tr-TR" smtClean="0"/>
              <a:t>24.02.2019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ABA1CD6-18F7-4675-ADD9-A6934EB406EF}"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FFCF081-6981-4DED-95B3-05A9B940E7B9}" type="datetimeFigureOut">
              <a:rPr lang="tr-TR" smtClean="0"/>
              <a:t>24.02.2019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ABA1CD6-18F7-4675-ADD9-A6934EB406EF}"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FFCF081-6981-4DED-95B3-05A9B940E7B9}" type="datetimeFigureOut">
              <a:rPr lang="tr-TR" smtClean="0"/>
              <a:t>24.02.2019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ABA1CD6-18F7-4675-ADD9-A6934EB406EF}" type="slidenum">
              <a:rPr lang="tr-TR" smtClean="0"/>
              <a:t>‹#›</a:t>
            </a:fld>
            <a:endParaRPr lang="tr-T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FFCF081-6981-4DED-95B3-05A9B940E7B9}" type="datetimeFigureOut">
              <a:rPr lang="tr-TR" smtClean="0"/>
              <a:t>24.02.2019</a:t>
            </a:fld>
            <a:endParaRPr lang="tr-T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tr-T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4ABA1CD6-18F7-4675-ADD9-A6934EB406EF}"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17581" y="2924945"/>
            <a:ext cx="7175351" cy="2016224"/>
          </a:xfrm>
        </p:spPr>
        <p:txBody>
          <a:bodyPr>
            <a:normAutofit/>
          </a:bodyPr>
          <a:lstStyle/>
          <a:p>
            <a:pPr marL="182880" indent="0">
              <a:buNone/>
            </a:pPr>
            <a:r>
              <a:rPr lang="tr-TR" sz="8800" dirty="0" smtClean="0">
                <a:solidFill>
                  <a:schemeClr val="accent4">
                    <a:lumMod val="50000"/>
                  </a:schemeClr>
                </a:solidFill>
              </a:rPr>
              <a:t>MARİE CRUE</a:t>
            </a:r>
            <a:endParaRPr lang="tr-TR" sz="8800" dirty="0">
              <a:solidFill>
                <a:schemeClr val="accent4">
                  <a:lumMod val="50000"/>
                </a:schemeClr>
              </a:solidFill>
            </a:endParaRPr>
          </a:p>
        </p:txBody>
      </p:sp>
      <p:pic>
        <p:nvPicPr>
          <p:cNvPr id="2050" name="Picture 2" descr="İlgili resi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476672"/>
            <a:ext cx="2232248"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826076"/>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marL="0" indent="0">
              <a:buNone/>
            </a:pPr>
            <a:endParaRPr lang="tr-TR" dirty="0"/>
          </a:p>
        </p:txBody>
      </p:sp>
      <p:pic>
        <p:nvPicPr>
          <p:cNvPr id="1026"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611560" y="332656"/>
            <a:ext cx="7920879"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2741906"/>
      </p:ext>
    </p:extLst>
  </p:cSld>
  <p:clrMapOvr>
    <a:masterClrMapping/>
  </p:clrMapOvr>
  <p:transition spd="slow">
    <p:pull/>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4355976" y="1052736"/>
            <a:ext cx="4104456" cy="4392488"/>
          </a:xfrm>
        </p:spPr>
        <p:txBody>
          <a:bodyPr>
            <a:normAutofit fontScale="70000" lnSpcReduction="20000"/>
          </a:bodyPr>
          <a:lstStyle/>
          <a:p>
            <a:pPr marL="45720" indent="0">
              <a:buNone/>
            </a:pPr>
            <a:r>
              <a:rPr lang="tr-TR" sz="4000" dirty="0">
                <a:solidFill>
                  <a:srgbClr val="00B0F0"/>
                </a:solidFill>
                <a:latin typeface="verdana"/>
              </a:rPr>
              <a:t>MARİE CRUE KİMDİR?</a:t>
            </a:r>
            <a:endParaRPr lang="tr-TR" sz="4000" dirty="0" smtClean="0">
              <a:solidFill>
                <a:srgbClr val="00B0F0"/>
              </a:solidFill>
              <a:latin typeface="verdana"/>
            </a:endParaRPr>
          </a:p>
          <a:p>
            <a:pPr marL="45720" indent="0">
              <a:buNone/>
            </a:pPr>
            <a:r>
              <a:rPr lang="tr-TR" sz="2800" dirty="0" smtClean="0">
                <a:solidFill>
                  <a:srgbClr val="7030A0"/>
                </a:solidFill>
                <a:latin typeface="Berlin Sans FB Demi" panose="020E0802020502020306" pitchFamily="34" charset="0"/>
              </a:rPr>
              <a:t>Marie </a:t>
            </a:r>
            <a:r>
              <a:rPr lang="tr-TR" sz="2800" dirty="0" err="1">
                <a:solidFill>
                  <a:srgbClr val="7030A0"/>
                </a:solidFill>
                <a:latin typeface="Berlin Sans FB Demi" panose="020E0802020502020306" pitchFamily="34" charset="0"/>
              </a:rPr>
              <a:t>Sklodowska</a:t>
            </a:r>
            <a:r>
              <a:rPr lang="tr-TR" sz="2800" dirty="0">
                <a:solidFill>
                  <a:srgbClr val="7030A0"/>
                </a:solidFill>
                <a:latin typeface="Berlin Sans FB Demi" panose="020E0802020502020306" pitchFamily="34" charset="0"/>
              </a:rPr>
              <a:t>, 1867’de Polonya’da doğdu. Eşi Pierre </a:t>
            </a:r>
            <a:r>
              <a:rPr lang="tr-TR" sz="2800" dirty="0" err="1">
                <a:solidFill>
                  <a:srgbClr val="7030A0"/>
                </a:solidFill>
                <a:latin typeface="Berlin Sans FB Demi" panose="020E0802020502020306" pitchFamily="34" charset="0"/>
              </a:rPr>
              <a:t>Curie</a:t>
            </a:r>
            <a:r>
              <a:rPr lang="tr-TR" sz="2800" dirty="0">
                <a:solidFill>
                  <a:srgbClr val="7030A0"/>
                </a:solidFill>
                <a:latin typeface="Berlin Sans FB Demi" panose="020E0802020502020306" pitchFamily="34" charset="0"/>
              </a:rPr>
              <a:t> ile evlendikten sonra soyadını alarak hepimizin daha çok bildiği Marie </a:t>
            </a:r>
            <a:r>
              <a:rPr lang="tr-TR" sz="2800" dirty="0" err="1">
                <a:solidFill>
                  <a:srgbClr val="7030A0"/>
                </a:solidFill>
                <a:latin typeface="Berlin Sans FB Demi" panose="020E0802020502020306" pitchFamily="34" charset="0"/>
              </a:rPr>
              <a:t>Curie</a:t>
            </a:r>
            <a:r>
              <a:rPr lang="tr-TR" sz="2800" dirty="0">
                <a:solidFill>
                  <a:srgbClr val="7030A0"/>
                </a:solidFill>
                <a:latin typeface="Berlin Sans FB Demi" panose="020E0802020502020306" pitchFamily="34" charset="0"/>
              </a:rPr>
              <a:t> ismiyle anıldı. Marie </a:t>
            </a:r>
            <a:r>
              <a:rPr lang="tr-TR" sz="2800" dirty="0" err="1">
                <a:solidFill>
                  <a:srgbClr val="7030A0"/>
                </a:solidFill>
                <a:latin typeface="Berlin Sans FB Demi" panose="020E0802020502020306" pitchFamily="34" charset="0"/>
              </a:rPr>
              <a:t>Curie’nin</a:t>
            </a:r>
            <a:r>
              <a:rPr lang="tr-TR" sz="2800" dirty="0">
                <a:solidFill>
                  <a:srgbClr val="7030A0"/>
                </a:solidFill>
                <a:latin typeface="Berlin Sans FB Demi" panose="020E0802020502020306" pitchFamily="34" charset="0"/>
              </a:rPr>
              <a:t> bilim alanında ilk Nobel ödülünü 1903’te fizik alanında aldı ve Nobel alan ilk kadın olarak tarihe geçti. Marie </a:t>
            </a:r>
            <a:r>
              <a:rPr lang="tr-TR" sz="2800" dirty="0" err="1">
                <a:solidFill>
                  <a:srgbClr val="7030A0"/>
                </a:solidFill>
                <a:latin typeface="Berlin Sans FB Demi" panose="020E0802020502020306" pitchFamily="34" charset="0"/>
              </a:rPr>
              <a:t>Curie</a:t>
            </a:r>
            <a:r>
              <a:rPr lang="tr-TR" sz="2800" dirty="0">
                <a:solidFill>
                  <a:srgbClr val="7030A0"/>
                </a:solidFill>
                <a:latin typeface="Berlin Sans FB Demi" panose="020E0802020502020306" pitchFamily="34" charset="0"/>
              </a:rPr>
              <a:t> ayrıca 1911’de Kimya Nobel Ödülü’nü alınca, tarihte iki Nobel kazanan ilk kişi ve tek kadın </a:t>
            </a:r>
            <a:r>
              <a:rPr lang="tr-TR" sz="2800" dirty="0" err="1" smtClean="0">
                <a:solidFill>
                  <a:srgbClr val="7030A0"/>
                </a:solidFill>
                <a:latin typeface="Berlin Sans FB Demi" panose="020E0802020502020306" pitchFamily="34" charset="0"/>
              </a:rPr>
              <a:t>oldu.Şimdi</a:t>
            </a:r>
            <a:r>
              <a:rPr lang="tr-TR" sz="2800" dirty="0" smtClean="0">
                <a:solidFill>
                  <a:srgbClr val="7030A0"/>
                </a:solidFill>
                <a:latin typeface="Berlin Sans FB Demi" panose="020E0802020502020306" pitchFamily="34" charset="0"/>
              </a:rPr>
              <a:t> hayatına kısaca bir göz atalım.</a:t>
            </a:r>
            <a:endParaRPr lang="tr-TR" sz="2800" dirty="0">
              <a:solidFill>
                <a:srgbClr val="7030A0"/>
              </a:solidFill>
              <a:latin typeface="Berlin Sans FB Demi" panose="020E0802020502020306"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052736"/>
            <a:ext cx="3024336"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0783318"/>
      </p:ext>
    </p:extLst>
  </p:cSld>
  <p:clrMapOvr>
    <a:masterClrMapping/>
  </p:clrMapOvr>
  <mc:AlternateContent xmlns:mc="http://schemas.openxmlformats.org/markup-compatibility/2006" xmlns:p14="http://schemas.microsoft.com/office/powerpoint/2010/main">
    <mc:Choice Requires="p14">
      <p:transition spd="slow" p14:dur="1100">
        <p14:switch dir="r"/>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ey Kaydırma 6"/>
          <p:cNvSpPr/>
          <p:nvPr/>
        </p:nvSpPr>
        <p:spPr>
          <a:xfrm>
            <a:off x="271736" y="332656"/>
            <a:ext cx="4660304" cy="3600400"/>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2400" dirty="0" smtClean="0">
                <a:solidFill>
                  <a:srgbClr val="6666FF"/>
                </a:solidFill>
                <a:latin typeface="Berlin Sans FB Demi" panose="020E0802020502020306" pitchFamily="34" charset="0"/>
              </a:rPr>
              <a:t>MARİE </a:t>
            </a:r>
            <a:r>
              <a:rPr lang="tr-TR" sz="2400" dirty="0" smtClean="0">
                <a:solidFill>
                  <a:srgbClr val="6666FF"/>
                </a:solidFill>
                <a:latin typeface="Berlin Sans FB Demi" panose="020E0802020502020306" pitchFamily="34" charset="0"/>
              </a:rPr>
              <a:t>CRUE‘NİN HAYATI</a:t>
            </a:r>
          </a:p>
          <a:p>
            <a:pPr algn="ctr"/>
            <a:r>
              <a:rPr lang="tr-TR" sz="1300" dirty="0" smtClean="0">
                <a:solidFill>
                  <a:schemeClr val="accent3">
                    <a:lumMod val="75000"/>
                  </a:schemeClr>
                </a:solidFill>
                <a:latin typeface="Berlin Sans FB Demi" panose="020E0802020502020306" pitchFamily="34" charset="0"/>
              </a:rPr>
              <a:t>Marie</a:t>
            </a:r>
            <a:r>
              <a:rPr lang="tr-TR" sz="1300" dirty="0">
                <a:solidFill>
                  <a:schemeClr val="accent3">
                    <a:lumMod val="75000"/>
                  </a:schemeClr>
                </a:solidFill>
                <a:latin typeface="Berlin Sans FB Demi" panose="020E0802020502020306" pitchFamily="34" charset="0"/>
              </a:rPr>
              <a:t>, öğretmen olan babasının verdiği fizik ve matematik derslerinin gönüllü öğrencisiydi. Liseden 1883’te mezun olan Marie, özel ders vermeye başladı. Bir süre sonra, Polonya’da başlayan siyasi çalkantılar, ailenin evlerini ve servetlerini kaybetmesine neden oldu. Marie ve kardeşleri uzun yıllar maddi zorluk içinde yaşadı. Üniversite eğitimine para bulamayan Marie, kız kardeşiyle bir anlaşma yaptı. Önce Marie, çalışarak kız kardeşinin Paris’te tıp okumasını sağlayacaktı. Ardından da kız kardeşi onu okutacaktı. Marie, bu amaçla zengin ailelerin yanında yatılı  bakıcı-eğitici olarak çalışmaya başladı.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284984"/>
            <a:ext cx="4057824" cy="3151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4065282"/>
      </p:ext>
    </p:extLst>
  </p:cSld>
  <p:clrMapOvr>
    <a:masterClrMapping/>
  </p:clrMapOvr>
  <p:transition spd="slow">
    <p:pull/>
    <p:sndAc>
      <p:stSnd>
        <p:snd r:embed="rId3"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32656"/>
            <a:ext cx="3600400"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ey Kaydırma 4"/>
          <p:cNvSpPr/>
          <p:nvPr/>
        </p:nvSpPr>
        <p:spPr>
          <a:xfrm>
            <a:off x="4324874" y="2852936"/>
            <a:ext cx="4639614" cy="3600400"/>
          </a:xfrm>
          <a:prstGeom prst="verticalScroll">
            <a:avLst>
              <a:gd name="adj" fmla="val 13117"/>
            </a:avLst>
          </a:prstGeom>
        </p:spPr>
        <p:style>
          <a:lnRef idx="1">
            <a:schemeClr val="accent6"/>
          </a:lnRef>
          <a:fillRef idx="2">
            <a:schemeClr val="accent6"/>
          </a:fillRef>
          <a:effectRef idx="1">
            <a:schemeClr val="accent6"/>
          </a:effectRef>
          <a:fontRef idx="minor">
            <a:schemeClr val="dk1"/>
          </a:fontRef>
        </p:style>
        <p:txBody>
          <a:bodyPr rtlCol="0" anchor="ctr"/>
          <a:lstStyle/>
          <a:p>
            <a:pPr marL="45720">
              <a:spcBef>
                <a:spcPct val="20000"/>
              </a:spcBef>
              <a:spcAft>
                <a:spcPts val="300"/>
              </a:spcAft>
              <a:buClr>
                <a:srgbClr val="FFFF00">
                  <a:lumMod val="75000"/>
                </a:srgbClr>
              </a:buClr>
              <a:buSzPct val="130000"/>
            </a:pPr>
            <a:r>
              <a:rPr lang="tr-TR" sz="1400" dirty="0" smtClean="0">
                <a:solidFill>
                  <a:srgbClr val="9900FF"/>
                </a:solidFill>
                <a:latin typeface="Berlin Sans FB Demi" panose="020E0802020502020306" pitchFamily="34" charset="0"/>
              </a:rPr>
              <a:t>Akrabaları </a:t>
            </a:r>
            <a:r>
              <a:rPr lang="tr-TR" sz="1400" dirty="0">
                <a:solidFill>
                  <a:srgbClr val="9900FF"/>
                </a:solidFill>
                <a:latin typeface="Berlin Sans FB Demi" panose="020E0802020502020306" pitchFamily="34" charset="0"/>
              </a:rPr>
              <a:t>olan bir ailenin yanında çalışırken, evin büyük oğlu </a:t>
            </a:r>
            <a:r>
              <a:rPr lang="tr-TR" sz="1400" dirty="0" err="1">
                <a:solidFill>
                  <a:srgbClr val="9900FF"/>
                </a:solidFill>
                <a:latin typeface="Berlin Sans FB Demi" panose="020E0802020502020306" pitchFamily="34" charset="0"/>
              </a:rPr>
              <a:t>Kazimers</a:t>
            </a:r>
            <a:r>
              <a:rPr lang="tr-TR" sz="1400" dirty="0">
                <a:solidFill>
                  <a:srgbClr val="9900FF"/>
                </a:solidFill>
                <a:latin typeface="Berlin Sans FB Demi" panose="020E0802020502020306" pitchFamily="34" charset="0"/>
              </a:rPr>
              <a:t> onunla evlenmeye karar verdi. Ancak Marie çok fakir olduğu için, ailesi oğullarına evlenme izni vermedi. Marie’nin kız kardeşi Paris’te evlenmişti ve Marie’ye, evlerinde kalarak okuyabileceğini bildirdi. Marie, 1891’de kız kardeşinin davetini kabul ederek Paris’e geldi ve </a:t>
            </a:r>
            <a:r>
              <a:rPr lang="tr-TR" sz="1400" dirty="0" err="1">
                <a:solidFill>
                  <a:srgbClr val="9900FF"/>
                </a:solidFill>
                <a:latin typeface="Berlin Sans FB Demi" panose="020E0802020502020306" pitchFamily="34" charset="0"/>
              </a:rPr>
              <a:t>Sorbon</a:t>
            </a:r>
            <a:r>
              <a:rPr lang="tr-TR" sz="1400" dirty="0">
                <a:solidFill>
                  <a:srgbClr val="9900FF"/>
                </a:solidFill>
                <a:latin typeface="Berlin Sans FB Demi" panose="020E0802020502020306" pitchFamily="34" charset="0"/>
              </a:rPr>
              <a:t> Üniversitesi’ne kaydoldu. Gündüzleri üniversiteye devam ediyor, geceleri ise özel ders vererek okul masrafını karşılıyordu. Fizik Bölümü’nü 1893’te ve Matematik Bölümü’nü de 1894’te bitirdi.</a:t>
            </a:r>
          </a:p>
        </p:txBody>
      </p:sp>
    </p:spTree>
    <p:extLst>
      <p:ext uri="{BB962C8B-B14F-4D97-AF65-F5344CB8AC3E}">
        <p14:creationId xmlns:p14="http://schemas.microsoft.com/office/powerpoint/2010/main" val="1554043333"/>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731520"/>
            <a:ext cx="6400800" cy="5361776"/>
          </a:xfrm>
        </p:spPr>
        <p:txBody>
          <a:bodyPr>
            <a:normAutofit fontScale="85000" lnSpcReduction="20000"/>
          </a:bodyPr>
          <a:lstStyle/>
          <a:p>
            <a:pPr marL="45720" indent="0">
              <a:buNone/>
            </a:pPr>
            <a:endParaRPr lang="tr-TR" dirty="0" smtClean="0">
              <a:solidFill>
                <a:srgbClr val="FF0000"/>
              </a:solidFill>
            </a:endParaRPr>
          </a:p>
          <a:p>
            <a:pPr marL="45720" indent="0">
              <a:buNone/>
            </a:pPr>
            <a:r>
              <a:rPr lang="tr-TR" sz="3600" b="1" dirty="0">
                <a:solidFill>
                  <a:schemeClr val="accent3">
                    <a:lumMod val="75000"/>
                  </a:schemeClr>
                </a:solidFill>
                <a:latin typeface="Berlin Sans FB Demi" panose="020E0802020502020306" pitchFamily="34" charset="0"/>
              </a:rPr>
              <a:t>Marie </a:t>
            </a:r>
            <a:r>
              <a:rPr lang="tr-TR" sz="3600" b="1" dirty="0" err="1">
                <a:solidFill>
                  <a:schemeClr val="accent3">
                    <a:lumMod val="75000"/>
                  </a:schemeClr>
                </a:solidFill>
                <a:latin typeface="Berlin Sans FB Demi" panose="020E0802020502020306" pitchFamily="34" charset="0"/>
              </a:rPr>
              <a:t>Curie'nin</a:t>
            </a:r>
            <a:r>
              <a:rPr lang="tr-TR" sz="3600" b="1" dirty="0">
                <a:solidFill>
                  <a:schemeClr val="accent3">
                    <a:lumMod val="75000"/>
                  </a:schemeClr>
                </a:solidFill>
                <a:latin typeface="Berlin Sans FB Demi" panose="020E0802020502020306" pitchFamily="34" charset="0"/>
              </a:rPr>
              <a:t> Sırlarla Dolu Radyasyonlu Defteri</a:t>
            </a:r>
            <a:endParaRPr lang="tr-TR" sz="3600" dirty="0">
              <a:solidFill>
                <a:schemeClr val="accent3">
                  <a:lumMod val="75000"/>
                </a:schemeClr>
              </a:solidFill>
              <a:latin typeface="Berlin Sans FB Demi" panose="020E0802020502020306" pitchFamily="34" charset="0"/>
            </a:endParaRPr>
          </a:p>
          <a:p>
            <a:pPr marL="45720" indent="0">
              <a:buNone/>
            </a:pPr>
            <a:r>
              <a:rPr lang="tr-TR" dirty="0" smtClean="0">
                <a:solidFill>
                  <a:srgbClr val="FF3399"/>
                </a:solidFill>
                <a:latin typeface="Berlin Sans FB Demi" panose="020E0802020502020306" pitchFamily="34" charset="0"/>
              </a:rPr>
              <a:t>Bilim </a:t>
            </a:r>
            <a:r>
              <a:rPr lang="tr-TR" dirty="0">
                <a:solidFill>
                  <a:srgbClr val="FF3399"/>
                </a:solidFill>
                <a:latin typeface="Berlin Sans FB Demi" panose="020E0802020502020306" pitchFamily="34" charset="0"/>
              </a:rPr>
              <a:t>dünyasında yaptığı çalışmalarla adını altın harflerle yazdıran ünlü fizik bilim kadını Marie </a:t>
            </a:r>
            <a:r>
              <a:rPr lang="tr-TR" dirty="0" err="1">
                <a:solidFill>
                  <a:srgbClr val="FF3399"/>
                </a:solidFill>
                <a:latin typeface="Berlin Sans FB Demi" panose="020E0802020502020306" pitchFamily="34" charset="0"/>
              </a:rPr>
              <a:t>Curie</a:t>
            </a:r>
            <a:r>
              <a:rPr lang="tr-TR" dirty="0">
                <a:solidFill>
                  <a:srgbClr val="FF3399"/>
                </a:solidFill>
                <a:latin typeface="Berlin Sans FB Demi" panose="020E0802020502020306" pitchFamily="34" charset="0"/>
              </a:rPr>
              <a:t>, akıllarda büyük şüpheler uyandıran ölümüyle de biliniyor. Resmi kayıtlara 1934’de yüksek radyasyona bağlı </a:t>
            </a:r>
            <a:r>
              <a:rPr lang="tr-TR" dirty="0" err="1">
                <a:solidFill>
                  <a:srgbClr val="FF3399"/>
                </a:solidFill>
                <a:latin typeface="Berlin Sans FB Demi" panose="020E0802020502020306" pitchFamily="34" charset="0"/>
              </a:rPr>
              <a:t>aplastik</a:t>
            </a:r>
            <a:r>
              <a:rPr lang="tr-TR" dirty="0">
                <a:solidFill>
                  <a:srgbClr val="FF3399"/>
                </a:solidFill>
                <a:latin typeface="Berlin Sans FB Demi" panose="020E0802020502020306" pitchFamily="34" charset="0"/>
              </a:rPr>
              <a:t> anemi hastalığı nedeniyle öldüğü geçti. Ancak ölümüyle ilgili hala aralanamayan bir sır perdesi olduğu için ihtimallerden ileri gidilemeyip asılı kaldığı araştırmacılar tarafından belirtiliyor.  </a:t>
            </a:r>
          </a:p>
          <a:p>
            <a:pPr marL="45720" indent="0">
              <a:buNone/>
            </a:pPr>
            <a:r>
              <a:rPr lang="tr-TR" dirty="0" err="1" smtClean="0">
                <a:solidFill>
                  <a:srgbClr val="FF3399"/>
                </a:solidFill>
                <a:latin typeface="Berlin Sans FB Demi" panose="020E0802020502020306" pitchFamily="34" charset="0"/>
              </a:rPr>
              <a:t>Curie</a:t>
            </a:r>
            <a:r>
              <a:rPr lang="tr-TR" dirty="0" smtClean="0">
                <a:solidFill>
                  <a:srgbClr val="FF3399"/>
                </a:solidFill>
                <a:latin typeface="Berlin Sans FB Demi" panose="020E0802020502020306" pitchFamily="34" charset="0"/>
              </a:rPr>
              <a:t> </a:t>
            </a:r>
            <a:r>
              <a:rPr lang="tr-TR" dirty="0">
                <a:solidFill>
                  <a:srgbClr val="FF3399"/>
                </a:solidFill>
                <a:latin typeface="Berlin Sans FB Demi" panose="020E0802020502020306" pitchFamily="34" charset="0"/>
              </a:rPr>
              <a:t>ölümünden sonra arkasında çalışmalarına dair </a:t>
            </a:r>
            <a:r>
              <a:rPr lang="tr-TR" dirty="0" smtClean="0">
                <a:solidFill>
                  <a:srgbClr val="FF3399"/>
                </a:solidFill>
                <a:latin typeface="Berlin Sans FB Demi" panose="020E0802020502020306" pitchFamily="34" charset="0"/>
              </a:rPr>
              <a:t>         çok </a:t>
            </a:r>
            <a:r>
              <a:rPr lang="tr-TR" dirty="0">
                <a:solidFill>
                  <a:srgbClr val="FF3399"/>
                </a:solidFill>
                <a:latin typeface="Berlin Sans FB Demi" panose="020E0802020502020306" pitchFamily="34" charset="0"/>
              </a:rPr>
              <a:t>önemli bir defter bıraktı. Bu defter Paris’in ünlü kütüphanesi olan </a:t>
            </a:r>
            <a:r>
              <a:rPr lang="tr-TR" dirty="0" err="1">
                <a:solidFill>
                  <a:srgbClr val="FF3399"/>
                </a:solidFill>
                <a:latin typeface="Berlin Sans FB Demi" panose="020E0802020502020306" pitchFamily="34" charset="0"/>
              </a:rPr>
              <a:t>Bibliothèque</a:t>
            </a:r>
            <a:r>
              <a:rPr lang="tr-TR" dirty="0">
                <a:solidFill>
                  <a:srgbClr val="FF3399"/>
                </a:solidFill>
                <a:latin typeface="Berlin Sans FB Demi" panose="020E0802020502020306" pitchFamily="34" charset="0"/>
              </a:rPr>
              <a:t> </a:t>
            </a:r>
            <a:r>
              <a:rPr lang="tr-TR" dirty="0" err="1">
                <a:solidFill>
                  <a:srgbClr val="FF3399"/>
                </a:solidFill>
                <a:latin typeface="Berlin Sans FB Demi" panose="020E0802020502020306" pitchFamily="34" charset="0"/>
              </a:rPr>
              <a:t>Nationale’de</a:t>
            </a:r>
            <a:r>
              <a:rPr lang="tr-TR" dirty="0">
                <a:solidFill>
                  <a:srgbClr val="FF3399"/>
                </a:solidFill>
                <a:latin typeface="Berlin Sans FB Demi" panose="020E0802020502020306" pitchFamily="34" charset="0"/>
              </a:rPr>
              <a:t> saklanıyor. İlk bulunduğunda radyasyonlu olduğu anlaşılan bu defterin, Nükleer Fizik Enstitüsü tarafından 1991’de radyasyondan arındırıldığı söylenmişti. Ancak geçtiğimiz günlerde kütüphane yetkilileri son zamanlarda </a:t>
            </a:r>
            <a:r>
              <a:rPr lang="tr-TR" dirty="0" err="1">
                <a:solidFill>
                  <a:srgbClr val="FF3399"/>
                </a:solidFill>
                <a:latin typeface="Berlin Sans FB Demi" panose="020E0802020502020306" pitchFamily="34" charset="0"/>
              </a:rPr>
              <a:t>Curie’nin</a:t>
            </a:r>
            <a:r>
              <a:rPr lang="tr-TR" dirty="0">
                <a:solidFill>
                  <a:srgbClr val="FF3399"/>
                </a:solidFill>
                <a:latin typeface="Berlin Sans FB Demi" panose="020E0802020502020306" pitchFamily="34" charset="0"/>
              </a:rPr>
              <a:t> çalışma defterinden radyasyon gelmeye başladığını belirtildi</a:t>
            </a:r>
            <a:r>
              <a:rPr lang="tr-TR" dirty="0">
                <a:solidFill>
                  <a:srgbClr val="FF3399"/>
                </a:solidFill>
              </a:rPr>
              <a:t>.</a:t>
            </a:r>
          </a:p>
        </p:txBody>
      </p:sp>
    </p:spTree>
    <p:extLst>
      <p:ext uri="{BB962C8B-B14F-4D97-AF65-F5344CB8AC3E}">
        <p14:creationId xmlns:p14="http://schemas.microsoft.com/office/powerpoint/2010/main" val="3481059202"/>
      </p:ext>
    </p:extLst>
  </p:cSld>
  <p:clrMapOvr>
    <a:masterClrMapping/>
  </p:clrMapOvr>
  <p:transition spd="slow">
    <p:pull/>
    <p:sndAc>
      <p:stSnd>
        <p:snd r:embed="rId2"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1115616" y="980728"/>
            <a:ext cx="6408712"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t>Hayatta </a:t>
            </a:r>
            <a:r>
              <a:rPr lang="tr-TR" smtClean="0"/>
              <a:t>hiçbir şeyden </a:t>
            </a:r>
            <a:r>
              <a:rPr lang="tr-TR" dirty="0"/>
              <a:t>korkmayın </a:t>
            </a:r>
            <a:r>
              <a:rPr lang="tr-TR" dirty="0" err="1"/>
              <a:t>yalnız;herşeyi</a:t>
            </a:r>
            <a:r>
              <a:rPr lang="tr-TR" dirty="0"/>
              <a:t> anlamaya çalışın. / Marie </a:t>
            </a:r>
            <a:r>
              <a:rPr lang="tr-TR" dirty="0" err="1"/>
              <a:t>Curie</a:t>
            </a:r>
            <a:r>
              <a:rPr lang="tr-TR" dirty="0"/>
              <a:t> </a:t>
            </a:r>
          </a:p>
        </p:txBody>
      </p:sp>
      <p:sp>
        <p:nvSpPr>
          <p:cNvPr id="5" name="Yuvarlatılmış Dikdörtgen 4"/>
          <p:cNvSpPr/>
          <p:nvPr/>
        </p:nvSpPr>
        <p:spPr>
          <a:xfrm>
            <a:off x="2699792" y="2348880"/>
            <a:ext cx="5976664"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İnsanlar konusunda daha az, fikirler konusunda daha çok meraklı olun. / Marie </a:t>
            </a:r>
            <a:r>
              <a:rPr lang="tr-TR" dirty="0" err="1"/>
              <a:t>Curie</a:t>
            </a:r>
            <a:r>
              <a:rPr lang="tr-TR" dirty="0"/>
              <a:t> </a:t>
            </a:r>
          </a:p>
        </p:txBody>
      </p:sp>
      <p:sp>
        <p:nvSpPr>
          <p:cNvPr id="6" name="Yuvarlatılmış Dikdörtgen 5"/>
          <p:cNvSpPr/>
          <p:nvPr/>
        </p:nvSpPr>
        <p:spPr>
          <a:xfrm>
            <a:off x="1115616" y="3645024"/>
            <a:ext cx="6408712"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Panik şaha kalkmış korkudur ve korku her zaman korkulan şeyden daha fazla zarar verir. / Marie </a:t>
            </a:r>
            <a:r>
              <a:rPr lang="tr-TR" dirty="0" err="1"/>
              <a:t>Curie</a:t>
            </a:r>
            <a:r>
              <a:rPr lang="tr-TR" dirty="0"/>
              <a:t> </a:t>
            </a:r>
          </a:p>
        </p:txBody>
      </p:sp>
      <p:sp>
        <p:nvSpPr>
          <p:cNvPr id="7" name="Yuvarlatılmış Dikdörtgen 6"/>
          <p:cNvSpPr/>
          <p:nvPr/>
        </p:nvSpPr>
        <p:spPr>
          <a:xfrm>
            <a:off x="2699792" y="4941168"/>
            <a:ext cx="5976664"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Bence başarıya daima giden yol meraktır merak olmadan atılan adım ve başarı boştur benim düşüncem merak olmadan başarı elde edilemez. / Marie </a:t>
            </a:r>
            <a:r>
              <a:rPr lang="tr-TR" dirty="0" err="1"/>
              <a:t>Curie</a:t>
            </a:r>
            <a:r>
              <a:rPr lang="tr-TR" dirty="0"/>
              <a:t> </a:t>
            </a:r>
          </a:p>
        </p:txBody>
      </p:sp>
    </p:spTree>
    <p:extLst>
      <p:ext uri="{BB962C8B-B14F-4D97-AF65-F5344CB8AC3E}">
        <p14:creationId xmlns:p14="http://schemas.microsoft.com/office/powerpoint/2010/main" val="3058081139"/>
      </p:ext>
    </p:extLst>
  </p:cSld>
  <p:clrMapOvr>
    <a:masterClrMapping/>
  </p:clrMapOvr>
  <mc:AlternateContent xmlns:mc="http://schemas.openxmlformats.org/markup-compatibility/2006">
    <mc:Choice xmlns:p14="http://schemas.microsoft.com/office/powerpoint/2010/main" Requires="p14">
      <p:transition spd="slow" p14:dur="1100">
        <p14:switch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91681" y="3933056"/>
            <a:ext cx="5472608" cy="648072"/>
          </a:xfrm>
        </p:spPr>
        <p:txBody>
          <a:bodyPr/>
          <a:lstStyle/>
          <a:p>
            <a:pPr marL="0" indent="0" algn="l">
              <a:buNone/>
            </a:pPr>
            <a:r>
              <a:rPr lang="tr-TR" sz="2400" dirty="0">
                <a:solidFill>
                  <a:schemeClr val="bg2">
                    <a:lumMod val="50000"/>
                  </a:schemeClr>
                </a:solidFill>
              </a:rPr>
              <a:t> </a:t>
            </a:r>
            <a:r>
              <a:rPr lang="tr-TR" sz="2400" dirty="0" smtClean="0">
                <a:solidFill>
                  <a:schemeClr val="bg2">
                    <a:lumMod val="50000"/>
                  </a:schemeClr>
                </a:solidFill>
              </a:rPr>
              <a:t>  AZİZENUR </a:t>
            </a:r>
            <a:r>
              <a:rPr lang="tr-TR" sz="2400" dirty="0">
                <a:solidFill>
                  <a:schemeClr val="bg2">
                    <a:lumMod val="50000"/>
                  </a:schemeClr>
                </a:solidFill>
              </a:rPr>
              <a:t>DONAT~ </a:t>
            </a:r>
            <a:r>
              <a:rPr lang="tr-TR" sz="2400" dirty="0" smtClean="0">
                <a:solidFill>
                  <a:schemeClr val="bg2">
                    <a:lumMod val="50000"/>
                  </a:schemeClr>
                </a:solidFill>
              </a:rPr>
              <a:t>NİSANUR ÇELİK</a:t>
            </a:r>
            <a:br>
              <a:rPr lang="tr-TR" sz="2400" dirty="0" smtClean="0">
                <a:solidFill>
                  <a:schemeClr val="bg2">
                    <a:lumMod val="50000"/>
                  </a:schemeClr>
                </a:solidFill>
              </a:rPr>
            </a:br>
            <a:r>
              <a:rPr lang="tr-TR" sz="2400" dirty="0" smtClean="0">
                <a:solidFill>
                  <a:schemeClr val="bg2">
                    <a:lumMod val="50000"/>
                  </a:schemeClr>
                </a:solidFill>
              </a:rPr>
              <a:t>      </a:t>
            </a:r>
            <a:endParaRPr lang="tr-TR" sz="2400" dirty="0">
              <a:solidFill>
                <a:schemeClr val="bg2">
                  <a:lumMod val="50000"/>
                </a:schemeClr>
              </a:solidFill>
            </a:endParaRPr>
          </a:p>
        </p:txBody>
      </p:sp>
      <p:sp>
        <p:nvSpPr>
          <p:cNvPr id="3" name="İçerik Yer Tutucusu 2"/>
          <p:cNvSpPr>
            <a:spLocks noGrp="1"/>
          </p:cNvSpPr>
          <p:nvPr>
            <p:ph sz="quarter" idx="13"/>
          </p:nvPr>
        </p:nvSpPr>
        <p:spPr>
          <a:xfrm>
            <a:off x="1475656" y="1556792"/>
            <a:ext cx="6192688" cy="2304256"/>
          </a:xfrm>
        </p:spPr>
        <p:txBody>
          <a:bodyPr>
            <a:normAutofit fontScale="92500" lnSpcReduction="10000"/>
          </a:bodyPr>
          <a:lstStyle/>
          <a:p>
            <a:pPr marL="45720" indent="0" algn="ctr">
              <a:buNone/>
            </a:pPr>
            <a:r>
              <a:rPr lang="tr-TR" sz="5600" dirty="0" smtClean="0">
                <a:solidFill>
                  <a:srgbClr val="006666"/>
                </a:solidFill>
              </a:rPr>
              <a:t>  BİZİ DİNLEDİĞİNİZ İÇİN TEŞEKKÜR EDERİZ.</a:t>
            </a:r>
            <a:endParaRPr lang="tr-TR" sz="5600" dirty="0">
              <a:solidFill>
                <a:srgbClr val="006666"/>
              </a:solidFill>
            </a:endParaRPr>
          </a:p>
        </p:txBody>
      </p:sp>
      <p:sp>
        <p:nvSpPr>
          <p:cNvPr id="4" name="Çerçeve 3"/>
          <p:cNvSpPr/>
          <p:nvPr/>
        </p:nvSpPr>
        <p:spPr>
          <a:xfrm>
            <a:off x="755576" y="332656"/>
            <a:ext cx="7848872" cy="554461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2407381303"/>
      </p:ext>
    </p:extLst>
  </p:cSld>
  <p:clrMapOvr>
    <a:masterClrMapping/>
  </p:clrMapOvr>
  <p:transition spd="slow">
    <p:pull/>
    <p:sndAc>
      <p:stSnd>
        <p:snd r:embed="rId2" name="chimes.wav"/>
      </p:stSnd>
    </p:sndAc>
  </p:transition>
  <p:timing>
    <p:tnLst>
      <p:par>
        <p:cTn id="1" dur="indefinite" restart="never" nodeType="tmRoot"/>
      </p:par>
    </p:tnLst>
  </p:timing>
</p:sld>
</file>

<file path=ppt/theme/theme1.xml><?xml version="1.0" encoding="utf-8"?>
<a:theme xmlns:a="http://schemas.openxmlformats.org/drawingml/2006/main" name="Hava Akımı">
  <a:themeElements>
    <a:clrScheme name="Özel 1">
      <a:dk1>
        <a:srgbClr val="ECBFDA"/>
      </a:dk1>
      <a:lt1>
        <a:srgbClr val="ECBFDA"/>
      </a:lt1>
      <a:dk2>
        <a:srgbClr val="FFFF00"/>
      </a:dk2>
      <a:lt2>
        <a:srgbClr val="F2D4E6"/>
      </a:lt2>
      <a:accent1>
        <a:srgbClr val="00B0F0"/>
      </a:accent1>
      <a:accent2>
        <a:srgbClr val="ECBFDA"/>
      </a:accent2>
      <a:accent3>
        <a:srgbClr val="92D050"/>
      </a:accent3>
      <a:accent4>
        <a:srgbClr val="ECBFDA"/>
      </a:accent4>
      <a:accent5>
        <a:srgbClr val="ECBFDA"/>
      </a:accent5>
      <a:accent6>
        <a:srgbClr val="FFFF00"/>
      </a:accent6>
      <a:hlink>
        <a:srgbClr val="93E2FF"/>
      </a:hlink>
      <a:folHlink>
        <a:srgbClr val="E29AC5"/>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319</TotalTime>
  <Words>450</Words>
  <Application>Microsoft Office PowerPoint</Application>
  <PresentationFormat>Ekran Gösterisi (4:3)</PresentationFormat>
  <Paragraphs>17</Paragraphs>
  <Slides>8</Slides>
  <Notes>1</Notes>
  <HiddenSlides>0</HiddenSlides>
  <MMClips>0</MMClips>
  <ScaleCrop>false</ScaleCrop>
  <HeadingPairs>
    <vt:vector size="4" baseType="variant">
      <vt:variant>
        <vt:lpstr>Tema</vt:lpstr>
      </vt:variant>
      <vt:variant>
        <vt:i4>1</vt:i4>
      </vt:variant>
      <vt:variant>
        <vt:lpstr>Slayt Başlıkları</vt:lpstr>
      </vt:variant>
      <vt:variant>
        <vt:i4>8</vt:i4>
      </vt:variant>
    </vt:vector>
  </HeadingPairs>
  <TitlesOfParts>
    <vt:vector size="9" baseType="lpstr">
      <vt:lpstr>Hava Akımı</vt:lpstr>
      <vt:lpstr>MARİE CRUE</vt:lpstr>
      <vt:lpstr>PowerPoint Sunusu</vt:lpstr>
      <vt:lpstr>PowerPoint Sunusu</vt:lpstr>
      <vt:lpstr>PowerPoint Sunusu</vt:lpstr>
      <vt:lpstr>PowerPoint Sunusu</vt:lpstr>
      <vt:lpstr>PowerPoint Sunusu</vt:lpstr>
      <vt:lpstr>PowerPoint Sunusu</vt:lpstr>
      <vt:lpstr>   AZİZENUR DONAT~ NİSANUR ÇELİK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MARİE CRUE</dc:title>
  <dc:creator>Casper</dc:creator>
  <cp:lastModifiedBy>Casper</cp:lastModifiedBy>
  <cp:revision>31</cp:revision>
  <dcterms:created xsi:type="dcterms:W3CDTF">2019-02-05T12:44:14Z</dcterms:created>
  <dcterms:modified xsi:type="dcterms:W3CDTF">2019-02-24T13:53:03Z</dcterms:modified>
</cp:coreProperties>
</file>