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6D9A"/>
    <a:srgbClr val="784C9C"/>
    <a:srgbClr val="C44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512DB-812D-485A-BE8C-0DCF39B8ABBF}" type="doc">
      <dgm:prSet loTypeId="urn:microsoft.com/office/officeart/2008/layout/HexagonCluster" loCatId="picture" qsTypeId="urn:microsoft.com/office/officeart/2005/8/quickstyle/simple1" qsCatId="simple" csTypeId="urn:microsoft.com/office/officeart/2005/8/colors/colorful2" csCatId="colorful" phldr="1"/>
      <dgm:spPr/>
    </dgm:pt>
    <dgm:pt modelId="{CE57CFBB-6562-4C78-838F-14BBFE239482}">
      <dgm:prSet custT="1"/>
      <dgm:spPr/>
      <dgm:t>
        <a:bodyPr/>
        <a:lstStyle/>
        <a:p>
          <a:r>
            <a:rPr lang="pl-PL" sz="1600" dirty="0"/>
            <a:t>the </a:t>
          </a:r>
          <a:r>
            <a:rPr lang="pl-PL" sz="1600" dirty="0" err="1"/>
            <a:t>highest</a:t>
          </a:r>
          <a:r>
            <a:rPr lang="pl-PL" sz="1600" dirty="0"/>
            <a:t> </a:t>
          </a:r>
          <a:r>
            <a:rPr lang="pl-PL" sz="1600" dirty="0" err="1"/>
            <a:t>temperature</a:t>
          </a:r>
          <a:endParaRPr lang="pl-PL" sz="1600" dirty="0"/>
        </a:p>
        <a:p>
          <a:r>
            <a:rPr lang="pl-PL" sz="1600" dirty="0"/>
            <a:t>30 III 16r. </a:t>
          </a:r>
        </a:p>
        <a:p>
          <a:r>
            <a:rPr lang="pl-PL" sz="1600" dirty="0"/>
            <a:t>- 14*C -</a:t>
          </a:r>
        </a:p>
      </dgm:t>
    </dgm:pt>
    <dgm:pt modelId="{37C10D88-5257-44AE-85E8-C2F7DC1DE895}" type="parTrans" cxnId="{41A67B6B-5795-4A20-9797-14788E377017}">
      <dgm:prSet/>
      <dgm:spPr/>
      <dgm:t>
        <a:bodyPr/>
        <a:lstStyle/>
        <a:p>
          <a:endParaRPr lang="pl-PL"/>
        </a:p>
      </dgm:t>
    </dgm:pt>
    <dgm:pt modelId="{27472D68-FD46-45E1-AE95-1DDBC287B56D}" type="sibTrans" cxnId="{41A67B6B-5795-4A20-9797-14788E37701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pl-PL"/>
        </a:p>
      </dgm:t>
    </dgm:pt>
    <dgm:pt modelId="{EB8939AE-FC92-4482-8D75-ECDAE04072DB}">
      <dgm:prSet custT="1"/>
      <dgm:spPr/>
      <dgm:t>
        <a:bodyPr/>
        <a:lstStyle/>
        <a:p>
          <a:r>
            <a:rPr lang="en-US" sz="1600" dirty="0"/>
            <a:t>March 21 </a:t>
          </a:r>
          <a:endParaRPr lang="pl-PL" sz="1600" dirty="0"/>
        </a:p>
        <a:p>
          <a:r>
            <a:rPr lang="en-US" sz="1600" dirty="0"/>
            <a:t>the first day of spring</a:t>
          </a:r>
          <a:endParaRPr lang="pl-PL" sz="1600" dirty="0"/>
        </a:p>
      </dgm:t>
    </dgm:pt>
    <dgm:pt modelId="{23E02EF2-B0F8-4992-BCF7-FC388BE4AFAE}" type="parTrans" cxnId="{7DBD0DCA-00A9-4685-9F5B-16F9A4FD7B3C}">
      <dgm:prSet/>
      <dgm:spPr/>
      <dgm:t>
        <a:bodyPr/>
        <a:lstStyle/>
        <a:p>
          <a:endParaRPr lang="pl-PL"/>
        </a:p>
      </dgm:t>
    </dgm:pt>
    <dgm:pt modelId="{3DBDD896-6306-43D1-80D6-2DD62A8D0C58}" type="sibTrans" cxnId="{7DBD0DCA-00A9-4685-9F5B-16F9A4FD7B3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pl-PL"/>
        </a:p>
      </dgm:t>
    </dgm:pt>
    <dgm:pt modelId="{D9ADB4EB-F916-4CF4-9D43-781CF3531076}">
      <dgm:prSet custT="1"/>
      <dgm:spPr/>
      <dgm:t>
        <a:bodyPr/>
        <a:lstStyle/>
        <a:p>
          <a:r>
            <a:rPr lang="pl-PL" sz="1600" dirty="0" err="1"/>
            <a:t>lowest</a:t>
          </a:r>
          <a:r>
            <a:rPr lang="pl-PL" sz="1600" dirty="0"/>
            <a:t> </a:t>
          </a:r>
          <a:r>
            <a:rPr lang="pl-PL" sz="1600" dirty="0" err="1"/>
            <a:t>temperature</a:t>
          </a:r>
          <a:endParaRPr lang="pl-PL" sz="1600" dirty="0"/>
        </a:p>
        <a:p>
          <a:r>
            <a:rPr lang="pl-PL" sz="1600" dirty="0"/>
            <a:t>15 III 16r. </a:t>
          </a:r>
        </a:p>
        <a:p>
          <a:r>
            <a:rPr lang="pl-PL" sz="1600" dirty="0"/>
            <a:t>- 1*C -</a:t>
          </a:r>
        </a:p>
        <a:p>
          <a:endParaRPr lang="pl-PL" sz="1300" dirty="0"/>
        </a:p>
      </dgm:t>
    </dgm:pt>
    <dgm:pt modelId="{C56BB35D-3FAA-40CB-8B64-F8B6E2F47496}" type="parTrans" cxnId="{684B799F-26E0-40FE-B27A-C8501C70EAAE}">
      <dgm:prSet/>
      <dgm:spPr/>
      <dgm:t>
        <a:bodyPr/>
        <a:lstStyle/>
        <a:p>
          <a:endParaRPr lang="pl-PL"/>
        </a:p>
      </dgm:t>
    </dgm:pt>
    <dgm:pt modelId="{6AA9191F-2C52-4AD5-A0E3-B2B093838AA7}" type="sibTrans" cxnId="{684B799F-26E0-40FE-B27A-C8501C70EAAE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pl-PL"/>
        </a:p>
      </dgm:t>
    </dgm:pt>
    <dgm:pt modelId="{14AC18B7-CECC-4353-AD99-E535A6C94715}" type="pres">
      <dgm:prSet presAssocID="{D90512DB-812D-485A-BE8C-0DCF39B8ABBF}" presName="Name0" presStyleCnt="0">
        <dgm:presLayoutVars>
          <dgm:chMax val="21"/>
          <dgm:chPref val="21"/>
        </dgm:presLayoutVars>
      </dgm:prSet>
      <dgm:spPr/>
    </dgm:pt>
    <dgm:pt modelId="{A69B3504-3817-43BF-939F-BAFC8ABB8624}" type="pres">
      <dgm:prSet presAssocID="{D9ADB4EB-F916-4CF4-9D43-781CF3531076}" presName="text1" presStyleCnt="0"/>
      <dgm:spPr/>
    </dgm:pt>
    <dgm:pt modelId="{5ECC5CF9-C923-4792-B77C-DE772EC571FD}" type="pres">
      <dgm:prSet presAssocID="{D9ADB4EB-F916-4CF4-9D43-781CF3531076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1B2775C-F68A-4805-9B60-0BF7A5648E51}" type="pres">
      <dgm:prSet presAssocID="{D9ADB4EB-F916-4CF4-9D43-781CF3531076}" presName="textaccent1" presStyleCnt="0"/>
      <dgm:spPr/>
    </dgm:pt>
    <dgm:pt modelId="{E1A24679-8E11-4FF7-A644-6C274FFDD397}" type="pres">
      <dgm:prSet presAssocID="{D9ADB4EB-F916-4CF4-9D43-781CF3531076}" presName="accentRepeatNode" presStyleLbl="solidAlignAcc1" presStyleIdx="0" presStyleCnt="6"/>
      <dgm:spPr/>
    </dgm:pt>
    <dgm:pt modelId="{08D1E842-4ED5-4E31-9143-FF6742AE5DC2}" type="pres">
      <dgm:prSet presAssocID="{6AA9191F-2C52-4AD5-A0E3-B2B093838AA7}" presName="image1" presStyleCnt="0"/>
      <dgm:spPr/>
    </dgm:pt>
    <dgm:pt modelId="{98ADBA8E-AB6F-4675-81F4-8B9D1786C7B8}" type="pres">
      <dgm:prSet presAssocID="{6AA9191F-2C52-4AD5-A0E3-B2B093838AA7}" presName="imageRepeatNode" presStyleLbl="alignAcc1" presStyleIdx="0" presStyleCnt="3"/>
      <dgm:spPr/>
    </dgm:pt>
    <dgm:pt modelId="{F2563499-F7B1-4862-BF11-F90739F5EC16}" type="pres">
      <dgm:prSet presAssocID="{6AA9191F-2C52-4AD5-A0E3-B2B093838AA7}" presName="imageaccent1" presStyleCnt="0"/>
      <dgm:spPr/>
    </dgm:pt>
    <dgm:pt modelId="{6BC3535E-F48E-4D56-8C5F-D682BBE29C5B}" type="pres">
      <dgm:prSet presAssocID="{6AA9191F-2C52-4AD5-A0E3-B2B093838AA7}" presName="accentRepeatNode" presStyleLbl="solidAlignAcc1" presStyleIdx="1" presStyleCnt="6"/>
      <dgm:spPr/>
    </dgm:pt>
    <dgm:pt modelId="{D0F82A4F-C614-4C76-A46A-4DF782815CC1}" type="pres">
      <dgm:prSet presAssocID="{EB8939AE-FC92-4482-8D75-ECDAE04072DB}" presName="text2" presStyleCnt="0"/>
      <dgm:spPr/>
    </dgm:pt>
    <dgm:pt modelId="{CC1EF24D-20BC-42EC-9E90-F3A73D866350}" type="pres">
      <dgm:prSet presAssocID="{EB8939AE-FC92-4482-8D75-ECDAE04072DB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511BF83-E84D-471F-A1E3-E699F449D13F}" type="pres">
      <dgm:prSet presAssocID="{EB8939AE-FC92-4482-8D75-ECDAE04072DB}" presName="textaccent2" presStyleCnt="0"/>
      <dgm:spPr/>
    </dgm:pt>
    <dgm:pt modelId="{B22BF7D7-2106-4EB4-850C-7BA4986EE0ED}" type="pres">
      <dgm:prSet presAssocID="{EB8939AE-FC92-4482-8D75-ECDAE04072DB}" presName="accentRepeatNode" presStyleLbl="solidAlignAcc1" presStyleIdx="2" presStyleCnt="6"/>
      <dgm:spPr/>
    </dgm:pt>
    <dgm:pt modelId="{6705A572-866D-4FB1-83FC-2D6E667019D1}" type="pres">
      <dgm:prSet presAssocID="{3DBDD896-6306-43D1-80D6-2DD62A8D0C58}" presName="image2" presStyleCnt="0"/>
      <dgm:spPr/>
    </dgm:pt>
    <dgm:pt modelId="{5BF635DC-C048-4693-8DDE-2B3F507227A1}" type="pres">
      <dgm:prSet presAssocID="{3DBDD896-6306-43D1-80D6-2DD62A8D0C58}" presName="imageRepeatNode" presStyleLbl="alignAcc1" presStyleIdx="1" presStyleCnt="3"/>
      <dgm:spPr/>
    </dgm:pt>
    <dgm:pt modelId="{41A59196-6917-4C8F-B0AE-BD6453FEDF47}" type="pres">
      <dgm:prSet presAssocID="{3DBDD896-6306-43D1-80D6-2DD62A8D0C58}" presName="imageaccent2" presStyleCnt="0"/>
      <dgm:spPr/>
    </dgm:pt>
    <dgm:pt modelId="{416FC724-7AD0-46D5-BCA3-208E54826319}" type="pres">
      <dgm:prSet presAssocID="{3DBDD896-6306-43D1-80D6-2DD62A8D0C58}" presName="accentRepeatNode" presStyleLbl="solidAlignAcc1" presStyleIdx="3" presStyleCnt="6"/>
      <dgm:spPr/>
    </dgm:pt>
    <dgm:pt modelId="{E1459D4E-A8FE-4129-A3C6-AAA8C46BD5FF}" type="pres">
      <dgm:prSet presAssocID="{CE57CFBB-6562-4C78-838F-14BBFE239482}" presName="text3" presStyleCnt="0"/>
      <dgm:spPr/>
    </dgm:pt>
    <dgm:pt modelId="{EFE97C03-8DE2-40E3-A6C7-CDBD3A22773C}" type="pres">
      <dgm:prSet presAssocID="{CE57CFBB-6562-4C78-838F-14BBFE239482}" presName="textRepeatNode" presStyleLbl="alignNode1" presStyleIdx="2" presStyleCnt="3" custScaleX="105323" custScaleY="98993">
        <dgm:presLayoutVars>
          <dgm:chMax val="0"/>
          <dgm:chPref val="0"/>
          <dgm:bulletEnabled val="1"/>
        </dgm:presLayoutVars>
      </dgm:prSet>
      <dgm:spPr/>
    </dgm:pt>
    <dgm:pt modelId="{7ACC245A-683B-4A6E-9525-E79B9E4253F1}" type="pres">
      <dgm:prSet presAssocID="{CE57CFBB-6562-4C78-838F-14BBFE239482}" presName="textaccent3" presStyleCnt="0"/>
      <dgm:spPr/>
    </dgm:pt>
    <dgm:pt modelId="{6C4FD7CF-9939-484B-835A-C6AF2C317849}" type="pres">
      <dgm:prSet presAssocID="{CE57CFBB-6562-4C78-838F-14BBFE239482}" presName="accentRepeatNode" presStyleLbl="solidAlignAcc1" presStyleIdx="4" presStyleCnt="6"/>
      <dgm:spPr/>
    </dgm:pt>
    <dgm:pt modelId="{03227950-5858-4DF2-AB7B-D542BE1AA2AD}" type="pres">
      <dgm:prSet presAssocID="{27472D68-FD46-45E1-AE95-1DDBC287B56D}" presName="image3" presStyleCnt="0"/>
      <dgm:spPr/>
    </dgm:pt>
    <dgm:pt modelId="{6CC3929B-300D-4885-82CF-8D381C75072C}" type="pres">
      <dgm:prSet presAssocID="{27472D68-FD46-45E1-AE95-1DDBC287B56D}" presName="imageRepeatNode" presStyleLbl="alignAcc1" presStyleIdx="2" presStyleCnt="3"/>
      <dgm:spPr/>
    </dgm:pt>
    <dgm:pt modelId="{F39F5574-0DC4-4A74-92AA-6491244FF727}" type="pres">
      <dgm:prSet presAssocID="{27472D68-FD46-45E1-AE95-1DDBC287B56D}" presName="imageaccent3" presStyleCnt="0"/>
      <dgm:spPr/>
    </dgm:pt>
    <dgm:pt modelId="{D2150532-B263-4107-9F55-C99F108EE2E3}" type="pres">
      <dgm:prSet presAssocID="{27472D68-FD46-45E1-AE95-1DDBC287B56D}" presName="accentRepeatNode" presStyleLbl="solidAlignAcc1" presStyleIdx="5" presStyleCnt="6"/>
      <dgm:spPr/>
    </dgm:pt>
  </dgm:ptLst>
  <dgm:cxnLst>
    <dgm:cxn modelId="{EF3CB842-D19B-4BC1-9ABC-3CF23C6393ED}" type="presOf" srcId="{CE57CFBB-6562-4C78-838F-14BBFE239482}" destId="{EFE97C03-8DE2-40E3-A6C7-CDBD3A22773C}" srcOrd="0" destOrd="0" presId="urn:microsoft.com/office/officeart/2008/layout/HexagonCluster"/>
    <dgm:cxn modelId="{41A67B6B-5795-4A20-9797-14788E377017}" srcId="{D90512DB-812D-485A-BE8C-0DCF39B8ABBF}" destId="{CE57CFBB-6562-4C78-838F-14BBFE239482}" srcOrd="2" destOrd="0" parTransId="{37C10D88-5257-44AE-85E8-C2F7DC1DE895}" sibTransId="{27472D68-FD46-45E1-AE95-1DDBC287B56D}"/>
    <dgm:cxn modelId="{81B4AC6F-C457-4072-83B9-468BBE3692D4}" type="presOf" srcId="{D9ADB4EB-F916-4CF4-9D43-781CF3531076}" destId="{5ECC5CF9-C923-4792-B77C-DE772EC571FD}" srcOrd="0" destOrd="0" presId="urn:microsoft.com/office/officeart/2008/layout/HexagonCluster"/>
    <dgm:cxn modelId="{7DBD0DCA-00A9-4685-9F5B-16F9A4FD7B3C}" srcId="{D90512DB-812D-485A-BE8C-0DCF39B8ABBF}" destId="{EB8939AE-FC92-4482-8D75-ECDAE04072DB}" srcOrd="1" destOrd="0" parTransId="{23E02EF2-B0F8-4992-BCF7-FC388BE4AFAE}" sibTransId="{3DBDD896-6306-43D1-80D6-2DD62A8D0C58}"/>
    <dgm:cxn modelId="{87597D06-AB67-43CE-9096-669F8EA685B1}" type="presOf" srcId="{27472D68-FD46-45E1-AE95-1DDBC287B56D}" destId="{6CC3929B-300D-4885-82CF-8D381C75072C}" srcOrd="0" destOrd="0" presId="urn:microsoft.com/office/officeart/2008/layout/HexagonCluster"/>
    <dgm:cxn modelId="{67225CA4-9280-4D20-9C9B-BF91F8374A91}" type="presOf" srcId="{D90512DB-812D-485A-BE8C-0DCF39B8ABBF}" destId="{14AC18B7-CECC-4353-AD99-E535A6C94715}" srcOrd="0" destOrd="0" presId="urn:microsoft.com/office/officeart/2008/layout/HexagonCluster"/>
    <dgm:cxn modelId="{684B799F-26E0-40FE-B27A-C8501C70EAAE}" srcId="{D90512DB-812D-485A-BE8C-0DCF39B8ABBF}" destId="{D9ADB4EB-F916-4CF4-9D43-781CF3531076}" srcOrd="0" destOrd="0" parTransId="{C56BB35D-3FAA-40CB-8B64-F8B6E2F47496}" sibTransId="{6AA9191F-2C52-4AD5-A0E3-B2B093838AA7}"/>
    <dgm:cxn modelId="{FBBEF836-42FA-4EFA-9623-52ECF4CB0577}" type="presOf" srcId="{3DBDD896-6306-43D1-80D6-2DD62A8D0C58}" destId="{5BF635DC-C048-4693-8DDE-2B3F507227A1}" srcOrd="0" destOrd="0" presId="urn:microsoft.com/office/officeart/2008/layout/HexagonCluster"/>
    <dgm:cxn modelId="{94EE8335-1B73-48D9-A502-B79602594DB2}" type="presOf" srcId="{6AA9191F-2C52-4AD5-A0E3-B2B093838AA7}" destId="{98ADBA8E-AB6F-4675-81F4-8B9D1786C7B8}" srcOrd="0" destOrd="0" presId="urn:microsoft.com/office/officeart/2008/layout/HexagonCluster"/>
    <dgm:cxn modelId="{1DC96AC0-AA49-4385-AA65-B84F21A31EE0}" type="presOf" srcId="{EB8939AE-FC92-4482-8D75-ECDAE04072DB}" destId="{CC1EF24D-20BC-42EC-9E90-F3A73D866350}" srcOrd="0" destOrd="0" presId="urn:microsoft.com/office/officeart/2008/layout/HexagonCluster"/>
    <dgm:cxn modelId="{DB6E4907-F8F9-44A3-BAC5-AE10182FD879}" type="presParOf" srcId="{14AC18B7-CECC-4353-AD99-E535A6C94715}" destId="{A69B3504-3817-43BF-939F-BAFC8ABB8624}" srcOrd="0" destOrd="0" presId="urn:microsoft.com/office/officeart/2008/layout/HexagonCluster"/>
    <dgm:cxn modelId="{261E44D3-4B6C-472A-9EDE-645364726984}" type="presParOf" srcId="{A69B3504-3817-43BF-939F-BAFC8ABB8624}" destId="{5ECC5CF9-C923-4792-B77C-DE772EC571FD}" srcOrd="0" destOrd="0" presId="urn:microsoft.com/office/officeart/2008/layout/HexagonCluster"/>
    <dgm:cxn modelId="{54EE4881-4F7C-45DD-9991-2F1EC2076992}" type="presParOf" srcId="{14AC18B7-CECC-4353-AD99-E535A6C94715}" destId="{11B2775C-F68A-4805-9B60-0BF7A5648E51}" srcOrd="1" destOrd="0" presId="urn:microsoft.com/office/officeart/2008/layout/HexagonCluster"/>
    <dgm:cxn modelId="{F78E55AB-182D-458C-9778-4F31639BEE40}" type="presParOf" srcId="{11B2775C-F68A-4805-9B60-0BF7A5648E51}" destId="{E1A24679-8E11-4FF7-A644-6C274FFDD397}" srcOrd="0" destOrd="0" presId="urn:microsoft.com/office/officeart/2008/layout/HexagonCluster"/>
    <dgm:cxn modelId="{2F51403C-4952-4D33-A059-4C001192436B}" type="presParOf" srcId="{14AC18B7-CECC-4353-AD99-E535A6C94715}" destId="{08D1E842-4ED5-4E31-9143-FF6742AE5DC2}" srcOrd="2" destOrd="0" presId="urn:microsoft.com/office/officeart/2008/layout/HexagonCluster"/>
    <dgm:cxn modelId="{31BAD955-4A48-4D6E-87B9-A23787B504CD}" type="presParOf" srcId="{08D1E842-4ED5-4E31-9143-FF6742AE5DC2}" destId="{98ADBA8E-AB6F-4675-81F4-8B9D1786C7B8}" srcOrd="0" destOrd="0" presId="urn:microsoft.com/office/officeart/2008/layout/HexagonCluster"/>
    <dgm:cxn modelId="{6CEC1F68-5E8D-4A0A-9135-C745C1CC1C06}" type="presParOf" srcId="{14AC18B7-CECC-4353-AD99-E535A6C94715}" destId="{F2563499-F7B1-4862-BF11-F90739F5EC16}" srcOrd="3" destOrd="0" presId="urn:microsoft.com/office/officeart/2008/layout/HexagonCluster"/>
    <dgm:cxn modelId="{36E61B0A-8B72-4237-809E-5C63F03507F2}" type="presParOf" srcId="{F2563499-F7B1-4862-BF11-F90739F5EC16}" destId="{6BC3535E-F48E-4D56-8C5F-D682BBE29C5B}" srcOrd="0" destOrd="0" presId="urn:microsoft.com/office/officeart/2008/layout/HexagonCluster"/>
    <dgm:cxn modelId="{30855668-81C9-4F23-8CF3-BB6C7E097590}" type="presParOf" srcId="{14AC18B7-CECC-4353-AD99-E535A6C94715}" destId="{D0F82A4F-C614-4C76-A46A-4DF782815CC1}" srcOrd="4" destOrd="0" presId="urn:microsoft.com/office/officeart/2008/layout/HexagonCluster"/>
    <dgm:cxn modelId="{866A5B3D-DAA0-40D6-A581-C3B8CDACAE06}" type="presParOf" srcId="{D0F82A4F-C614-4C76-A46A-4DF782815CC1}" destId="{CC1EF24D-20BC-42EC-9E90-F3A73D866350}" srcOrd="0" destOrd="0" presId="urn:microsoft.com/office/officeart/2008/layout/HexagonCluster"/>
    <dgm:cxn modelId="{13359517-E39B-4322-8514-2B515DB733D5}" type="presParOf" srcId="{14AC18B7-CECC-4353-AD99-E535A6C94715}" destId="{4511BF83-E84D-471F-A1E3-E699F449D13F}" srcOrd="5" destOrd="0" presId="urn:microsoft.com/office/officeart/2008/layout/HexagonCluster"/>
    <dgm:cxn modelId="{25D35D0C-999C-4CD3-ABC6-6654CD344D54}" type="presParOf" srcId="{4511BF83-E84D-471F-A1E3-E699F449D13F}" destId="{B22BF7D7-2106-4EB4-850C-7BA4986EE0ED}" srcOrd="0" destOrd="0" presId="urn:microsoft.com/office/officeart/2008/layout/HexagonCluster"/>
    <dgm:cxn modelId="{2FD22624-1E7F-4F39-9E11-47AFAC313D41}" type="presParOf" srcId="{14AC18B7-CECC-4353-AD99-E535A6C94715}" destId="{6705A572-866D-4FB1-83FC-2D6E667019D1}" srcOrd="6" destOrd="0" presId="urn:microsoft.com/office/officeart/2008/layout/HexagonCluster"/>
    <dgm:cxn modelId="{79AC3E10-832D-43B5-8227-4AC7C48C9590}" type="presParOf" srcId="{6705A572-866D-4FB1-83FC-2D6E667019D1}" destId="{5BF635DC-C048-4693-8DDE-2B3F507227A1}" srcOrd="0" destOrd="0" presId="urn:microsoft.com/office/officeart/2008/layout/HexagonCluster"/>
    <dgm:cxn modelId="{2CC74A2E-3F99-4CB3-9C5C-D350FB47D1BA}" type="presParOf" srcId="{14AC18B7-CECC-4353-AD99-E535A6C94715}" destId="{41A59196-6917-4C8F-B0AE-BD6453FEDF47}" srcOrd="7" destOrd="0" presId="urn:microsoft.com/office/officeart/2008/layout/HexagonCluster"/>
    <dgm:cxn modelId="{1A580FE7-AE17-4513-A46F-843BAB64973F}" type="presParOf" srcId="{41A59196-6917-4C8F-B0AE-BD6453FEDF47}" destId="{416FC724-7AD0-46D5-BCA3-208E54826319}" srcOrd="0" destOrd="0" presId="urn:microsoft.com/office/officeart/2008/layout/HexagonCluster"/>
    <dgm:cxn modelId="{2F1C155A-36F3-4AF9-826C-100B547B1129}" type="presParOf" srcId="{14AC18B7-CECC-4353-AD99-E535A6C94715}" destId="{E1459D4E-A8FE-4129-A3C6-AAA8C46BD5FF}" srcOrd="8" destOrd="0" presId="urn:microsoft.com/office/officeart/2008/layout/HexagonCluster"/>
    <dgm:cxn modelId="{700CCDD7-63D0-4678-B5CB-ED766754D112}" type="presParOf" srcId="{E1459D4E-A8FE-4129-A3C6-AAA8C46BD5FF}" destId="{EFE97C03-8DE2-40E3-A6C7-CDBD3A22773C}" srcOrd="0" destOrd="0" presId="urn:microsoft.com/office/officeart/2008/layout/HexagonCluster"/>
    <dgm:cxn modelId="{533D552B-721D-4813-BB94-1592BBA5220A}" type="presParOf" srcId="{14AC18B7-CECC-4353-AD99-E535A6C94715}" destId="{7ACC245A-683B-4A6E-9525-E79B9E4253F1}" srcOrd="9" destOrd="0" presId="urn:microsoft.com/office/officeart/2008/layout/HexagonCluster"/>
    <dgm:cxn modelId="{B96049CF-915F-45DA-A16F-1CD3276DF100}" type="presParOf" srcId="{7ACC245A-683B-4A6E-9525-E79B9E4253F1}" destId="{6C4FD7CF-9939-484B-835A-C6AF2C317849}" srcOrd="0" destOrd="0" presId="urn:microsoft.com/office/officeart/2008/layout/HexagonCluster"/>
    <dgm:cxn modelId="{B44BFC49-BBD2-4052-B47B-B964D4C49AAE}" type="presParOf" srcId="{14AC18B7-CECC-4353-AD99-E535A6C94715}" destId="{03227950-5858-4DF2-AB7B-D542BE1AA2AD}" srcOrd="10" destOrd="0" presId="urn:microsoft.com/office/officeart/2008/layout/HexagonCluster"/>
    <dgm:cxn modelId="{02281BC3-B656-4FAD-AF35-828F4AD200E0}" type="presParOf" srcId="{03227950-5858-4DF2-AB7B-D542BE1AA2AD}" destId="{6CC3929B-300D-4885-82CF-8D381C75072C}" srcOrd="0" destOrd="0" presId="urn:microsoft.com/office/officeart/2008/layout/HexagonCluster"/>
    <dgm:cxn modelId="{F4C9C355-4D90-4FD7-977D-C939C9B917CB}" type="presParOf" srcId="{14AC18B7-CECC-4353-AD99-E535A6C94715}" destId="{F39F5574-0DC4-4A74-92AA-6491244FF727}" srcOrd="11" destOrd="0" presId="urn:microsoft.com/office/officeart/2008/layout/HexagonCluster"/>
    <dgm:cxn modelId="{CCB9F50D-6179-4494-BEA5-6B124CE87ADC}" type="presParOf" srcId="{F39F5574-0DC4-4A74-92AA-6491244FF727}" destId="{D2150532-B263-4107-9F55-C99F108EE2E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C5CF9-C923-4792-B77C-DE772EC571FD}">
      <dsp:nvSpPr>
        <dsp:cNvPr id="0" name=""/>
        <dsp:cNvSpPr/>
      </dsp:nvSpPr>
      <dsp:spPr>
        <a:xfrm>
          <a:off x="1681594" y="3330183"/>
          <a:ext cx="1967227" cy="169609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 err="1"/>
            <a:t>lowest</a:t>
          </a:r>
          <a:r>
            <a:rPr lang="pl-PL" sz="1600" kern="1200" dirty="0"/>
            <a:t> </a:t>
          </a:r>
          <a:r>
            <a:rPr lang="pl-PL" sz="1600" kern="1200" dirty="0" err="1"/>
            <a:t>temperature</a:t>
          </a:r>
          <a:endParaRPr lang="pl-PL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15 III 16r.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- 1*C 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 dirty="0"/>
        </a:p>
      </dsp:txBody>
      <dsp:txXfrm>
        <a:off x="1986871" y="3593385"/>
        <a:ext cx="1356673" cy="1169689"/>
      </dsp:txXfrm>
    </dsp:sp>
    <dsp:sp modelId="{E1A24679-8E11-4FF7-A644-6C274FFDD397}">
      <dsp:nvSpPr>
        <dsp:cNvPr id="0" name=""/>
        <dsp:cNvSpPr/>
      </dsp:nvSpPr>
      <dsp:spPr>
        <a:xfrm>
          <a:off x="1732700" y="4078973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DBA8E-AB6F-4675-81F4-8B9D1786C7B8}">
      <dsp:nvSpPr>
        <dsp:cNvPr id="0" name=""/>
        <dsp:cNvSpPr/>
      </dsp:nvSpPr>
      <dsp:spPr>
        <a:xfrm>
          <a:off x="0" y="2419177"/>
          <a:ext cx="1967227" cy="169609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3535E-F48E-4D56-8C5F-D682BBE29C5B}">
      <dsp:nvSpPr>
        <dsp:cNvPr id="0" name=""/>
        <dsp:cNvSpPr/>
      </dsp:nvSpPr>
      <dsp:spPr>
        <a:xfrm>
          <a:off x="1339254" y="3891215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592857"/>
              <a:satOff val="2840"/>
              <a:lumOff val="2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EF24D-20BC-42EC-9E90-F3A73D866350}">
      <dsp:nvSpPr>
        <dsp:cNvPr id="0" name=""/>
        <dsp:cNvSpPr/>
      </dsp:nvSpPr>
      <dsp:spPr>
        <a:xfrm>
          <a:off x="3357588" y="2399012"/>
          <a:ext cx="1967227" cy="169609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flat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March 21 </a:t>
          </a:r>
          <a:endParaRPr lang="pl-PL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first day of spring</a:t>
          </a:r>
          <a:endParaRPr lang="pl-PL" sz="1600" kern="1200" dirty="0"/>
        </a:p>
      </dsp:txBody>
      <dsp:txXfrm>
        <a:off x="3662865" y="2662214"/>
        <a:ext cx="1356673" cy="1169689"/>
      </dsp:txXfrm>
    </dsp:sp>
    <dsp:sp modelId="{B22BF7D7-2106-4EB4-850C-7BA4986EE0ED}">
      <dsp:nvSpPr>
        <dsp:cNvPr id="0" name=""/>
        <dsp:cNvSpPr/>
      </dsp:nvSpPr>
      <dsp:spPr>
        <a:xfrm>
          <a:off x="4702444" y="3869258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1185714"/>
              <a:satOff val="5680"/>
              <a:lumOff val="5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635DC-C048-4693-8DDE-2B3F507227A1}">
      <dsp:nvSpPr>
        <dsp:cNvPr id="0" name=""/>
        <dsp:cNvSpPr/>
      </dsp:nvSpPr>
      <dsp:spPr>
        <a:xfrm>
          <a:off x="5033582" y="3330183"/>
          <a:ext cx="1967227" cy="169609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9050" cap="flat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FC724-7AD0-46D5-BCA3-208E54826319}">
      <dsp:nvSpPr>
        <dsp:cNvPr id="0" name=""/>
        <dsp:cNvSpPr/>
      </dsp:nvSpPr>
      <dsp:spPr>
        <a:xfrm>
          <a:off x="5084688" y="4078973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1778572"/>
              <a:satOff val="8520"/>
              <a:lumOff val="7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97C03-8DE2-40E3-A6C7-CDBD3A22773C}">
      <dsp:nvSpPr>
        <dsp:cNvPr id="0" name=""/>
        <dsp:cNvSpPr/>
      </dsp:nvSpPr>
      <dsp:spPr>
        <a:xfrm>
          <a:off x="1629236" y="1480414"/>
          <a:ext cx="2071943" cy="167901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flat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the </a:t>
          </a:r>
          <a:r>
            <a:rPr lang="pl-PL" sz="1600" kern="1200" dirty="0" err="1"/>
            <a:t>highest</a:t>
          </a:r>
          <a:r>
            <a:rPr lang="pl-PL" sz="1600" kern="1200" dirty="0"/>
            <a:t> </a:t>
          </a:r>
          <a:r>
            <a:rPr lang="pl-PL" sz="1600" kern="1200" dirty="0" err="1"/>
            <a:t>temperature</a:t>
          </a:r>
          <a:endParaRPr lang="pl-PL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30 III 16r.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- 14*C -</a:t>
          </a:r>
        </a:p>
      </dsp:txBody>
      <dsp:txXfrm>
        <a:off x="1941816" y="1733715"/>
        <a:ext cx="1446783" cy="1172411"/>
      </dsp:txXfrm>
    </dsp:sp>
    <dsp:sp modelId="{6C4FD7CF-9939-484B-835A-C6AF2C317849}">
      <dsp:nvSpPr>
        <dsp:cNvPr id="0" name=""/>
        <dsp:cNvSpPr/>
      </dsp:nvSpPr>
      <dsp:spPr>
        <a:xfrm>
          <a:off x="3015248" y="1508619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2371429"/>
              <a:satOff val="11360"/>
              <a:lumOff val="10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3929B-300D-4885-82CF-8D381C75072C}">
      <dsp:nvSpPr>
        <dsp:cNvPr id="0" name=""/>
        <dsp:cNvSpPr/>
      </dsp:nvSpPr>
      <dsp:spPr>
        <a:xfrm>
          <a:off x="3357588" y="545184"/>
          <a:ext cx="1967227" cy="169609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9050" cap="flat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50532-B263-4107-9F55-C99F108EE2E3}">
      <dsp:nvSpPr>
        <dsp:cNvPr id="0" name=""/>
        <dsp:cNvSpPr/>
      </dsp:nvSpPr>
      <dsp:spPr>
        <a:xfrm>
          <a:off x="3415695" y="1289941"/>
          <a:ext cx="230326" cy="1985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lavic_pantheon" TargetMode="External"/><Relationship Id="rId2" Type="http://schemas.openxmlformats.org/officeDocument/2006/relationships/hyperlink" Target="https://en.wikipedia.org/wiki/Baltic_peop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99556" y="1278872"/>
            <a:ext cx="7766936" cy="1646302"/>
          </a:xfrm>
        </p:spPr>
        <p:txBody>
          <a:bodyPr/>
          <a:lstStyle/>
          <a:p>
            <a:pPr algn="ctr"/>
            <a:r>
              <a:rPr lang="pl-PL" sz="9600" b="1" dirty="0" err="1">
                <a:solidFill>
                  <a:schemeClr val="accent3">
                    <a:lumMod val="50000"/>
                  </a:schemeClr>
                </a:solidFill>
                <a:latin typeface="French Script MT" panose="03020402040607040605" pitchFamily="66" charset="0"/>
              </a:rPr>
              <a:t>Curiosities</a:t>
            </a:r>
            <a:r>
              <a:rPr lang="pl-PL" sz="9600" b="1" dirty="0">
                <a:solidFill>
                  <a:schemeClr val="accent3">
                    <a:lumMod val="50000"/>
                  </a:schemeClr>
                </a:solidFill>
                <a:latin typeface="French Script MT" panose="03020402040607040605" pitchFamily="66" charset="0"/>
              </a:rPr>
              <a:t> of March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15083" y="3796034"/>
            <a:ext cx="7766936" cy="115105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Project: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The world around us – season</a:t>
            </a: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pl-PL" sz="1400" b="1" dirty="0">
                <a:solidFill>
                  <a:schemeClr val="accent2">
                    <a:lumMod val="50000"/>
                  </a:schemeClr>
                </a:solidFill>
              </a:rPr>
              <a:t>2016r.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73766" y="2993942"/>
            <a:ext cx="1517545" cy="21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9592" y="265813"/>
            <a:ext cx="8848873" cy="863209"/>
          </a:xfrm>
        </p:spPr>
        <p:txBody>
          <a:bodyPr>
            <a:normAutofit/>
          </a:bodyPr>
          <a:lstStyle/>
          <a:p>
            <a:pPr algn="ctr"/>
            <a:r>
              <a:rPr lang="pl-PL" sz="2000" b="1" cap="all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</a:rPr>
              <a:t>SZKOŁA PODSTAWOWA W POGWIZDOWIE, </a:t>
            </a:r>
            <a:br>
              <a:rPr lang="pl-PL" sz="2000" b="1" cap="all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pl-PL" sz="2000" b="1" cap="all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</a:rPr>
              <a:t>POGWIZDÓW POLSKA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 rot="21363571">
            <a:off x="5869218" y="1125177"/>
            <a:ext cx="3182367" cy="1785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 rot="21006213">
            <a:off x="5880771" y="1410406"/>
            <a:ext cx="811222" cy="404037"/>
          </a:xfrm>
        </p:spPr>
        <p:txBody>
          <a:bodyPr>
            <a:noAutofit/>
          </a:bodyPr>
          <a:lstStyle/>
          <a:p>
            <a:r>
              <a:rPr lang="pl-PL" sz="2000" dirty="0" err="1">
                <a:solidFill>
                  <a:schemeClr val="tx2">
                    <a:lumMod val="50000"/>
                  </a:schemeClr>
                </a:solidFill>
              </a:rPr>
              <a:t>snow</a:t>
            </a:r>
            <a:endParaRPr lang="pl-PL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30797" y="2865471"/>
            <a:ext cx="3593804" cy="1785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4E6D9A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21402735">
            <a:off x="7874745" y="4747363"/>
            <a:ext cx="3182367" cy="1787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Symbol zastępczy tekstu 4"/>
          <p:cNvSpPr txBox="1">
            <a:spLocks/>
          </p:cNvSpPr>
          <p:nvPr/>
        </p:nvSpPr>
        <p:spPr>
          <a:xfrm rot="243483">
            <a:off x="7258206" y="2867082"/>
            <a:ext cx="811222" cy="404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>
                <a:solidFill>
                  <a:schemeClr val="tx2">
                    <a:lumMod val="50000"/>
                  </a:schemeClr>
                </a:solidFill>
              </a:rPr>
              <a:t>rain</a:t>
            </a:r>
            <a:endParaRPr lang="pl-PL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Symbol zastępczy tekstu 4"/>
          <p:cNvSpPr txBox="1">
            <a:spLocks/>
          </p:cNvSpPr>
          <p:nvPr/>
        </p:nvSpPr>
        <p:spPr>
          <a:xfrm rot="20885069">
            <a:off x="7919215" y="4962514"/>
            <a:ext cx="811222" cy="404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>
                <a:solidFill>
                  <a:schemeClr val="tx2">
                    <a:lumMod val="50000"/>
                  </a:schemeClr>
                </a:solidFill>
              </a:rPr>
              <a:t>sun</a:t>
            </a:r>
            <a:endParaRPr lang="pl-PL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91537926"/>
              </p:ext>
            </p:extLst>
          </p:nvPr>
        </p:nvGraphicFramePr>
        <p:xfrm>
          <a:off x="162743" y="669851"/>
          <a:ext cx="7000810" cy="557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2844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61554"/>
          </a:xfrm>
        </p:spPr>
        <p:txBody>
          <a:bodyPr>
            <a:normAutofit/>
          </a:bodyPr>
          <a:lstStyle/>
          <a:p>
            <a:pPr algn="ctr"/>
            <a:r>
              <a:rPr lang="pl-PL" sz="2000" b="1" cap="all" dirty="0">
                <a:solidFill>
                  <a:srgbClr val="FFC000"/>
                </a:solidFill>
                <a:latin typeface="Segoe Script" panose="020B0504020000000003" pitchFamily="34" charset="0"/>
              </a:rPr>
              <a:t>HURRIYET ILKOKULU, DALAMAN, MUĞLA TURCJA</a:t>
            </a:r>
            <a:endParaRPr lang="pl-PL" sz="2000" b="1" dirty="0">
              <a:solidFill>
                <a:srgbClr val="FFC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1026" name="Picture 2" descr="C:\Users\Can\Desktop\march\IMG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4" y="1058091"/>
            <a:ext cx="2503351" cy="296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n\Desktop\march\IMG_01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9" y="1031966"/>
            <a:ext cx="3139440" cy="29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031966"/>
            <a:ext cx="2464525" cy="246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9" y="4023358"/>
            <a:ext cx="2703059" cy="279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45" y="1031966"/>
            <a:ext cx="2577738" cy="246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49" y="3496490"/>
            <a:ext cx="3352800" cy="332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5" y="4023358"/>
            <a:ext cx="3152504" cy="279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50" y="3496491"/>
            <a:ext cx="2643050" cy="33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15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62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b="1" cap="all" dirty="0">
                <a:solidFill>
                  <a:srgbClr val="7030A0"/>
                </a:solidFill>
                <a:latin typeface="Segoe Script" panose="020B0504020000000003" pitchFamily="34" charset="0"/>
              </a:rPr>
              <a:t>RASEINIŲ ŠALTINIO PROGIMNAZIJA, </a:t>
            </a:r>
            <a:br>
              <a:rPr lang="pl-PL" sz="2000" b="1" cap="all" dirty="0">
                <a:solidFill>
                  <a:srgbClr val="7030A0"/>
                </a:solidFill>
                <a:latin typeface="Segoe Script" panose="020B0504020000000003" pitchFamily="34" charset="0"/>
              </a:rPr>
            </a:br>
            <a:r>
              <a:rPr lang="pl-PL" sz="2000" b="1" cap="all" dirty="0">
                <a:solidFill>
                  <a:srgbClr val="7030A0"/>
                </a:solidFill>
                <a:latin typeface="Segoe Script" panose="020B0504020000000003" pitchFamily="34" charset="0"/>
              </a:rPr>
              <a:t>RASEINIAI LITWA</a:t>
            </a:r>
            <a:endParaRPr lang="pl-PL" sz="2000" b="1" dirty="0">
              <a:solidFill>
                <a:srgbClr val="7030A0"/>
              </a:solidFill>
              <a:latin typeface="Segoe Script" panose="020B0504020000000003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" y="1423057"/>
            <a:ext cx="7801897" cy="5201265"/>
          </a:xfrm>
        </p:spPr>
      </p:pic>
    </p:spTree>
    <p:extLst>
      <p:ext uri="{BB962C8B-B14F-4D97-AF65-F5344CB8AC3E}">
        <p14:creationId xmlns:p14="http://schemas.microsoft.com/office/powerpoint/2010/main" val="44127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7070" y="413657"/>
            <a:ext cx="9733763" cy="70974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cap="all" dirty="0">
                <a:solidFill>
                  <a:srgbClr val="002060"/>
                </a:solidFill>
                <a:latin typeface="Segoe Script" panose="020B0504020000000003" pitchFamily="34" charset="0"/>
              </a:rPr>
              <a:t>SZKOŁA PODSTAWOWA NR 4 IM. WŁADYSŁAWA BRONIEWSKIEGO W WARSZAWIE, POLSKA</a:t>
            </a:r>
            <a:br>
              <a:rPr lang="pl-PL" dirty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509877" y="5524500"/>
            <a:ext cx="2324100" cy="1003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the </a:t>
            </a:r>
            <a:r>
              <a:rPr lang="pl-PL" dirty="0" err="1"/>
              <a:t>highest</a:t>
            </a:r>
            <a:r>
              <a:rPr lang="pl-PL" dirty="0"/>
              <a:t> </a:t>
            </a:r>
            <a:r>
              <a:rPr lang="pl-PL" dirty="0" err="1"/>
              <a:t>temperature</a:t>
            </a:r>
            <a:endParaRPr lang="pl-PL" dirty="0"/>
          </a:p>
          <a:p>
            <a:pPr lvl="0" algn="ctr"/>
            <a:r>
              <a:rPr lang="pl-PL" dirty="0"/>
              <a:t> 19 III 2016  16ºC </a:t>
            </a:r>
          </a:p>
        </p:txBody>
      </p:sp>
      <p:sp>
        <p:nvSpPr>
          <p:cNvPr id="6" name="Trójkąt równoramienny 5"/>
          <p:cNvSpPr/>
          <p:nvPr/>
        </p:nvSpPr>
        <p:spPr>
          <a:xfrm>
            <a:off x="3781016" y="4224307"/>
            <a:ext cx="2971800" cy="24003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 2.03.2016 5°C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the </a:t>
            </a:r>
            <a:r>
              <a:rPr lang="pl-PL" dirty="0" err="1">
                <a:solidFill>
                  <a:schemeClr val="tx1"/>
                </a:solidFill>
              </a:rPr>
              <a:t>lowest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temperature</a:t>
            </a:r>
            <a:endParaRPr lang="pl-PL" dirty="0">
              <a:solidFill>
                <a:schemeClr val="tx1"/>
              </a:solidFill>
            </a:endParaRPr>
          </a:p>
          <a:p>
            <a:pPr algn="ctr"/>
            <a:endParaRPr lang="pl-PL" dirty="0"/>
          </a:p>
        </p:txBody>
      </p:sp>
      <p:sp>
        <p:nvSpPr>
          <p:cNvPr id="7" name="Zwój pionowy 6"/>
          <p:cNvSpPr/>
          <p:nvPr/>
        </p:nvSpPr>
        <p:spPr>
          <a:xfrm>
            <a:off x="0" y="1117600"/>
            <a:ext cx="4102100" cy="5410200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01650" y="1619250"/>
            <a:ext cx="309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panose="020F05020202040A0204" pitchFamily="34" charset="0"/>
              </a:rPr>
              <a:t>Marzanna</a:t>
            </a:r>
            <a:r>
              <a:rPr lang="en-US" sz="1600" dirty="0">
                <a:latin typeface="Calibri" panose="020F05020202040A0204" pitchFamily="34" charset="0"/>
              </a:rPr>
              <a:t> (in Polish)</a:t>
            </a:r>
            <a:r>
              <a:rPr lang="pl-PL" sz="1600" dirty="0">
                <a:latin typeface="Calibri" panose="020F05020202040A0204" pitchFamily="34" charset="0"/>
              </a:rPr>
              <a:t> </a:t>
            </a:r>
            <a:r>
              <a:rPr lang="en-US" sz="1600" dirty="0">
                <a:latin typeface="Calibri" panose="020F05020202040A0204" pitchFamily="34" charset="0"/>
              </a:rPr>
              <a:t>is a </a:t>
            </a:r>
            <a:r>
              <a:rPr lang="en-US" sz="1600" u="sng" dirty="0">
                <a:latin typeface="Calibri" panose="020F05020202040A0204" pitchFamily="34" charset="0"/>
                <a:hlinkClick r:id="rId2" tooltip="Baltic peoples"/>
              </a:rPr>
              <a:t>Baltic</a:t>
            </a:r>
            <a:r>
              <a:rPr lang="en-US" sz="1600" dirty="0">
                <a:latin typeface="Calibri" panose="020F05020202040A0204" pitchFamily="34" charset="0"/>
              </a:rPr>
              <a:t> and </a:t>
            </a:r>
            <a:r>
              <a:rPr lang="en-US" sz="1600" u="sng" dirty="0">
                <a:latin typeface="Calibri" panose="020F05020202040A0204" pitchFamily="34" charset="0"/>
                <a:hlinkClick r:id="rId3" tooltip="Slavic pantheon"/>
              </a:rPr>
              <a:t>Slavic goddess</a:t>
            </a:r>
            <a:r>
              <a:rPr lang="en-US" sz="1600" dirty="0">
                <a:latin typeface="Calibri" panose="020F05020202040A0204" pitchFamily="34" charset="0"/>
              </a:rPr>
              <a:t> associated with seasonal rites based on the idea of death and rebirth of nature. Today </a:t>
            </a:r>
            <a:r>
              <a:rPr lang="en-US" sz="1600" dirty="0" err="1">
                <a:latin typeface="Calibri" panose="020F05020202040A0204" pitchFamily="34" charset="0"/>
              </a:rPr>
              <a:t>Marzanna</a:t>
            </a:r>
            <a:r>
              <a:rPr lang="en-US" sz="1600" dirty="0">
                <a:latin typeface="Calibri" panose="020F05020202040A0204" pitchFamily="34" charset="0"/>
              </a:rPr>
              <a:t> is often perceived as a personification of winter and the symbolic drowning ends this season and returns life. </a:t>
            </a:r>
            <a:endParaRPr lang="pl-PL" sz="1600" dirty="0">
              <a:latin typeface="Calibri" panose="020F05020202040A0204" pitchFamily="34" charset="0"/>
            </a:endParaRPr>
          </a:p>
          <a:p>
            <a:endParaRPr lang="pl-PL" sz="1600" dirty="0">
              <a:latin typeface="Calibri" panose="020F05020202040A0204" pitchFamily="34" charset="0"/>
            </a:endParaRPr>
          </a:p>
          <a:p>
            <a:r>
              <a:rPr lang="pl-PL" sz="1600" dirty="0"/>
              <a:t>One of the </a:t>
            </a:r>
            <a:r>
              <a:rPr lang="pl-PL" sz="1600" dirty="0" err="1"/>
              <a:t>old</a:t>
            </a:r>
            <a:r>
              <a:rPr lang="pl-PL" sz="1600" dirty="0"/>
              <a:t> </a:t>
            </a:r>
            <a:r>
              <a:rPr lang="pl-PL" sz="1600" dirty="0" err="1"/>
              <a:t>Polish</a:t>
            </a:r>
            <a:r>
              <a:rPr lang="pl-PL" sz="1600" dirty="0"/>
              <a:t> </a:t>
            </a:r>
            <a:r>
              <a:rPr lang="pl-PL" sz="1600" dirty="0" err="1"/>
              <a:t>custom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custom</a:t>
            </a:r>
            <a:r>
              <a:rPr lang="pl-PL" sz="1600" dirty="0"/>
              <a:t> </a:t>
            </a:r>
            <a:r>
              <a:rPr lang="en-US" sz="1600" dirty="0"/>
              <a:t>Drowning</a:t>
            </a:r>
            <a:r>
              <a:rPr lang="pl-PL" sz="1600" dirty="0"/>
              <a:t> Marzanny. </a:t>
            </a:r>
            <a:r>
              <a:rPr lang="pl-PL" sz="1600" dirty="0" err="1"/>
              <a:t>Currently</a:t>
            </a:r>
            <a:r>
              <a:rPr lang="pl-PL" sz="1600" dirty="0"/>
              <a:t>, </a:t>
            </a:r>
            <a:r>
              <a:rPr lang="pl-PL" sz="1600" dirty="0" err="1"/>
              <a:t>it</a:t>
            </a:r>
            <a:r>
              <a:rPr lang="pl-PL" sz="1600" dirty="0"/>
              <a:t> </a:t>
            </a:r>
            <a:r>
              <a:rPr lang="pl-PL" sz="1600" dirty="0" err="1"/>
              <a:t>takes</a:t>
            </a:r>
            <a:r>
              <a:rPr lang="pl-PL" sz="1600" dirty="0"/>
              <a:t> place on March 21 </a:t>
            </a:r>
            <a:r>
              <a:rPr lang="pl-PL" sz="1600" dirty="0" err="1"/>
              <a:t>which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the </a:t>
            </a:r>
            <a:r>
              <a:rPr lang="pl-PL" sz="1600" dirty="0" err="1"/>
              <a:t>first</a:t>
            </a:r>
            <a:r>
              <a:rPr lang="pl-PL" sz="1600" dirty="0"/>
              <a:t> </a:t>
            </a:r>
            <a:r>
              <a:rPr lang="pl-PL" sz="1600" dirty="0" err="1"/>
              <a:t>day</a:t>
            </a:r>
            <a:r>
              <a:rPr lang="pl-PL" sz="1600" dirty="0"/>
              <a:t> of the </a:t>
            </a:r>
            <a:r>
              <a:rPr lang="pl-PL" sz="1600" dirty="0" err="1"/>
              <a:t>calendar</a:t>
            </a:r>
            <a:r>
              <a:rPr lang="pl-PL" sz="1600" dirty="0"/>
              <a:t> spring. </a:t>
            </a:r>
            <a:r>
              <a:rPr lang="pl-PL" sz="1600" dirty="0" err="1"/>
              <a:t>Students</a:t>
            </a:r>
            <a:r>
              <a:rPr lang="pl-PL" sz="1600" dirty="0"/>
              <a:t> on </a:t>
            </a:r>
            <a:r>
              <a:rPr lang="pl-PL" sz="1600" dirty="0" err="1"/>
              <a:t>Warsaw</a:t>
            </a:r>
            <a:r>
              <a:rPr lang="pl-PL" sz="1600" dirty="0"/>
              <a:t> </a:t>
            </a:r>
            <a:r>
              <a:rPr lang="pl-PL" sz="1600" dirty="0" err="1"/>
              <a:t>school</a:t>
            </a:r>
            <a:r>
              <a:rPr lang="pl-PL" sz="1600" dirty="0"/>
              <a:t> </a:t>
            </a:r>
            <a:r>
              <a:rPr lang="pl-PL" sz="1600" dirty="0" err="1"/>
              <a:t>annually</a:t>
            </a:r>
            <a:r>
              <a:rPr lang="pl-PL" sz="1600" dirty="0"/>
              <a:t> </a:t>
            </a:r>
            <a:r>
              <a:rPr lang="pl-PL" sz="1600" dirty="0" err="1"/>
              <a:t>create</a:t>
            </a:r>
            <a:r>
              <a:rPr lang="pl-PL" sz="1600" dirty="0"/>
              <a:t> </a:t>
            </a:r>
            <a:r>
              <a:rPr lang="pl-PL" sz="1600" dirty="0" err="1"/>
              <a:t>their</a:t>
            </a:r>
            <a:r>
              <a:rPr lang="pl-PL" sz="1600" dirty="0"/>
              <a:t> Marzanna and </a:t>
            </a:r>
            <a:r>
              <a:rPr lang="pl-PL" sz="1600" dirty="0" err="1"/>
              <a:t>then</a:t>
            </a:r>
            <a:r>
              <a:rPr lang="pl-PL" sz="1600" dirty="0"/>
              <a:t> go to the </a:t>
            </a:r>
            <a:r>
              <a:rPr lang="pl-PL" sz="1600" dirty="0" err="1"/>
              <a:t>surrounding</a:t>
            </a:r>
            <a:r>
              <a:rPr lang="pl-PL" sz="1600" dirty="0"/>
              <a:t> pond.</a:t>
            </a:r>
            <a:endParaRPr lang="pl-PL" sz="1600" dirty="0">
              <a:latin typeface="Calibri" panose="020F05020202040A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94" y="3048000"/>
            <a:ext cx="3612445" cy="2032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72" y="838200"/>
            <a:ext cx="3660367" cy="2058957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439112"/>
            <a:ext cx="1866900" cy="36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8760" y="295253"/>
            <a:ext cx="8596668" cy="788126"/>
          </a:xfrm>
        </p:spPr>
        <p:txBody>
          <a:bodyPr>
            <a:normAutofit/>
          </a:bodyPr>
          <a:lstStyle/>
          <a:p>
            <a:pPr algn="ctr"/>
            <a:r>
              <a:rPr lang="pl-PL" sz="2000" b="1" cap="all" dirty="0">
                <a:solidFill>
                  <a:srgbClr val="C44624"/>
                </a:solidFill>
                <a:latin typeface="Segoe Script" panose="020B0504020000000003" pitchFamily="34" charset="0"/>
              </a:rPr>
              <a:t>SZKOŁA PODSTAWOWA W SOKOŁOWICACH,       </a:t>
            </a:r>
            <a:br>
              <a:rPr lang="pl-PL" sz="2000" b="1" cap="all" dirty="0">
                <a:solidFill>
                  <a:srgbClr val="C44624"/>
                </a:solidFill>
                <a:latin typeface="Segoe Script" panose="020B0504020000000003" pitchFamily="34" charset="0"/>
              </a:rPr>
            </a:br>
            <a:r>
              <a:rPr lang="pl-PL" sz="2000" b="1" cap="all" dirty="0">
                <a:solidFill>
                  <a:srgbClr val="C44624"/>
                </a:solidFill>
                <a:latin typeface="Segoe Script" panose="020B0504020000000003" pitchFamily="34" charset="0"/>
              </a:rPr>
              <a:t> POLSKA</a:t>
            </a:r>
            <a:endParaRPr lang="pl-PL" sz="2000" b="1" dirty="0">
              <a:solidFill>
                <a:srgbClr val="C44624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85" y="3725312"/>
            <a:ext cx="4176917" cy="31326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5" y="3764714"/>
            <a:ext cx="4313484" cy="323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4" y="1317701"/>
            <a:ext cx="2897717" cy="217328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18" y="4604092"/>
            <a:ext cx="2778975" cy="2084231"/>
          </a:xfrm>
          <a:prstGeom prst="rect">
            <a:avLst/>
          </a:prstGeom>
        </p:spPr>
      </p:pic>
      <p:sp>
        <p:nvSpPr>
          <p:cNvPr id="13" name="Strzałka w prawo 12"/>
          <p:cNvSpPr/>
          <p:nvPr/>
        </p:nvSpPr>
        <p:spPr>
          <a:xfrm>
            <a:off x="8242726" y="1594958"/>
            <a:ext cx="2246358" cy="1339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the </a:t>
            </a:r>
            <a:r>
              <a:rPr lang="pl-PL" dirty="0" err="1"/>
              <a:t>highest</a:t>
            </a:r>
            <a:r>
              <a:rPr lang="pl-PL" dirty="0"/>
              <a:t> </a:t>
            </a:r>
            <a:r>
              <a:rPr lang="pl-PL" dirty="0" err="1"/>
              <a:t>temperature</a:t>
            </a:r>
            <a:endParaRPr lang="pl-PL" dirty="0"/>
          </a:p>
        </p:txBody>
      </p:sp>
      <p:sp>
        <p:nvSpPr>
          <p:cNvPr id="14" name="Słoneczko 13"/>
          <p:cNvSpPr/>
          <p:nvPr/>
        </p:nvSpPr>
        <p:spPr>
          <a:xfrm>
            <a:off x="10223165" y="1352007"/>
            <a:ext cx="1953296" cy="182530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70C0"/>
                </a:solidFill>
              </a:rPr>
              <a:t>16°C</a:t>
            </a:r>
          </a:p>
        </p:txBody>
      </p:sp>
      <p:sp>
        <p:nvSpPr>
          <p:cNvPr id="15" name="Strzałka w prawo 14"/>
          <p:cNvSpPr/>
          <p:nvPr/>
        </p:nvSpPr>
        <p:spPr>
          <a:xfrm>
            <a:off x="8204272" y="3222885"/>
            <a:ext cx="2246358" cy="1339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the </a:t>
            </a:r>
            <a:r>
              <a:rPr lang="pl-PL" dirty="0" err="1"/>
              <a:t>lowest</a:t>
            </a:r>
            <a:r>
              <a:rPr lang="pl-PL" dirty="0"/>
              <a:t> </a:t>
            </a:r>
            <a:r>
              <a:rPr lang="pl-PL" dirty="0" err="1"/>
              <a:t>temperature</a:t>
            </a:r>
            <a:endParaRPr lang="pl-PL" dirty="0"/>
          </a:p>
        </p:txBody>
      </p:sp>
      <p:sp>
        <p:nvSpPr>
          <p:cNvPr id="16" name="Słoneczko 15"/>
          <p:cNvSpPr/>
          <p:nvPr/>
        </p:nvSpPr>
        <p:spPr>
          <a:xfrm>
            <a:off x="10187076" y="3017968"/>
            <a:ext cx="1759194" cy="162604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70C0"/>
                </a:solidFill>
              </a:rPr>
              <a:t>0°C</a:t>
            </a:r>
          </a:p>
        </p:txBody>
      </p:sp>
      <p:pic>
        <p:nvPicPr>
          <p:cNvPr id="18" name="Symbol zastępczy zawartości 1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9" y="943882"/>
            <a:ext cx="4999739" cy="3749804"/>
          </a:xfrm>
        </p:spPr>
      </p:pic>
    </p:spTree>
    <p:extLst>
      <p:ext uri="{BB962C8B-B14F-4D97-AF65-F5344CB8AC3E}">
        <p14:creationId xmlns:p14="http://schemas.microsoft.com/office/powerpoint/2010/main" val="73127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7680"/>
          </a:xfrm>
        </p:spPr>
        <p:txBody>
          <a:bodyPr>
            <a:normAutofit/>
          </a:bodyPr>
          <a:lstStyle/>
          <a:p>
            <a:pPr algn="ctr"/>
            <a:r>
              <a:rPr lang="pl-PL" sz="2000" b="1" cap="all" dirty="0">
                <a:solidFill>
                  <a:srgbClr val="4E6D9A"/>
                </a:solidFill>
                <a:latin typeface="Segoe Script" panose="020B0504020000000003" pitchFamily="34" charset="0"/>
              </a:rPr>
              <a:t>ȘCOALA GIMNAZIALĂ NR. 29 GALAȚI, ROMÂNIA</a:t>
            </a:r>
            <a:endParaRPr lang="pl-PL" sz="2000" b="1" dirty="0">
              <a:solidFill>
                <a:srgbClr val="4E6D9A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Up Arrow Callout 5"/>
          <p:cNvSpPr/>
          <p:nvPr/>
        </p:nvSpPr>
        <p:spPr>
          <a:xfrm>
            <a:off x="168280" y="850238"/>
            <a:ext cx="1802674" cy="158060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Highest temperature </a:t>
            </a:r>
            <a:r>
              <a:rPr lang="pl-PL" dirty="0"/>
              <a:t>16°C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545182" y="2466192"/>
            <a:ext cx="1828801" cy="1476102"/>
          </a:xfrm>
          <a:prstGeom prst="down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Lowest temperature </a:t>
            </a:r>
            <a:r>
              <a:rPr lang="pl-PL" dirty="0"/>
              <a:t>6°C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030583" y="1332411"/>
            <a:ext cx="3526971" cy="23513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GB" b="1" baseline="30000" dirty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 of March – the “</a:t>
            </a:r>
            <a:r>
              <a:rPr lang="en-GB" b="1" dirty="0" err="1">
                <a:solidFill>
                  <a:schemeClr val="accent4">
                    <a:lumMod val="50000"/>
                  </a:schemeClr>
                </a:solidFill>
              </a:rPr>
              <a:t>Mărțișor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”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Romanians celebrate the begin</a:t>
            </a:r>
            <a:r>
              <a:rPr lang="ro-RO" dirty="0">
                <a:solidFill>
                  <a:schemeClr val="accent4">
                    <a:lumMod val="50000"/>
                  </a:schemeClr>
                </a:solidFill>
              </a:rPr>
              <a:t>n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ing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of spring by offering a gift made of a red and white string.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61575" y="4198427"/>
            <a:ext cx="3526971" cy="235131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b="1" dirty="0">
                <a:solidFill>
                  <a:srgbClr val="002060"/>
                </a:solidFill>
              </a:rPr>
              <a:t>1st of March – 9th of March – the “Babe”</a:t>
            </a:r>
            <a:r>
              <a:rPr lang="ro-RO" b="1" dirty="0">
                <a:solidFill>
                  <a:srgbClr val="002060"/>
                </a:solidFill>
              </a:rPr>
              <a:t> days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The first 9 days of spring in Romania are called “Babe”. We believe that spring succeeds winter in a battle that lasts 9 days.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1" name="Picture 10" descr="march 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624047" y="941294"/>
            <a:ext cx="3074895" cy="230617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march 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29601" y="3590365"/>
            <a:ext cx="3151246" cy="283934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1362062900Simbolul primaverii, al renasterii naturi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670" y="2954992"/>
            <a:ext cx="3491753" cy="261881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9337660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awinięta krawędź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</TotalTime>
  <Words>272</Words>
  <Application>Microsoft Office PowerPoint</Application>
  <PresentationFormat>Panoramiczny</PresentationFormat>
  <Paragraphs>37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4" baseType="lpstr">
      <vt:lpstr>Arial</vt:lpstr>
      <vt:lpstr>Calibri</vt:lpstr>
      <vt:lpstr>French Script MT</vt:lpstr>
      <vt:lpstr>Segoe Script</vt:lpstr>
      <vt:lpstr>Trebuchet MS</vt:lpstr>
      <vt:lpstr>Wingdings 3</vt:lpstr>
      <vt:lpstr>Faseta</vt:lpstr>
      <vt:lpstr>Curiosities of March</vt:lpstr>
      <vt:lpstr>SZKOŁA PODSTAWOWA W POGWIZDOWIE,  POGWIZDÓW POLSKA</vt:lpstr>
      <vt:lpstr>HURRIYET ILKOKULU, DALAMAN, MUĞLA TURCJA</vt:lpstr>
      <vt:lpstr>RASEINIŲ ŠALTINIO PROGIMNAZIJA,  RASEINIAI LITWA</vt:lpstr>
      <vt:lpstr>SZKOŁA PODSTAWOWA NR 4 IM. WŁADYSŁAWA BRONIEWSKIEGO W WARSZAWIE, POLSKA </vt:lpstr>
      <vt:lpstr>SZKOŁA PODSTAWOWA W SOKOŁOWICACH,         POLSKA</vt:lpstr>
      <vt:lpstr>ȘCOALA GIMNAZIALĂ NR. 29 GALAȚI, ROMÂNIA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Curiosities of March</dc:title>
  <dc:creator>Lucyna Jakubiec</dc:creator>
  <cp:lastModifiedBy>Lucyna Jakubiec</cp:lastModifiedBy>
  <cp:revision>29</cp:revision>
  <dcterms:created xsi:type="dcterms:W3CDTF">2016-04-03T18:03:31Z</dcterms:created>
  <dcterms:modified xsi:type="dcterms:W3CDTF">2016-06-04T04:38:32Z</dcterms:modified>
</cp:coreProperties>
</file>