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sldIdLst>
    <p:sldId id="256" r:id="rId2"/>
    <p:sldId id="276" r:id="rId3"/>
    <p:sldId id="275" r:id="rId4"/>
    <p:sldId id="282" r:id="rId5"/>
    <p:sldId id="273" r:id="rId6"/>
    <p:sldId id="285" r:id="rId7"/>
    <p:sldId id="271" r:id="rId8"/>
    <p:sldId id="284" r:id="rId9"/>
    <p:sldId id="268" r:id="rId10"/>
    <p:sldId id="283" r:id="rId11"/>
    <p:sldId id="266" r:id="rId12"/>
    <p:sldId id="281" r:id="rId13"/>
    <p:sldId id="264" r:id="rId14"/>
    <p:sldId id="280" r:id="rId15"/>
    <p:sldId id="262" r:id="rId16"/>
    <p:sldId id="279" r:id="rId17"/>
    <p:sldId id="260" r:id="rId18"/>
    <p:sldId id="278" r:id="rId19"/>
    <p:sldId id="258" r:id="rId20"/>
    <p:sldId id="257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43"/>
  </p:normalViewPr>
  <p:slideViewPr>
    <p:cSldViewPr snapToGrid="0" snapToObjects="1">
      <p:cViewPr varScale="1">
        <p:scale>
          <a:sx n="62" d="100"/>
          <a:sy n="62" d="100"/>
        </p:scale>
        <p:origin x="7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8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0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138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4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100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65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8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4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1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9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1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8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7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2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2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4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4" Type="http://schemas.openxmlformats.org/officeDocument/2006/relationships/image" Target="../media/image3.jpg"/><Relationship Id="rId9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image" Target="../media/image3.jpg"/><Relationship Id="rId9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7.jpg"/><Relationship Id="rId11" Type="http://schemas.openxmlformats.org/officeDocument/2006/relationships/image" Target="../media/image18.gif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image" Target="../media/image3.jpg"/><Relationship Id="rId9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7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/>
              <a:t> </a:t>
            </a:r>
            <a:r>
              <a:rPr lang="it-IT" dirty="0" err="1"/>
              <a:t>Civitavecchia’s</a:t>
            </a:r>
            <a:r>
              <a:rPr lang="it-IT" dirty="0"/>
              <a:t> history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peoples</a:t>
            </a:r>
            <a:r>
              <a:rPr lang="it-IT" dirty="0"/>
              <a:t> and </a:t>
            </a:r>
            <a:r>
              <a:rPr lang="it-IT" dirty="0" err="1"/>
              <a:t>cultures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made </a:t>
            </a:r>
            <a:r>
              <a:rPr lang="it-IT" dirty="0" err="1"/>
              <a:t>great</a:t>
            </a:r>
            <a:r>
              <a:rPr lang="it-IT" dirty="0"/>
              <a:t> Civitavecchia</a:t>
            </a:r>
          </a:p>
        </p:txBody>
      </p:sp>
      <p:pic>
        <p:nvPicPr>
          <p:cNvPr id="4" name="Il Gladiatore - Colonna sonora (original soundtrack)">
            <a:hlinkClick r:id="" action="ppaction://media"/>
            <a:extLst>
              <a:ext uri="{FF2B5EF4-FFF2-40B4-BE49-F238E27FC236}">
                <a16:creationId xmlns:a16="http://schemas.microsoft.com/office/drawing/2014/main" id="{85916BE6-F3CB-4145-B684-C6F7CBCD41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9753" y="631575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7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370">
        <p:circle/>
      </p:transition>
    </mc:Choice>
    <mc:Fallback xmlns="">
      <p:transition spd="slow" advTm="153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2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3" descr="Trai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90" r="-146990"/>
          <a:stretch>
            <a:fillRect/>
          </a:stretch>
        </p:blipFill>
        <p:spPr>
          <a:xfrm>
            <a:off x="2968051" y="4439187"/>
            <a:ext cx="3189992" cy="1651628"/>
          </a:xfrm>
        </p:spPr>
      </p:pic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94494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  <p:cxnSp>
        <p:nvCxnSpPr>
          <p:cNvPr id="27" name="Connettore 1 26"/>
          <p:cNvCxnSpPr>
            <a:endCxn id="30" idx="0"/>
          </p:cNvCxnSpPr>
          <p:nvPr/>
        </p:nvCxnSpPr>
        <p:spPr>
          <a:xfrm>
            <a:off x="4542020" y="4002374"/>
            <a:ext cx="18434" cy="22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946343" y="422886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103-107 </a:t>
            </a:r>
            <a:r>
              <a:rPr lang="it-IT" sz="1400" dirty="0" err="1"/>
              <a:t>a.c.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95888" y="6090815"/>
            <a:ext cx="17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emperor Trajan founded Centum </a:t>
            </a:r>
            <a:r>
              <a:rPr lang="en-US" sz="1400" dirty="0" err="1"/>
              <a:t>Cellae</a:t>
            </a:r>
            <a:r>
              <a:rPr lang="en-US" sz="14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88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98">
        <p15:prstTrans prst="peelOff"/>
      </p:transition>
    </mc:Choice>
    <mc:Fallback xmlns="">
      <p:transition spd="slow" advTm="4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752E42-86C8-4602-BB34-F4C87AE99129}"/>
              </a:ext>
            </a:extLst>
          </p:cNvPr>
          <p:cNvSpPr txBox="1"/>
          <p:nvPr/>
        </p:nvSpPr>
        <p:spPr>
          <a:xfrm>
            <a:off x="3460651" y="239359"/>
            <a:ext cx="4065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/>
              <a:t>538 </a:t>
            </a:r>
            <a:r>
              <a:rPr lang="it-IT" sz="5400" dirty="0" err="1"/>
              <a:t>a.c.</a:t>
            </a:r>
            <a:r>
              <a:rPr lang="it-IT" sz="5400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F7AEFE-2F93-49D6-9A5B-665D87671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13" y="1021638"/>
            <a:ext cx="4625037" cy="556529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07D96BC-C572-488B-8FD7-174E43B5D958}"/>
              </a:ext>
            </a:extLst>
          </p:cNvPr>
          <p:cNvSpPr/>
          <p:nvPr/>
        </p:nvSpPr>
        <p:spPr>
          <a:xfrm>
            <a:off x="8187397" y="1592445"/>
            <a:ext cx="3901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800" dirty="0">
                <a:solidFill>
                  <a:srgbClr val="222222"/>
                </a:solidFill>
                <a:latin typeface="inherit"/>
              </a:rPr>
              <a:t>Centum </a:t>
            </a:r>
            <a:r>
              <a:rPr lang="it-IT" altLang="it-IT" sz="4800" dirty="0" err="1">
                <a:solidFill>
                  <a:srgbClr val="222222"/>
                </a:solidFill>
                <a:latin typeface="inherit"/>
              </a:rPr>
              <a:t>Cellae</a:t>
            </a:r>
            <a:r>
              <a:rPr lang="it-IT" altLang="it-IT" sz="48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sz="4800" dirty="0" err="1">
                <a:solidFill>
                  <a:srgbClr val="222222"/>
                </a:solidFill>
                <a:latin typeface="inherit"/>
              </a:rPr>
              <a:t>is</a:t>
            </a:r>
            <a:r>
              <a:rPr lang="it-IT" altLang="it-IT" sz="48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sz="4800" dirty="0" err="1">
                <a:solidFill>
                  <a:srgbClr val="222222"/>
                </a:solidFill>
                <a:latin typeface="inherit"/>
              </a:rPr>
              <a:t>occupied</a:t>
            </a:r>
            <a:r>
              <a:rPr lang="it-IT" altLang="it-IT" sz="4800" dirty="0">
                <a:solidFill>
                  <a:srgbClr val="222222"/>
                </a:solidFill>
                <a:latin typeface="inherit"/>
              </a:rPr>
              <a:t> by the </a:t>
            </a:r>
            <a:r>
              <a:rPr lang="it-IT" altLang="it-IT" sz="4800" dirty="0" err="1">
                <a:solidFill>
                  <a:srgbClr val="222222"/>
                </a:solidFill>
                <a:latin typeface="inherit"/>
              </a:rPr>
              <a:t>Byzantines</a:t>
            </a:r>
            <a:r>
              <a:rPr lang="it-IT" altLang="it-IT" sz="2400" dirty="0"/>
              <a:t> </a:t>
            </a:r>
            <a:endParaRPr lang="it-IT" altLang="it-IT" sz="4000" dirty="0"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ACEC466-8B25-4635-84D5-7A008F146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3896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5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27">
        <p15:prstTrans prst="peelOff"/>
      </p:transition>
    </mc:Choice>
    <mc:Fallback xmlns="">
      <p:transition spd="slow" advTm="6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3" descr="Trai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90" r="-146990"/>
          <a:stretch>
            <a:fillRect/>
          </a:stretch>
        </p:blipFill>
        <p:spPr>
          <a:xfrm>
            <a:off x="2968051" y="4439187"/>
            <a:ext cx="3189992" cy="1651628"/>
          </a:xfrm>
        </p:spPr>
      </p:pic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94494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  <p:cxnSp>
        <p:nvCxnSpPr>
          <p:cNvPr id="27" name="Connettore 1 26"/>
          <p:cNvCxnSpPr>
            <a:endCxn id="30" idx="0"/>
          </p:cNvCxnSpPr>
          <p:nvPr/>
        </p:nvCxnSpPr>
        <p:spPr>
          <a:xfrm>
            <a:off x="4542020" y="4002374"/>
            <a:ext cx="18434" cy="22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946343" y="422886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103-107 </a:t>
            </a:r>
            <a:r>
              <a:rPr lang="it-IT" sz="1400" dirty="0" err="1"/>
              <a:t>a.c.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95888" y="6090815"/>
            <a:ext cx="17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emperor Trajan founded Centum </a:t>
            </a:r>
            <a:r>
              <a:rPr lang="en-US" sz="1400" dirty="0" err="1"/>
              <a:t>Cellae</a:t>
            </a:r>
            <a:r>
              <a:rPr lang="en-US" sz="1400" dirty="0"/>
              <a:t> </a:t>
            </a:r>
          </a:p>
        </p:txBody>
      </p:sp>
      <p:pic>
        <p:nvPicPr>
          <p:cNvPr id="1028" name="Picture 4" descr="eister_von_San_Vitale_in_Ravenna_013.jpg (1576×188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1379581"/>
            <a:ext cx="1110538" cy="13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1 34"/>
          <p:cNvCxnSpPr/>
          <p:nvPr/>
        </p:nvCxnSpPr>
        <p:spPr>
          <a:xfrm flipV="1">
            <a:off x="5391918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137695" y="2771543"/>
            <a:ext cx="102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538 </a:t>
            </a:r>
            <a:r>
              <a:rPr lang="it-IT" sz="1400" dirty="0" err="1"/>
              <a:t>a.c.</a:t>
            </a:r>
            <a:r>
              <a:rPr lang="it-IT" sz="1400" dirty="0"/>
              <a:t>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123039" y="0"/>
            <a:ext cx="132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occupied by the Byzantines </a:t>
            </a:r>
          </a:p>
          <a:p>
            <a:endParaRPr lang="it-IT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40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67">
        <p15:prstTrans prst="peelOff"/>
      </p:transition>
    </mc:Choice>
    <mc:Fallback xmlns="">
      <p:transition spd="slow" advTm="3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7924AB-4DBB-4576-8D35-3206A9DDDC0E}"/>
              </a:ext>
            </a:extLst>
          </p:cNvPr>
          <p:cNvSpPr txBox="1"/>
          <p:nvPr/>
        </p:nvSpPr>
        <p:spPr>
          <a:xfrm>
            <a:off x="3047999" y="171981"/>
            <a:ext cx="5772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/>
              <a:t>VIII sec. </a:t>
            </a:r>
            <a:r>
              <a:rPr lang="it-IT" sz="5400" dirty="0" err="1"/>
              <a:t>a.c.</a:t>
            </a:r>
            <a:endParaRPr lang="it-IT" sz="5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B8C174-8058-4073-9BC1-C9B226B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76" y="1144796"/>
            <a:ext cx="5018002" cy="335315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B62A549-99A0-47F7-A75E-B207952E72B1}"/>
              </a:ext>
            </a:extLst>
          </p:cNvPr>
          <p:cNvSpPr/>
          <p:nvPr/>
        </p:nvSpPr>
        <p:spPr>
          <a:xfrm>
            <a:off x="2377440" y="4554808"/>
            <a:ext cx="7877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Centum </a:t>
            </a:r>
            <a:r>
              <a:rPr lang="en-US" sz="3600" dirty="0" err="1"/>
              <a:t>Cellae</a:t>
            </a:r>
            <a:r>
              <a:rPr lang="en-US" sz="3600" dirty="0"/>
              <a:t> becomes part of the State of the Church</a:t>
            </a:r>
            <a:endParaRPr lang="it-IT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54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214">
        <p15:prstTrans prst="peelOff"/>
      </p:transition>
    </mc:Choice>
    <mc:Fallback xmlns="">
      <p:transition spd="slow" advTm="8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3" descr="Trai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90" r="-146990"/>
          <a:stretch>
            <a:fillRect/>
          </a:stretch>
        </p:blipFill>
        <p:spPr>
          <a:xfrm>
            <a:off x="2968051" y="4439187"/>
            <a:ext cx="3189992" cy="1651628"/>
          </a:xfrm>
        </p:spPr>
      </p:pic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94494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  <p:cxnSp>
        <p:nvCxnSpPr>
          <p:cNvPr id="27" name="Connettore 1 26"/>
          <p:cNvCxnSpPr>
            <a:endCxn id="30" idx="0"/>
          </p:cNvCxnSpPr>
          <p:nvPr/>
        </p:nvCxnSpPr>
        <p:spPr>
          <a:xfrm>
            <a:off x="4542020" y="4002374"/>
            <a:ext cx="18434" cy="22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946343" y="422886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103-107 </a:t>
            </a:r>
            <a:r>
              <a:rPr lang="it-IT" sz="1400" dirty="0" err="1"/>
              <a:t>a.c.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95888" y="6090815"/>
            <a:ext cx="17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emperor Trajan founded Centum </a:t>
            </a:r>
            <a:r>
              <a:rPr lang="en-US" sz="1400" dirty="0" err="1"/>
              <a:t>Cellae</a:t>
            </a:r>
            <a:r>
              <a:rPr lang="en-US" sz="1400" dirty="0"/>
              <a:t> </a:t>
            </a:r>
          </a:p>
        </p:txBody>
      </p:sp>
      <p:pic>
        <p:nvPicPr>
          <p:cNvPr id="1028" name="Picture 4" descr="eister_von_San_Vitale_in_Ravenna_013.jpg (1576×188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1379581"/>
            <a:ext cx="1110538" cy="13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1 34"/>
          <p:cNvCxnSpPr/>
          <p:nvPr/>
        </p:nvCxnSpPr>
        <p:spPr>
          <a:xfrm flipV="1">
            <a:off x="5391918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137695" y="2771543"/>
            <a:ext cx="102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538 </a:t>
            </a:r>
            <a:r>
              <a:rPr lang="it-IT" sz="1400" dirty="0" err="1"/>
              <a:t>a.c.</a:t>
            </a:r>
            <a:r>
              <a:rPr lang="it-IT" sz="1400" dirty="0"/>
              <a:t>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123039" y="0"/>
            <a:ext cx="132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occupied by the Byzantines </a:t>
            </a:r>
          </a:p>
          <a:p>
            <a:endParaRPr lang="it-IT" sz="1400" dirty="0"/>
          </a:p>
        </p:txBody>
      </p:sp>
      <p:cxnSp>
        <p:nvCxnSpPr>
          <p:cNvPr id="39" name="Connettore 1 38"/>
          <p:cNvCxnSpPr/>
          <p:nvPr/>
        </p:nvCxnSpPr>
        <p:spPr>
          <a:xfrm>
            <a:off x="6006379" y="3987384"/>
            <a:ext cx="0" cy="319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5481215" y="4321951"/>
            <a:ext cx="135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VIII sec.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1030" name="Picture 6" descr="regoryII.jpg (210×160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7"/>
          <a:stretch/>
        </p:blipFill>
        <p:spPr bwMode="auto">
          <a:xfrm>
            <a:off x="5353700" y="4630364"/>
            <a:ext cx="1305357" cy="8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43"/>
          <p:cNvSpPr txBox="1"/>
          <p:nvPr/>
        </p:nvSpPr>
        <p:spPr>
          <a:xfrm>
            <a:off x="5353700" y="5556550"/>
            <a:ext cx="130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becomes part of the State of the Church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39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18">
        <p15:prstTrans prst="peelOff"/>
      </p:transition>
    </mc:Choice>
    <mc:Fallback xmlns="">
      <p:transition spd="slow" advTm="4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F9E749-D111-4DD2-8C31-EC5CD10C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024" y="911720"/>
            <a:ext cx="7797951" cy="408231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5973818-04CA-4A4E-8AD1-D1361E6B8A0B}"/>
              </a:ext>
            </a:extLst>
          </p:cNvPr>
          <p:cNvSpPr/>
          <p:nvPr/>
        </p:nvSpPr>
        <p:spPr>
          <a:xfrm>
            <a:off x="1364566" y="5095076"/>
            <a:ext cx="10367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Centum </a:t>
            </a:r>
            <a:r>
              <a:rPr lang="en-US" sz="3200" dirty="0" err="1"/>
              <a:t>Cellae</a:t>
            </a:r>
            <a:r>
              <a:rPr lang="en-US" sz="3200" dirty="0"/>
              <a:t> is abandoned due to the continuous Saracen assaults and its inhabitants found in the hinterland </a:t>
            </a:r>
            <a:r>
              <a:rPr lang="en-US" sz="3200" dirty="0" err="1"/>
              <a:t>Leopoli</a:t>
            </a:r>
            <a:endParaRPr lang="it-IT" sz="32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A66F9BA-E7CF-4A8B-A5CB-B76311E686EE}"/>
              </a:ext>
            </a:extLst>
          </p:cNvPr>
          <p:cNvSpPr/>
          <p:nvPr/>
        </p:nvSpPr>
        <p:spPr>
          <a:xfrm>
            <a:off x="4414910" y="193264"/>
            <a:ext cx="3362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/>
              <a:t>854 </a:t>
            </a:r>
            <a:r>
              <a:rPr lang="it-IT" sz="4800" dirty="0" err="1"/>
              <a:t>a.c</a:t>
            </a:r>
            <a:endParaRPr lang="it-IT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60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76">
        <p15:prstTrans prst="peelOff"/>
      </p:transition>
    </mc:Choice>
    <mc:Fallback xmlns="">
      <p:transition spd="slow" advTm="7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3" descr="Trai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90" r="-146990"/>
          <a:stretch>
            <a:fillRect/>
          </a:stretch>
        </p:blipFill>
        <p:spPr>
          <a:xfrm>
            <a:off x="2968051" y="4439187"/>
            <a:ext cx="3189992" cy="1651628"/>
          </a:xfrm>
        </p:spPr>
      </p:pic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94494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  <p:cxnSp>
        <p:nvCxnSpPr>
          <p:cNvPr id="27" name="Connettore 1 26"/>
          <p:cNvCxnSpPr>
            <a:endCxn id="30" idx="0"/>
          </p:cNvCxnSpPr>
          <p:nvPr/>
        </p:nvCxnSpPr>
        <p:spPr>
          <a:xfrm>
            <a:off x="4542020" y="4002374"/>
            <a:ext cx="18434" cy="22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946343" y="422886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103-107 </a:t>
            </a:r>
            <a:r>
              <a:rPr lang="it-IT" sz="1400" dirty="0" err="1"/>
              <a:t>a.c.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95888" y="6090815"/>
            <a:ext cx="17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emperor Trajan founded Centum </a:t>
            </a:r>
            <a:r>
              <a:rPr lang="en-US" sz="1400" dirty="0" err="1"/>
              <a:t>Cellae</a:t>
            </a:r>
            <a:r>
              <a:rPr lang="en-US" sz="1400" dirty="0"/>
              <a:t> </a:t>
            </a:r>
          </a:p>
        </p:txBody>
      </p:sp>
      <p:pic>
        <p:nvPicPr>
          <p:cNvPr id="1028" name="Picture 4" descr="eister_von_San_Vitale_in_Ravenna_013.jpg (1576×188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1379581"/>
            <a:ext cx="1110538" cy="13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1 34"/>
          <p:cNvCxnSpPr/>
          <p:nvPr/>
        </p:nvCxnSpPr>
        <p:spPr>
          <a:xfrm flipV="1">
            <a:off x="5391918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137695" y="2771543"/>
            <a:ext cx="102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538 </a:t>
            </a:r>
            <a:r>
              <a:rPr lang="it-IT" sz="1400" dirty="0" err="1"/>
              <a:t>a.c.</a:t>
            </a:r>
            <a:r>
              <a:rPr lang="it-IT" sz="1400" dirty="0"/>
              <a:t>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123039" y="0"/>
            <a:ext cx="132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occupied by the Byzantines </a:t>
            </a:r>
          </a:p>
          <a:p>
            <a:endParaRPr lang="it-IT" sz="1400" dirty="0"/>
          </a:p>
        </p:txBody>
      </p:sp>
      <p:cxnSp>
        <p:nvCxnSpPr>
          <p:cNvPr id="39" name="Connettore 1 38"/>
          <p:cNvCxnSpPr/>
          <p:nvPr/>
        </p:nvCxnSpPr>
        <p:spPr>
          <a:xfrm>
            <a:off x="6006379" y="3987384"/>
            <a:ext cx="0" cy="319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5481215" y="4321951"/>
            <a:ext cx="135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VIII sec.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1030" name="Picture 6" descr="regoryII.jpg (210×160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7"/>
          <a:stretch/>
        </p:blipFill>
        <p:spPr bwMode="auto">
          <a:xfrm>
            <a:off x="5353700" y="4630364"/>
            <a:ext cx="1305357" cy="8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43"/>
          <p:cNvSpPr txBox="1"/>
          <p:nvPr/>
        </p:nvSpPr>
        <p:spPr>
          <a:xfrm>
            <a:off x="5353700" y="5556550"/>
            <a:ext cx="130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becomes part of the State of the Church</a:t>
            </a:r>
          </a:p>
        </p:txBody>
      </p:sp>
      <p:cxnSp>
        <p:nvCxnSpPr>
          <p:cNvPr id="3" name="Connettore 1 2"/>
          <p:cNvCxnSpPr/>
          <p:nvPr/>
        </p:nvCxnSpPr>
        <p:spPr>
          <a:xfrm flipV="1">
            <a:off x="7664865" y="2958596"/>
            <a:ext cx="0" cy="359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603435" y="282225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854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34" name="Immagine 33" descr="leopoli_cencelle_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5" y="1739917"/>
            <a:ext cx="1940914" cy="101265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549633" y="284696"/>
            <a:ext cx="23091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abandoned due to the continuous Saracen assaults and its inhabitants found in the hinterland </a:t>
            </a:r>
            <a:r>
              <a:rPr lang="en-US" sz="1400" dirty="0" err="1"/>
              <a:t>Leopoli</a:t>
            </a:r>
            <a:endParaRPr lang="en-US" sz="1400" dirty="0"/>
          </a:p>
          <a:p>
            <a:endParaRPr lang="it-IT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70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60">
        <p15:prstTrans prst="peelOff"/>
      </p:transition>
    </mc:Choice>
    <mc:Fallback xmlns="">
      <p:transition spd="slow" advTm="5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D6AE25-C062-4580-9C30-12BD9BD2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" t="-38" r="1290" b="4502"/>
          <a:stretch/>
        </p:blipFill>
        <p:spPr>
          <a:xfrm>
            <a:off x="1028703" y="1231222"/>
            <a:ext cx="10155112" cy="342518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A7F98C8-B178-49B7-B5C0-D48DA9184229}"/>
              </a:ext>
            </a:extLst>
          </p:cNvPr>
          <p:cNvSpPr/>
          <p:nvPr/>
        </p:nvSpPr>
        <p:spPr>
          <a:xfrm>
            <a:off x="1800665" y="4936163"/>
            <a:ext cx="90314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The citizens of Centum </a:t>
            </a:r>
            <a:r>
              <a:rPr lang="en-US" sz="3600" dirty="0" err="1"/>
              <a:t>Cellae</a:t>
            </a:r>
            <a:r>
              <a:rPr lang="en-US" sz="3600" dirty="0"/>
              <a:t> return to their "old city", giving it the name of Civitas </a:t>
            </a:r>
            <a:r>
              <a:rPr lang="en-US" sz="3600" dirty="0" err="1"/>
              <a:t>Vetula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9DD703-4131-4F5C-9D6D-E781F08D2CFA}"/>
              </a:ext>
            </a:extLst>
          </p:cNvPr>
          <p:cNvSpPr txBox="1"/>
          <p:nvPr/>
        </p:nvSpPr>
        <p:spPr>
          <a:xfrm>
            <a:off x="4552146" y="28135"/>
            <a:ext cx="30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/>
              <a:t>1000 </a:t>
            </a:r>
            <a:r>
              <a:rPr lang="it-IT" sz="5400" dirty="0" err="1"/>
              <a:t>a.c</a:t>
            </a:r>
            <a:r>
              <a:rPr lang="it-IT" dirty="0" err="1"/>
              <a:t>.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995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162">
        <p15:prstTrans prst="peelOff"/>
      </p:transition>
    </mc:Choice>
    <mc:Fallback xmlns="">
      <p:transition spd="slow" advTm="8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3" descr="Trai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90" r="-146990"/>
          <a:stretch>
            <a:fillRect/>
          </a:stretch>
        </p:blipFill>
        <p:spPr>
          <a:xfrm>
            <a:off x="2968051" y="4439187"/>
            <a:ext cx="3189992" cy="1651628"/>
          </a:xfrm>
        </p:spPr>
      </p:pic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94494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  <p:cxnSp>
        <p:nvCxnSpPr>
          <p:cNvPr id="27" name="Connettore 1 26"/>
          <p:cNvCxnSpPr>
            <a:endCxn id="30" idx="0"/>
          </p:cNvCxnSpPr>
          <p:nvPr/>
        </p:nvCxnSpPr>
        <p:spPr>
          <a:xfrm>
            <a:off x="4542020" y="4002374"/>
            <a:ext cx="18434" cy="22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946343" y="422886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103-107 </a:t>
            </a:r>
            <a:r>
              <a:rPr lang="it-IT" sz="1400" dirty="0" err="1"/>
              <a:t>a.c.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95888" y="6090815"/>
            <a:ext cx="17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emperor Trajan founded Centum </a:t>
            </a:r>
            <a:r>
              <a:rPr lang="en-US" sz="1400" dirty="0" err="1"/>
              <a:t>Cellae</a:t>
            </a:r>
            <a:r>
              <a:rPr lang="en-US" sz="1400" dirty="0"/>
              <a:t> </a:t>
            </a:r>
          </a:p>
        </p:txBody>
      </p:sp>
      <p:pic>
        <p:nvPicPr>
          <p:cNvPr id="1028" name="Picture 4" descr="eister_von_San_Vitale_in_Ravenna_013.jpg (1576×188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1379581"/>
            <a:ext cx="1110538" cy="13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1 34"/>
          <p:cNvCxnSpPr/>
          <p:nvPr/>
        </p:nvCxnSpPr>
        <p:spPr>
          <a:xfrm flipV="1">
            <a:off x="5391918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137695" y="2771543"/>
            <a:ext cx="102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538 </a:t>
            </a:r>
            <a:r>
              <a:rPr lang="it-IT" sz="1400" dirty="0" err="1"/>
              <a:t>a.c.</a:t>
            </a:r>
            <a:r>
              <a:rPr lang="it-IT" sz="1400" dirty="0"/>
              <a:t>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123039" y="0"/>
            <a:ext cx="132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occupied by the Byzantines </a:t>
            </a:r>
          </a:p>
          <a:p>
            <a:endParaRPr lang="it-IT" sz="1400" dirty="0"/>
          </a:p>
        </p:txBody>
      </p:sp>
      <p:cxnSp>
        <p:nvCxnSpPr>
          <p:cNvPr id="39" name="Connettore 1 38"/>
          <p:cNvCxnSpPr/>
          <p:nvPr/>
        </p:nvCxnSpPr>
        <p:spPr>
          <a:xfrm>
            <a:off x="6006379" y="3987384"/>
            <a:ext cx="0" cy="319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5481215" y="4321951"/>
            <a:ext cx="135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VIII sec.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1030" name="Picture 6" descr="regoryII.jpg (210×160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7"/>
          <a:stretch/>
        </p:blipFill>
        <p:spPr bwMode="auto">
          <a:xfrm>
            <a:off x="5353700" y="4630364"/>
            <a:ext cx="1305357" cy="8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43"/>
          <p:cNvSpPr txBox="1"/>
          <p:nvPr/>
        </p:nvSpPr>
        <p:spPr>
          <a:xfrm>
            <a:off x="5353700" y="5556550"/>
            <a:ext cx="130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becomes part of the State of the Church</a:t>
            </a:r>
          </a:p>
        </p:txBody>
      </p:sp>
      <p:cxnSp>
        <p:nvCxnSpPr>
          <p:cNvPr id="3" name="Connettore 1 2"/>
          <p:cNvCxnSpPr/>
          <p:nvPr/>
        </p:nvCxnSpPr>
        <p:spPr>
          <a:xfrm flipV="1">
            <a:off x="7664865" y="2958596"/>
            <a:ext cx="0" cy="359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603435" y="282225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854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34" name="Immagine 33" descr="leopoli_cencelle_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5" y="1739917"/>
            <a:ext cx="1940914" cy="101265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549633" y="284696"/>
            <a:ext cx="23091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abandoned due to the continuous Saracen assaults and its inhabitants found in the hinterland </a:t>
            </a:r>
            <a:r>
              <a:rPr lang="en-US" sz="1400" dirty="0" err="1"/>
              <a:t>Leopoli</a:t>
            </a:r>
            <a:endParaRPr lang="en-US" sz="1400" dirty="0"/>
          </a:p>
          <a:p>
            <a:endParaRPr lang="it-IT" sz="1400" dirty="0"/>
          </a:p>
        </p:txBody>
      </p:sp>
      <p:cxnSp>
        <p:nvCxnSpPr>
          <p:cNvPr id="18" name="Connettore 1 17"/>
          <p:cNvCxnSpPr/>
          <p:nvPr/>
        </p:nvCxnSpPr>
        <p:spPr>
          <a:xfrm>
            <a:off x="8598759" y="4051304"/>
            <a:ext cx="0" cy="41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7415169" y="4596444"/>
            <a:ext cx="2273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1000 </a:t>
            </a:r>
            <a:r>
              <a:rPr lang="it-IT" sz="1400" dirty="0" err="1"/>
              <a:t>a.c.</a:t>
            </a:r>
            <a:r>
              <a:rPr lang="it-IT" sz="1400" dirty="0"/>
              <a:t> t</a:t>
            </a:r>
            <a:r>
              <a:rPr lang="en-US" sz="1400" dirty="0"/>
              <a:t>he citizens of Centum </a:t>
            </a:r>
            <a:r>
              <a:rPr lang="en-US" sz="1400" dirty="0" err="1"/>
              <a:t>Cellae</a:t>
            </a:r>
            <a:r>
              <a:rPr lang="en-US" sz="1400" dirty="0"/>
              <a:t> return to their "old city", giving it the name of Civitas </a:t>
            </a:r>
            <a:r>
              <a:rPr lang="en-US" sz="1400" dirty="0" err="1"/>
              <a:t>Vetula</a:t>
            </a:r>
            <a:endParaRPr lang="en-US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6233896-4B46-426E-9ED2-9F2B9653A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0968" y="5838317"/>
            <a:ext cx="2613986" cy="895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22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72">
        <p15:prstTrans prst="peelOff"/>
      </p:transition>
    </mc:Choice>
    <mc:Fallback xmlns="">
      <p:transition spd="slow" advTm="3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ampefine700.gif">
            <a:extLst>
              <a:ext uri="{FF2B5EF4-FFF2-40B4-BE49-F238E27FC236}">
                <a16:creationId xmlns:a16="http://schemas.microsoft.com/office/drawing/2014/main" id="{BB6C4623-E1EE-4041-A655-C85A00908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30" y="1749807"/>
            <a:ext cx="6855211" cy="427834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4FF490E-49D2-4B96-AF9B-D17512465D65}"/>
              </a:ext>
            </a:extLst>
          </p:cNvPr>
          <p:cNvSpPr/>
          <p:nvPr/>
        </p:nvSpPr>
        <p:spPr>
          <a:xfrm>
            <a:off x="1856935" y="364812"/>
            <a:ext cx="95941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From 1133 Civitavecchia became one of the most important centers of the Papal States, until 1861 when it became part of the Kingdom of Italy</a:t>
            </a:r>
            <a:endParaRPr lang="it-IT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09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57">
        <p15:prstTrans prst="peelOff"/>
      </p:transition>
    </mc:Choice>
    <mc:Fallback xmlns="">
      <p:transition spd="slow" advTm="5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5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43">
        <p:circle/>
      </p:transition>
    </mc:Choice>
    <mc:Fallback xmlns="">
      <p:transition spd="slow" advTm="28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3" descr="Trai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90" r="-146990"/>
          <a:stretch>
            <a:fillRect/>
          </a:stretch>
        </p:blipFill>
        <p:spPr>
          <a:xfrm>
            <a:off x="2968051" y="4439187"/>
            <a:ext cx="3189992" cy="1651628"/>
          </a:xfrm>
        </p:spPr>
      </p:pic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94494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  <p:cxnSp>
        <p:nvCxnSpPr>
          <p:cNvPr id="27" name="Connettore 1 26"/>
          <p:cNvCxnSpPr>
            <a:endCxn id="30" idx="0"/>
          </p:cNvCxnSpPr>
          <p:nvPr/>
        </p:nvCxnSpPr>
        <p:spPr>
          <a:xfrm>
            <a:off x="4542020" y="4002374"/>
            <a:ext cx="18434" cy="22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946343" y="422886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103-107 </a:t>
            </a:r>
            <a:r>
              <a:rPr lang="it-IT" sz="1400" dirty="0" err="1"/>
              <a:t>a.c.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95888" y="6090815"/>
            <a:ext cx="173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emperor Trajan founded Centum </a:t>
            </a:r>
            <a:r>
              <a:rPr lang="en-US" sz="1400" dirty="0" err="1"/>
              <a:t>Cellae</a:t>
            </a:r>
            <a:r>
              <a:rPr lang="en-US" sz="1400" dirty="0"/>
              <a:t> </a:t>
            </a:r>
          </a:p>
        </p:txBody>
      </p:sp>
      <p:pic>
        <p:nvPicPr>
          <p:cNvPr id="1028" name="Picture 4" descr="eister_von_San_Vitale_in_Ravenna_013.jpg (1576×188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1379581"/>
            <a:ext cx="1110538" cy="13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1 34"/>
          <p:cNvCxnSpPr/>
          <p:nvPr/>
        </p:nvCxnSpPr>
        <p:spPr>
          <a:xfrm flipV="1">
            <a:off x="5391918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137695" y="2771543"/>
            <a:ext cx="102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538 </a:t>
            </a:r>
            <a:r>
              <a:rPr lang="it-IT" sz="1400" dirty="0" err="1"/>
              <a:t>a.c.</a:t>
            </a:r>
            <a:r>
              <a:rPr lang="it-IT" sz="1400" dirty="0"/>
              <a:t>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123039" y="0"/>
            <a:ext cx="132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occupied by the Byzantines </a:t>
            </a:r>
          </a:p>
          <a:p>
            <a:endParaRPr lang="it-IT" sz="1400" dirty="0"/>
          </a:p>
        </p:txBody>
      </p:sp>
      <p:cxnSp>
        <p:nvCxnSpPr>
          <p:cNvPr id="39" name="Connettore 1 38"/>
          <p:cNvCxnSpPr/>
          <p:nvPr/>
        </p:nvCxnSpPr>
        <p:spPr>
          <a:xfrm>
            <a:off x="6006379" y="3987384"/>
            <a:ext cx="0" cy="319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5481215" y="4321951"/>
            <a:ext cx="135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VIII sec.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1030" name="Picture 6" descr="regoryII.jpg (210×160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7"/>
          <a:stretch/>
        </p:blipFill>
        <p:spPr bwMode="auto">
          <a:xfrm>
            <a:off x="5353700" y="4630364"/>
            <a:ext cx="1305357" cy="8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43"/>
          <p:cNvSpPr txBox="1"/>
          <p:nvPr/>
        </p:nvSpPr>
        <p:spPr>
          <a:xfrm>
            <a:off x="5353700" y="5556550"/>
            <a:ext cx="130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becomes part of the State of the Church</a:t>
            </a:r>
          </a:p>
        </p:txBody>
      </p:sp>
      <p:cxnSp>
        <p:nvCxnSpPr>
          <p:cNvPr id="3" name="Connettore 1 2"/>
          <p:cNvCxnSpPr/>
          <p:nvPr/>
        </p:nvCxnSpPr>
        <p:spPr>
          <a:xfrm flipV="1">
            <a:off x="7664865" y="2958596"/>
            <a:ext cx="0" cy="359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603435" y="282225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854 </a:t>
            </a:r>
            <a:r>
              <a:rPr lang="it-IT" sz="1400" dirty="0" err="1"/>
              <a:t>a.c.</a:t>
            </a:r>
            <a:endParaRPr lang="it-IT" sz="1400" dirty="0"/>
          </a:p>
        </p:txBody>
      </p:sp>
      <p:pic>
        <p:nvPicPr>
          <p:cNvPr id="34" name="Immagine 33" descr="leopoli_cencelle_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5" y="1739917"/>
            <a:ext cx="1940914" cy="101265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549633" y="284696"/>
            <a:ext cx="23091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Centum </a:t>
            </a:r>
            <a:r>
              <a:rPr lang="en-US" sz="1400" dirty="0" err="1"/>
              <a:t>Cellae</a:t>
            </a:r>
            <a:r>
              <a:rPr lang="en-US" sz="1400" dirty="0"/>
              <a:t> is abandoned due to the continuous Saracen assaults and its inhabitants found in the hinterland </a:t>
            </a:r>
            <a:r>
              <a:rPr lang="en-US" sz="1400" dirty="0" err="1"/>
              <a:t>Leopoli</a:t>
            </a:r>
            <a:endParaRPr lang="en-US" sz="1400" dirty="0"/>
          </a:p>
          <a:p>
            <a:endParaRPr lang="it-IT" sz="1400" dirty="0"/>
          </a:p>
        </p:txBody>
      </p:sp>
      <p:cxnSp>
        <p:nvCxnSpPr>
          <p:cNvPr id="18" name="Connettore 1 17"/>
          <p:cNvCxnSpPr/>
          <p:nvPr/>
        </p:nvCxnSpPr>
        <p:spPr>
          <a:xfrm>
            <a:off x="8598759" y="4051304"/>
            <a:ext cx="0" cy="41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7415169" y="4596444"/>
            <a:ext cx="2273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1000 </a:t>
            </a:r>
            <a:r>
              <a:rPr lang="it-IT" sz="1400" dirty="0" err="1"/>
              <a:t>a.c</a:t>
            </a:r>
            <a:r>
              <a:rPr lang="en-US" sz="1400" dirty="0"/>
              <a:t>he citizens of Centum </a:t>
            </a:r>
            <a:r>
              <a:rPr lang="en-US" sz="1400" dirty="0" err="1"/>
              <a:t>Cellae</a:t>
            </a:r>
            <a:r>
              <a:rPr lang="en-US" sz="1400" dirty="0"/>
              <a:t> return to their "old city", giving it the name of Civitas </a:t>
            </a:r>
            <a:r>
              <a:rPr lang="en-US" sz="1400" dirty="0" err="1"/>
              <a:t>Vetula</a:t>
            </a:r>
            <a:endParaRPr lang="en-US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6233896-4B46-426E-9ED2-9F2B9653A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0968" y="5838317"/>
            <a:ext cx="2613986" cy="8950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54867D-FC97-4342-A34C-E42CFF9FA8FF}"/>
              </a:ext>
            </a:extLst>
          </p:cNvPr>
          <p:cNvSpPr txBox="1"/>
          <p:nvPr/>
        </p:nvSpPr>
        <p:spPr>
          <a:xfrm>
            <a:off x="8912442" y="1846915"/>
            <a:ext cx="215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From 1133 Civitavecchia became one of the most important centers of the Papal States, until 1861 when it became part of the Kingdom of Italy</a:t>
            </a:r>
            <a:endParaRPr lang="it-IT" sz="1200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0DC5A85-6DF4-433C-95CA-C3B686038C1C}"/>
              </a:ext>
            </a:extLst>
          </p:cNvPr>
          <p:cNvCxnSpPr/>
          <p:nvPr/>
        </p:nvCxnSpPr>
        <p:spPr>
          <a:xfrm flipV="1">
            <a:off x="9592546" y="3109405"/>
            <a:ext cx="0" cy="196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 descr="Stampefine700.gif">
            <a:extLst>
              <a:ext uri="{FF2B5EF4-FFF2-40B4-BE49-F238E27FC236}">
                <a16:creationId xmlns:a16="http://schemas.microsoft.com/office/drawing/2014/main" id="{F89749CD-7D14-44F3-85DC-DB2BDB549D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69" y="170354"/>
            <a:ext cx="2391063" cy="149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5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3">
        <p15:prstTrans prst="peelOff"/>
      </p:transition>
    </mc:Choice>
    <mc:Fallback xmlns="">
      <p:transition spd="slow" advTm="3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650532-AE36-4695-A39D-4CAFB8130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349" y="748252"/>
            <a:ext cx="9668057" cy="4639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43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59">
        <p15:prstTrans prst="peelOff"/>
      </p:transition>
    </mc:Choice>
    <mc:Fallback xmlns="">
      <p:transition spd="slow" advTm="4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A99A6F-89ED-4B1E-9CFC-1C68E35DBFD2}"/>
              </a:ext>
            </a:extLst>
          </p:cNvPr>
          <p:cNvSpPr txBox="1"/>
          <p:nvPr/>
        </p:nvSpPr>
        <p:spPr>
          <a:xfrm>
            <a:off x="3669405" y="93798"/>
            <a:ext cx="5162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4.000 </a:t>
            </a:r>
            <a:r>
              <a:rPr lang="it-IT" sz="4000" dirty="0" err="1"/>
              <a:t>b.c.</a:t>
            </a:r>
            <a:endParaRPr lang="it-IT" sz="4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6D38A0-E646-48E2-99E8-242F3B496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234" y="1040835"/>
            <a:ext cx="4469931" cy="44122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A786D5-92B4-462B-99D8-63B4BB74174C}"/>
              </a:ext>
            </a:extLst>
          </p:cNvPr>
          <p:cNvSpPr txBox="1"/>
          <p:nvPr/>
        </p:nvSpPr>
        <p:spPr>
          <a:xfrm>
            <a:off x="8207487" y="2207998"/>
            <a:ext cx="361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dirty="0">
                <a:solidFill>
                  <a:srgbClr val="222222"/>
                </a:solidFill>
                <a:latin typeface="inherit"/>
              </a:rPr>
              <a:t>Early human </a:t>
            </a:r>
            <a:r>
              <a:rPr lang="it-IT" altLang="it-IT" sz="4000" dirty="0" err="1">
                <a:solidFill>
                  <a:srgbClr val="222222"/>
                </a:solidFill>
                <a:latin typeface="inherit"/>
              </a:rPr>
              <a:t>settlements</a:t>
            </a:r>
            <a:r>
              <a:rPr lang="it-IT" altLang="it-IT" sz="4000" dirty="0">
                <a:solidFill>
                  <a:srgbClr val="222222"/>
                </a:solidFill>
                <a:latin typeface="inherit"/>
              </a:rPr>
              <a:t> in the </a:t>
            </a:r>
            <a:r>
              <a:rPr lang="it-IT" altLang="it-IT" sz="4000" dirty="0" err="1">
                <a:solidFill>
                  <a:srgbClr val="222222"/>
                </a:solidFill>
                <a:latin typeface="inherit"/>
              </a:rPr>
              <a:t>Neolithic</a:t>
            </a:r>
            <a:r>
              <a:rPr lang="it-IT" altLang="it-IT" dirty="0"/>
              <a:t> </a:t>
            </a:r>
            <a:endParaRPr lang="it-IT" altLang="it-IT" sz="3200" dirty="0"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6C7A6E5-769F-456F-8AF7-706C4454D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38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90">
        <p15:prstTrans prst="peelOff"/>
      </p:transition>
    </mc:Choice>
    <mc:Fallback xmlns="">
      <p:transition spd="slow" advTm="7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04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77">
        <p15:prstTrans prst="peelOff"/>
      </p:transition>
    </mc:Choice>
    <mc:Fallback xmlns="">
      <p:transition spd="slow" advTm="3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EE9C38-D8E5-4C27-8710-89FEFE91A629}"/>
              </a:ext>
            </a:extLst>
          </p:cNvPr>
          <p:cNvSpPr txBox="1"/>
          <p:nvPr/>
        </p:nvSpPr>
        <p:spPr>
          <a:xfrm>
            <a:off x="3784209" y="339007"/>
            <a:ext cx="4684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900 </a:t>
            </a:r>
            <a:r>
              <a:rPr lang="it-IT" sz="4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A56682-DF8D-494B-8F3F-EE5BFFE0E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573" y="1108448"/>
            <a:ext cx="6248853" cy="38433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8F12DB-046C-4FA0-9C91-7A4265FDD840}"/>
              </a:ext>
            </a:extLst>
          </p:cNvPr>
          <p:cNvSpPr txBox="1"/>
          <p:nvPr/>
        </p:nvSpPr>
        <p:spPr>
          <a:xfrm>
            <a:off x="2349303" y="5398103"/>
            <a:ext cx="80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dirty="0">
                <a:solidFill>
                  <a:srgbClr val="222222"/>
                </a:solidFill>
                <a:latin typeface="inherit"/>
              </a:rPr>
              <a:t>Foundation of </a:t>
            </a:r>
            <a:r>
              <a:rPr lang="it-IT" altLang="it-IT" sz="3600" dirty="0" err="1">
                <a:solidFill>
                  <a:srgbClr val="222222"/>
                </a:solidFill>
                <a:latin typeface="inherit"/>
              </a:rPr>
              <a:t>Etruscan</a:t>
            </a:r>
            <a:r>
              <a:rPr lang="it-IT" altLang="it-IT" sz="3600" dirty="0">
                <a:solidFill>
                  <a:srgbClr val="222222"/>
                </a:solidFill>
                <a:latin typeface="inherit"/>
              </a:rPr>
              <a:t> cities</a:t>
            </a:r>
            <a:r>
              <a:rPr lang="it-IT" altLang="it-IT" sz="1600" dirty="0"/>
              <a:t> </a:t>
            </a:r>
            <a:endParaRPr lang="it-IT" altLang="it-IT" sz="2800" dirty="0"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5D99796-48F3-451F-8107-842D38DBD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33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90">
        <p15:prstTrans prst="peelOff"/>
      </p:transition>
    </mc:Choice>
    <mc:Fallback xmlns="">
      <p:transition spd="slow" advTm="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91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33">
        <p15:prstTrans prst="peelOff"/>
      </p:transition>
    </mc:Choice>
    <mc:Fallback xmlns="">
      <p:transition spd="slow" advTm="3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8E0235-5FF6-42B0-8431-0B3F7A8CF618}"/>
              </a:ext>
            </a:extLst>
          </p:cNvPr>
          <p:cNvSpPr txBox="1"/>
          <p:nvPr/>
        </p:nvSpPr>
        <p:spPr>
          <a:xfrm>
            <a:off x="3967090" y="369892"/>
            <a:ext cx="372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I sec. </a:t>
            </a:r>
            <a:r>
              <a:rPr lang="it-IT" sz="3600" dirty="0" err="1"/>
              <a:t>b.c</a:t>
            </a:r>
            <a:r>
              <a:rPr lang="it-IT" sz="1400" dirty="0" err="1"/>
              <a:t>.</a:t>
            </a:r>
            <a:endParaRPr lang="it-IT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E6DDB4-2C1E-4061-A514-510C316B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356" y="1395659"/>
            <a:ext cx="6651238" cy="468187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08F716-ACBB-4B9F-B158-2C59550B0F13}"/>
              </a:ext>
            </a:extLst>
          </p:cNvPr>
          <p:cNvSpPr txBox="1"/>
          <p:nvPr/>
        </p:nvSpPr>
        <p:spPr>
          <a:xfrm>
            <a:off x="9059594" y="1039942"/>
            <a:ext cx="31301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dirty="0" err="1">
                <a:solidFill>
                  <a:srgbClr val="222222"/>
                </a:solidFill>
                <a:latin typeface="inherit"/>
              </a:rPr>
              <a:t>Aquae</a:t>
            </a:r>
            <a:r>
              <a:rPr lang="it-IT" altLang="it-IT" sz="3600" dirty="0">
                <a:solidFill>
                  <a:srgbClr val="222222"/>
                </a:solidFill>
                <a:latin typeface="inherit"/>
              </a:rPr>
              <a:t> Tauri </a:t>
            </a:r>
            <a:r>
              <a:rPr lang="it-IT" altLang="it-IT" sz="3600" dirty="0" err="1">
                <a:solidFill>
                  <a:srgbClr val="222222"/>
                </a:solidFill>
                <a:latin typeface="inherit"/>
              </a:rPr>
              <a:t>passes</a:t>
            </a:r>
            <a:r>
              <a:rPr lang="it-IT" altLang="it-IT" sz="3600" dirty="0">
                <a:solidFill>
                  <a:srgbClr val="222222"/>
                </a:solidFill>
                <a:latin typeface="inherit"/>
              </a:rPr>
              <a:t> from the </a:t>
            </a:r>
            <a:r>
              <a:rPr lang="it-IT" altLang="it-IT" sz="3600" dirty="0" err="1">
                <a:solidFill>
                  <a:srgbClr val="222222"/>
                </a:solidFill>
                <a:latin typeface="inherit"/>
              </a:rPr>
              <a:t>Etruscan</a:t>
            </a:r>
            <a:r>
              <a:rPr lang="it-IT" altLang="it-IT" sz="3600" dirty="0">
                <a:solidFill>
                  <a:srgbClr val="222222"/>
                </a:solidFill>
                <a:latin typeface="inherit"/>
              </a:rPr>
              <a:t> to the Roman </a:t>
            </a:r>
            <a:r>
              <a:rPr lang="it-IT" altLang="it-IT" sz="3600" dirty="0" err="1">
                <a:solidFill>
                  <a:srgbClr val="222222"/>
                </a:solidFill>
                <a:latin typeface="inherit"/>
              </a:rPr>
              <a:t>domination</a:t>
            </a:r>
            <a:r>
              <a:rPr lang="it-IT" altLang="it-IT" sz="1600" dirty="0"/>
              <a:t> </a:t>
            </a:r>
            <a:endParaRPr lang="it-IT" altLang="it-IT" sz="2800" dirty="0"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E8B6D50-0D10-4708-9218-3F19DDF76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9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55">
        <p15:prstTrans prst="peelOff"/>
      </p:transition>
    </mc:Choice>
    <mc:Fallback xmlns="">
      <p:transition spd="slow" advTm="7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9311" y="3299055"/>
            <a:ext cx="10401790" cy="70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361" y="2899872"/>
            <a:ext cx="1049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4.000 </a:t>
            </a:r>
            <a:r>
              <a:rPr lang="it-IT" sz="1400" dirty="0" err="1"/>
              <a:t>b.c.</a:t>
            </a:r>
            <a:endParaRPr lang="it-IT" sz="1400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49311" y="3162926"/>
            <a:ext cx="0" cy="134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villaggio neolit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995878"/>
            <a:ext cx="1892331" cy="18623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4891" y="98666"/>
            <a:ext cx="2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human settlements in the Neolithic 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663908" y="4002374"/>
            <a:ext cx="0" cy="21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49311" y="4137285"/>
            <a:ext cx="101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900 </a:t>
            </a:r>
            <a:r>
              <a:rPr lang="it-IT" sz="1400" dirty="0" err="1"/>
              <a:t>b.c</a:t>
            </a:r>
            <a:r>
              <a:rPr lang="it-IT" dirty="0" err="1"/>
              <a:t>.</a:t>
            </a:r>
            <a:endParaRPr lang="it-IT" dirty="0"/>
          </a:p>
        </p:txBody>
      </p:sp>
      <p:pic>
        <p:nvPicPr>
          <p:cNvPr id="1026" name="Picture 2" descr="e necropoli etrusche patrimonio dell’umanit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8" y="4506617"/>
            <a:ext cx="2833142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824458" y="6245476"/>
            <a:ext cx="190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Foundation of </a:t>
            </a:r>
            <a:r>
              <a:rPr lang="it-IT" sz="1400" dirty="0" err="1"/>
              <a:t>Etruscan</a:t>
            </a:r>
            <a:r>
              <a:rPr lang="it-IT" sz="1400" dirty="0"/>
              <a:t> cities </a:t>
            </a:r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2728210" y="3079321"/>
            <a:ext cx="0" cy="218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442610" y="2578129"/>
            <a:ext cx="84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sec. </a:t>
            </a:r>
            <a:r>
              <a:rPr lang="it-IT" sz="1400" dirty="0" err="1"/>
              <a:t>b.c.</a:t>
            </a:r>
            <a:endParaRPr lang="it-IT" sz="1400" dirty="0"/>
          </a:p>
        </p:txBody>
      </p:sp>
      <p:pic>
        <p:nvPicPr>
          <p:cNvPr id="24" name="Immagine 23" descr="tavola-peutingeria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1" y="960719"/>
            <a:ext cx="2186744" cy="153756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442610" y="238223"/>
            <a:ext cx="294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Aquae</a:t>
            </a:r>
            <a:r>
              <a:rPr lang="en-US" sz="1400" dirty="0"/>
              <a:t> </a:t>
            </a:r>
            <a:r>
              <a:rPr lang="en-US" sz="1400" dirty="0" err="1"/>
              <a:t>Tauri</a:t>
            </a:r>
            <a:r>
              <a:rPr lang="en-US" sz="1400" dirty="0"/>
              <a:t> passes from the Etruscan to the Roman domination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0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13">
        <p15:prstTrans prst="peelOff"/>
      </p:transition>
    </mc:Choice>
    <mc:Fallback xmlns="">
      <p:transition spd="slow" advTm="3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1A05B5-A2F5-4708-AE3E-7273044D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0" y="1015814"/>
            <a:ext cx="9531551" cy="493891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9CDBB6-F56B-4276-83FF-5B66709231FD}"/>
              </a:ext>
            </a:extLst>
          </p:cNvPr>
          <p:cNvSpPr txBox="1"/>
          <p:nvPr/>
        </p:nvSpPr>
        <p:spPr>
          <a:xfrm>
            <a:off x="3094892" y="382463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103-107 </a:t>
            </a:r>
            <a:r>
              <a:rPr lang="it-IT" sz="4400" dirty="0" err="1"/>
              <a:t>a.c.</a:t>
            </a:r>
            <a:endParaRPr lang="it-IT" sz="4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290E5F-5824-414F-94B2-AA3EF94B07D6}"/>
              </a:ext>
            </a:extLst>
          </p:cNvPr>
          <p:cNvSpPr txBox="1"/>
          <p:nvPr/>
        </p:nvSpPr>
        <p:spPr>
          <a:xfrm>
            <a:off x="8229601" y="794822"/>
            <a:ext cx="396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 dirty="0">
                <a:solidFill>
                  <a:srgbClr val="222222"/>
                </a:solidFill>
                <a:latin typeface="inherit"/>
              </a:rPr>
              <a:t>The </a:t>
            </a:r>
            <a:r>
              <a:rPr lang="it-IT" altLang="it-IT" sz="4400" dirty="0" err="1">
                <a:solidFill>
                  <a:srgbClr val="222222"/>
                </a:solidFill>
                <a:latin typeface="inherit"/>
              </a:rPr>
              <a:t>emperor</a:t>
            </a:r>
            <a:r>
              <a:rPr lang="it-IT" altLang="it-IT" sz="44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sz="4400" dirty="0" err="1">
                <a:solidFill>
                  <a:srgbClr val="222222"/>
                </a:solidFill>
                <a:latin typeface="inherit"/>
              </a:rPr>
              <a:t>Trajan</a:t>
            </a:r>
            <a:r>
              <a:rPr lang="it-IT" altLang="it-IT" sz="44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sz="4400" dirty="0" err="1">
                <a:solidFill>
                  <a:srgbClr val="222222"/>
                </a:solidFill>
                <a:latin typeface="inherit"/>
              </a:rPr>
              <a:t>founded</a:t>
            </a:r>
            <a:r>
              <a:rPr lang="it-IT" altLang="it-IT" sz="4400" dirty="0">
                <a:solidFill>
                  <a:srgbClr val="222222"/>
                </a:solidFill>
                <a:latin typeface="inherit"/>
              </a:rPr>
              <a:t> Centum </a:t>
            </a:r>
            <a:r>
              <a:rPr lang="it-IT" altLang="it-IT" sz="4400" dirty="0" err="1">
                <a:solidFill>
                  <a:srgbClr val="222222"/>
                </a:solidFill>
                <a:latin typeface="inherit"/>
              </a:rPr>
              <a:t>Cellae</a:t>
            </a:r>
            <a:r>
              <a:rPr lang="it-IT" altLang="it-IT" sz="2000" dirty="0"/>
              <a:t> </a:t>
            </a:r>
            <a:endParaRPr lang="it-IT" altLang="it-IT" sz="3600" dirty="0"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9B97A9A-4C4F-4C08-8565-85AD1DBB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85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27">
        <p15:prstTrans prst="peelOff"/>
      </p:transition>
    </mc:Choice>
    <mc:Fallback xmlns="">
      <p:transition spd="slow" advTm="6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4"/>
</p:tagLst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392</TotalTime>
  <Words>790</Words>
  <Application>Microsoft Office PowerPoint</Application>
  <PresentationFormat>Widescreen</PresentationFormat>
  <Paragraphs>106</Paragraphs>
  <Slides>21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inherit</vt:lpstr>
      <vt:lpstr>Wingdings 3</vt:lpstr>
      <vt:lpstr>Filo</vt:lpstr>
      <vt:lpstr> Civitavecchia’s history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Civitavecchia’s history</dc:title>
  <dc:creator>Utente di Microsoft Office</dc:creator>
  <cp:lastModifiedBy>Cinzia Barretta</cp:lastModifiedBy>
  <cp:revision>47</cp:revision>
  <dcterms:created xsi:type="dcterms:W3CDTF">2019-11-18T15:42:30Z</dcterms:created>
  <dcterms:modified xsi:type="dcterms:W3CDTF">2019-12-19T15:06:46Z</dcterms:modified>
</cp:coreProperties>
</file>