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51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55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738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8739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63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609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107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1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72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39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8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38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23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29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23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74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87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F1AADD-C32A-4D9B-A1A9-45816AAA8305}" type="datetimeFigureOut">
              <a:rPr lang="it-IT" smtClean="0"/>
              <a:t>12/01/2020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3151A9-0F18-45AE-8207-8F4C83C6F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93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807B99-244F-4176-BFB7-E840C1A51C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it-IT" b="1" dirty="0"/>
              <a:t>DICTIONARY OF LOCALISM…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6ED383-C3A3-4EF3-8311-024B9A854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CIVITAVECCHIA!!!!!!!!!!!!</a:t>
            </a:r>
          </a:p>
        </p:txBody>
      </p:sp>
      <p:pic>
        <p:nvPicPr>
          <p:cNvPr id="4" name="Fairytale - Enya">
            <a:hlinkClick r:id="" action="ppaction://media"/>
            <a:extLst>
              <a:ext uri="{FF2B5EF4-FFF2-40B4-BE49-F238E27FC236}">
                <a16:creationId xmlns:a16="http://schemas.microsoft.com/office/drawing/2014/main" id="{63CE16E8-C4DD-4716-BD76-615F3F1214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2766" y="50032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D0257-0A39-4714-B786-ED4B0BBB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807" y="331450"/>
            <a:ext cx="6804634" cy="1151965"/>
          </a:xfrm>
        </p:spPr>
        <p:txBody>
          <a:bodyPr/>
          <a:lstStyle/>
          <a:p>
            <a:pPr algn="ctr"/>
            <a:r>
              <a:rPr lang="it-IT" b="1" i="1" dirty="0"/>
              <a:t>CIAPPOLE</a:t>
            </a:r>
          </a:p>
        </p:txBody>
      </p:sp>
      <p:sp>
        <p:nvSpPr>
          <p:cNvPr id="6" name="Uguale a 5">
            <a:extLst>
              <a:ext uri="{FF2B5EF4-FFF2-40B4-BE49-F238E27FC236}">
                <a16:creationId xmlns:a16="http://schemas.microsoft.com/office/drawing/2014/main" id="{8B2541F7-DA56-47C8-8AA3-11C0B37B106D}"/>
              </a:ext>
            </a:extLst>
          </p:cNvPr>
          <p:cNvSpPr/>
          <p:nvPr/>
        </p:nvSpPr>
        <p:spPr>
          <a:xfrm>
            <a:off x="7650309" y="160619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96E11D-CC7B-4C93-BFCB-18F690591F40}"/>
              </a:ext>
            </a:extLst>
          </p:cNvPr>
          <p:cNvSpPr txBox="1"/>
          <p:nvPr/>
        </p:nvSpPr>
        <p:spPr>
          <a:xfrm>
            <a:off x="6096000" y="2873295"/>
            <a:ext cx="792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STXingkai" panose="02010800040101010101" pitchFamily="2" charset="-122"/>
                <a:ea typeface="STXingkai" panose="02010800040101010101" pitchFamily="2" charset="-122"/>
              </a:rPr>
              <a:t>A   pair of slippers</a:t>
            </a:r>
            <a:endParaRPr lang="it-IT" sz="5400" b="1" dirty="0">
              <a:latin typeface="STXingkai" panose="02010800040101010101" pitchFamily="2" charset="-122"/>
              <a:ea typeface="STXingkai" panose="02010800040101010101" pitchFamily="2" charset="-12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38BB075-527F-454E-B421-660FC15CB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7" y="645316"/>
            <a:ext cx="4078734" cy="3750560"/>
          </a:xfrm>
          <a:prstGeom prst="ellipse">
            <a:avLst/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938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D0257-0A39-4714-B786-ED4B0BBB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807" y="331450"/>
            <a:ext cx="6804634" cy="1151965"/>
          </a:xfrm>
        </p:spPr>
        <p:txBody>
          <a:bodyPr/>
          <a:lstStyle/>
          <a:p>
            <a:pPr algn="ctr"/>
            <a:r>
              <a:rPr lang="it-IT" b="1" i="1" dirty="0"/>
              <a:t>FOCHE</a:t>
            </a:r>
          </a:p>
        </p:txBody>
      </p:sp>
      <p:sp>
        <p:nvSpPr>
          <p:cNvPr id="6" name="Uguale a 5">
            <a:extLst>
              <a:ext uri="{FF2B5EF4-FFF2-40B4-BE49-F238E27FC236}">
                <a16:creationId xmlns:a16="http://schemas.microsoft.com/office/drawing/2014/main" id="{8B2541F7-DA56-47C8-8AA3-11C0B37B106D}"/>
              </a:ext>
            </a:extLst>
          </p:cNvPr>
          <p:cNvSpPr/>
          <p:nvPr/>
        </p:nvSpPr>
        <p:spPr>
          <a:xfrm>
            <a:off x="7650309" y="160619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96E11D-CC7B-4C93-BFCB-18F690591F40}"/>
              </a:ext>
            </a:extLst>
          </p:cNvPr>
          <p:cNvSpPr txBox="1"/>
          <p:nvPr/>
        </p:nvSpPr>
        <p:spPr>
          <a:xfrm>
            <a:off x="6917933" y="2863021"/>
            <a:ext cx="792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STXingkai" panose="02010800040101010101" pitchFamily="2" charset="-122"/>
                <a:ea typeface="STXingkai" panose="02010800040101010101" pitchFamily="2" charset="-122"/>
              </a:rPr>
              <a:t>Fireworks</a:t>
            </a:r>
            <a:endParaRPr lang="it-IT" sz="5400" b="1" dirty="0">
              <a:latin typeface="STXingkai" panose="02010800040101010101" pitchFamily="2" charset="-122"/>
              <a:ea typeface="STXingkai" panose="02010800040101010101" pitchFamily="2" charset="-122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E4E1375-C2B3-4A19-939E-5633AD5B3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81" y="449199"/>
            <a:ext cx="4138087" cy="414279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185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86E698-8D78-4769-996B-37692082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08" y="244011"/>
            <a:ext cx="10396882" cy="1151965"/>
          </a:xfrm>
        </p:spPr>
        <p:txBody>
          <a:bodyPr>
            <a:normAutofit/>
          </a:bodyPr>
          <a:lstStyle/>
          <a:p>
            <a:r>
              <a:rPr lang="it-IT" sz="4800" b="1" dirty="0"/>
              <a:t>SUMMARY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DAED9A-3F3D-476E-83D5-F2F6A9692485}"/>
              </a:ext>
            </a:extLst>
          </p:cNvPr>
          <p:cNvSpPr txBox="1"/>
          <p:nvPr/>
        </p:nvSpPr>
        <p:spPr>
          <a:xfrm>
            <a:off x="760288" y="1395976"/>
            <a:ext cx="107262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ea typeface="STXingkai" panose="02010800040101010101" pitchFamily="2" charset="-122"/>
              </a:rPr>
              <a:t>1)	PRONCHISE: a very large coat</a:t>
            </a:r>
          </a:p>
          <a:p>
            <a:r>
              <a:rPr lang="en-US" sz="2400" dirty="0">
                <a:latin typeface="+mj-lt"/>
                <a:ea typeface="STXingkai" panose="02010800040101010101" pitchFamily="2" charset="-122"/>
              </a:rPr>
              <a:t>2)	CIANFRUSAJE: a lot of useless objects</a:t>
            </a:r>
          </a:p>
          <a:p>
            <a:r>
              <a:rPr lang="en-US" sz="2400" dirty="0">
                <a:latin typeface="+mj-lt"/>
                <a:ea typeface="STXingkai" panose="02010800040101010101" pitchFamily="2" charset="-122"/>
              </a:rPr>
              <a:t>3)	CUNCULINA: a small container used in the toilet to wash hands and face</a:t>
            </a:r>
          </a:p>
          <a:p>
            <a:r>
              <a:rPr lang="en-US" sz="2400" dirty="0">
                <a:latin typeface="+mj-lt"/>
                <a:ea typeface="STXingkai" panose="02010800040101010101" pitchFamily="2" charset="-122"/>
              </a:rPr>
              <a:t>4)	APO’ : an expression used to point to a person</a:t>
            </a:r>
          </a:p>
          <a:p>
            <a:r>
              <a:rPr lang="en-US" sz="2400" dirty="0">
                <a:latin typeface="+mj-lt"/>
                <a:ea typeface="STXingkai" panose="02010800040101010101" pitchFamily="2" charset="-122"/>
              </a:rPr>
              <a:t>5)	PARANNANZA: an apron used by people working in the kitchen</a:t>
            </a:r>
          </a:p>
          <a:p>
            <a:r>
              <a:rPr lang="en-US" sz="2400" dirty="0">
                <a:latin typeface="+mj-lt"/>
                <a:ea typeface="STXingkai" panose="02010800040101010101" pitchFamily="2" charset="-122"/>
              </a:rPr>
              <a:t>6)	CALLARO: a very big pot</a:t>
            </a:r>
          </a:p>
          <a:p>
            <a:r>
              <a:rPr lang="en-US" sz="2400" dirty="0">
                <a:latin typeface="+mj-lt"/>
                <a:ea typeface="STXingkai" panose="02010800040101010101" pitchFamily="2" charset="-122"/>
              </a:rPr>
              <a:t>7)	SCESCIO: a person….a bit silly!</a:t>
            </a:r>
          </a:p>
          <a:p>
            <a:r>
              <a:rPr lang="en-US" sz="2400" dirty="0">
                <a:latin typeface="+mj-lt"/>
                <a:ea typeface="STXingkai" panose="02010800040101010101" pitchFamily="2" charset="-122"/>
              </a:rPr>
              <a:t>8)	CARZOLARO: a man who repairs shoes or boots</a:t>
            </a:r>
          </a:p>
          <a:p>
            <a:r>
              <a:rPr lang="en-US" sz="2400" dirty="0">
                <a:latin typeface="+mj-lt"/>
                <a:ea typeface="STXingkai" panose="02010800040101010101" pitchFamily="2" charset="-122"/>
              </a:rPr>
              <a:t>9)	CIAPPOLE: a pair of slippers</a:t>
            </a:r>
          </a:p>
          <a:p>
            <a:r>
              <a:rPr lang="en-US" sz="2400" dirty="0">
                <a:latin typeface="+mj-lt"/>
                <a:ea typeface="STXingkai" panose="02010800040101010101" pitchFamily="2" charset="-122"/>
              </a:rPr>
              <a:t>10)	FOCHE: fireworks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6D3DF7B-BFEA-4F92-9D44-05326C644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313" y="3713412"/>
            <a:ext cx="2428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D0257-0A39-4714-B786-ED4B0BBB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807" y="331450"/>
            <a:ext cx="6804634" cy="1151965"/>
          </a:xfrm>
        </p:spPr>
        <p:txBody>
          <a:bodyPr/>
          <a:lstStyle/>
          <a:p>
            <a:pPr algn="ctr"/>
            <a:r>
              <a:rPr lang="it-IT" b="1" i="1" dirty="0"/>
              <a:t>PRONCHISE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D7A1FD-447F-451D-9B85-447F4C1E3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45" y="1134567"/>
            <a:ext cx="4061226" cy="3885669"/>
          </a:xfrm>
          <a:prstGeom prst="rect">
            <a:avLst/>
          </a:prstGeom>
        </p:spPr>
      </p:pic>
      <p:sp>
        <p:nvSpPr>
          <p:cNvPr id="6" name="Uguale a 5">
            <a:extLst>
              <a:ext uri="{FF2B5EF4-FFF2-40B4-BE49-F238E27FC236}">
                <a16:creationId xmlns:a16="http://schemas.microsoft.com/office/drawing/2014/main" id="{8B2541F7-DA56-47C8-8AA3-11C0B37B106D}"/>
              </a:ext>
            </a:extLst>
          </p:cNvPr>
          <p:cNvSpPr/>
          <p:nvPr/>
        </p:nvSpPr>
        <p:spPr>
          <a:xfrm>
            <a:off x="7650309" y="160619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70B4B0-9589-4A02-A5DD-941C405EDCBE}"/>
              </a:ext>
            </a:extLst>
          </p:cNvPr>
          <p:cNvSpPr txBox="1"/>
          <p:nvPr/>
        </p:nvSpPr>
        <p:spPr>
          <a:xfrm>
            <a:off x="5951776" y="2790160"/>
            <a:ext cx="5917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latin typeface="STXingkai" panose="02010800040101010101" pitchFamily="2" charset="-122"/>
                <a:ea typeface="STXingkai" panose="02010800040101010101" pitchFamily="2" charset="-122"/>
              </a:rPr>
              <a:t>A </a:t>
            </a:r>
            <a:r>
              <a:rPr lang="it-IT" sz="5400" b="1" dirty="0" err="1">
                <a:latin typeface="STXingkai" panose="02010800040101010101" pitchFamily="2" charset="-122"/>
                <a:ea typeface="STXingkai" panose="02010800040101010101" pitchFamily="2" charset="-122"/>
              </a:rPr>
              <a:t>very</a:t>
            </a:r>
            <a:r>
              <a:rPr lang="it-IT" sz="5400" b="1" dirty="0">
                <a:latin typeface="STXingkai" panose="02010800040101010101" pitchFamily="2" charset="-122"/>
                <a:ea typeface="STXingkai" panose="02010800040101010101" pitchFamily="2" charset="-122"/>
              </a:rPr>
              <a:t> large </a:t>
            </a:r>
            <a:r>
              <a:rPr lang="it-IT" sz="5400" b="1" dirty="0" err="1">
                <a:latin typeface="STXingkai" panose="02010800040101010101" pitchFamily="2" charset="-122"/>
                <a:ea typeface="STXingkai" panose="02010800040101010101" pitchFamily="2" charset="-122"/>
              </a:rPr>
              <a:t>coat</a:t>
            </a:r>
            <a:endParaRPr lang="it-IT" sz="5400" b="1" dirty="0">
              <a:latin typeface="STXingkai" panose="02010800040101010101" pitchFamily="2" charset="-122"/>
              <a:ea typeface="STXingka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98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D0257-0A39-4714-B786-ED4B0BBB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807" y="331450"/>
            <a:ext cx="6804634" cy="1151965"/>
          </a:xfrm>
        </p:spPr>
        <p:txBody>
          <a:bodyPr/>
          <a:lstStyle/>
          <a:p>
            <a:pPr algn="ctr"/>
            <a:r>
              <a:rPr lang="it-IT" b="1" i="1" dirty="0"/>
              <a:t>CIANFRUSAJE</a:t>
            </a:r>
          </a:p>
        </p:txBody>
      </p:sp>
      <p:sp>
        <p:nvSpPr>
          <p:cNvPr id="6" name="Uguale a 5">
            <a:extLst>
              <a:ext uri="{FF2B5EF4-FFF2-40B4-BE49-F238E27FC236}">
                <a16:creationId xmlns:a16="http://schemas.microsoft.com/office/drawing/2014/main" id="{8B2541F7-DA56-47C8-8AA3-11C0B37B106D}"/>
              </a:ext>
            </a:extLst>
          </p:cNvPr>
          <p:cNvSpPr/>
          <p:nvPr/>
        </p:nvSpPr>
        <p:spPr>
          <a:xfrm>
            <a:off x="7650309" y="160619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96E11D-CC7B-4C93-BFCB-18F690591F40}"/>
              </a:ext>
            </a:extLst>
          </p:cNvPr>
          <p:cNvSpPr txBox="1"/>
          <p:nvPr/>
        </p:nvSpPr>
        <p:spPr>
          <a:xfrm>
            <a:off x="6096000" y="2967335"/>
            <a:ext cx="5917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latin typeface="STXingkai" panose="02010800040101010101" pitchFamily="2" charset="-122"/>
                <a:ea typeface="STXingkai" panose="02010800040101010101" pitchFamily="2" charset="-122"/>
              </a:rPr>
              <a:t>A </a:t>
            </a:r>
            <a:r>
              <a:rPr lang="it-IT" sz="5400" b="1" dirty="0" err="1">
                <a:latin typeface="STXingkai" panose="02010800040101010101" pitchFamily="2" charset="-122"/>
                <a:ea typeface="STXingkai" panose="02010800040101010101" pitchFamily="2" charset="-122"/>
              </a:rPr>
              <a:t>lot</a:t>
            </a:r>
            <a:r>
              <a:rPr lang="it-IT" sz="5400" b="1" dirty="0">
                <a:latin typeface="STXingkai" panose="02010800040101010101" pitchFamily="2" charset="-122"/>
                <a:ea typeface="STXingkai" panose="02010800040101010101" pitchFamily="2" charset="-122"/>
              </a:rPr>
              <a:t> of </a:t>
            </a:r>
            <a:r>
              <a:rPr lang="it-IT" sz="5400" b="1" dirty="0" err="1">
                <a:latin typeface="STXingkai" panose="02010800040101010101" pitchFamily="2" charset="-122"/>
                <a:ea typeface="STXingkai" panose="02010800040101010101" pitchFamily="2" charset="-122"/>
              </a:rPr>
              <a:t>useless</a:t>
            </a:r>
            <a:r>
              <a:rPr lang="it-IT" sz="5400" b="1" dirty="0">
                <a:latin typeface="STXingkai" panose="02010800040101010101" pitchFamily="2" charset="-122"/>
                <a:ea typeface="STXingkai" panose="02010800040101010101" pitchFamily="2" charset="-122"/>
              </a:rPr>
              <a:t> </a:t>
            </a:r>
            <a:r>
              <a:rPr lang="it-IT" sz="5400" b="1" dirty="0" err="1">
                <a:latin typeface="STXingkai" panose="02010800040101010101" pitchFamily="2" charset="-122"/>
                <a:ea typeface="STXingkai" panose="02010800040101010101" pitchFamily="2" charset="-122"/>
              </a:rPr>
              <a:t>objects</a:t>
            </a:r>
            <a:endParaRPr lang="it-IT" sz="5400" b="1" dirty="0">
              <a:latin typeface="STXingkai" panose="02010800040101010101" pitchFamily="2" charset="-122"/>
              <a:ea typeface="STXingkai" panose="02010800040101010101" pitchFamily="2" charset="-122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9D8DD4E8-BFEE-4BF6-9853-3E8D0486E13D}"/>
              </a:ext>
            </a:extLst>
          </p:cNvPr>
          <p:cNvGrpSpPr/>
          <p:nvPr/>
        </p:nvGrpSpPr>
        <p:grpSpPr>
          <a:xfrm>
            <a:off x="230015" y="259368"/>
            <a:ext cx="6133672" cy="5384572"/>
            <a:chOff x="230015" y="259368"/>
            <a:chExt cx="6133672" cy="538457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9FDE1600-D92C-4EEC-B4D3-023A0CC0C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087463">
              <a:off x="1603435" y="1148877"/>
              <a:ext cx="932769" cy="2743438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ABC1804-95E6-40D8-A7BF-A20CC8124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45136">
              <a:off x="3360038" y="1702731"/>
              <a:ext cx="2456901" cy="1889924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D42D83B0-7F19-41E7-9700-713FCAF2F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69075">
              <a:off x="3516882" y="3304959"/>
              <a:ext cx="1763656" cy="1408080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8D5D29C8-4C70-4D06-A3B0-5377D7586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2621" y="3570286"/>
              <a:ext cx="2137429" cy="1211538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1E15C840-D5C7-44CE-82FB-E2D88722C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2621" y="259368"/>
              <a:ext cx="3472664" cy="2036511"/>
            </a:xfrm>
            <a:prstGeom prst="rect">
              <a:avLst/>
            </a:prstGeom>
          </p:spPr>
        </p:pic>
        <p:sp>
          <p:nvSpPr>
            <p:cNvPr id="16" name="Nuvola 15">
              <a:extLst>
                <a:ext uri="{FF2B5EF4-FFF2-40B4-BE49-F238E27FC236}">
                  <a16:creationId xmlns:a16="http://schemas.microsoft.com/office/drawing/2014/main" id="{7B687A9B-939D-4970-A6A4-5A4584631707}"/>
                </a:ext>
              </a:extLst>
            </p:cNvPr>
            <p:cNvSpPr/>
            <p:nvPr/>
          </p:nvSpPr>
          <p:spPr>
            <a:xfrm>
              <a:off x="230015" y="599329"/>
              <a:ext cx="6133672" cy="5044611"/>
            </a:xfrm>
            <a:prstGeom prst="cloud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43145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D0257-0A39-4714-B786-ED4B0BBB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807" y="331450"/>
            <a:ext cx="6804634" cy="1151965"/>
          </a:xfrm>
        </p:spPr>
        <p:txBody>
          <a:bodyPr/>
          <a:lstStyle/>
          <a:p>
            <a:pPr algn="ctr"/>
            <a:r>
              <a:rPr lang="it-IT" b="1" i="1" dirty="0" err="1"/>
              <a:t>cunculina</a:t>
            </a:r>
            <a:endParaRPr lang="it-IT" b="1" i="1" dirty="0"/>
          </a:p>
        </p:txBody>
      </p:sp>
      <p:sp>
        <p:nvSpPr>
          <p:cNvPr id="6" name="Uguale a 5">
            <a:extLst>
              <a:ext uri="{FF2B5EF4-FFF2-40B4-BE49-F238E27FC236}">
                <a16:creationId xmlns:a16="http://schemas.microsoft.com/office/drawing/2014/main" id="{8B2541F7-DA56-47C8-8AA3-11C0B37B106D}"/>
              </a:ext>
            </a:extLst>
          </p:cNvPr>
          <p:cNvSpPr/>
          <p:nvPr/>
        </p:nvSpPr>
        <p:spPr>
          <a:xfrm>
            <a:off x="7650309" y="160619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96E11D-CC7B-4C93-BFCB-18F690591F40}"/>
              </a:ext>
            </a:extLst>
          </p:cNvPr>
          <p:cNvSpPr txBox="1"/>
          <p:nvPr/>
        </p:nvSpPr>
        <p:spPr>
          <a:xfrm>
            <a:off x="4952144" y="2967335"/>
            <a:ext cx="7061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STXingkai" panose="02010800040101010101" pitchFamily="2" charset="-122"/>
                <a:ea typeface="STXingkai" panose="02010800040101010101" pitchFamily="2" charset="-122"/>
              </a:rPr>
              <a:t>A small container used in the toilet to wash hands and face</a:t>
            </a:r>
            <a:endParaRPr lang="it-IT" sz="5400" b="1" dirty="0">
              <a:latin typeface="STXingkai" panose="02010800040101010101" pitchFamily="2" charset="-122"/>
              <a:ea typeface="STXingkai" panose="02010800040101010101" pitchFamily="2" charset="-12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3FBA857-CB87-4CB5-ABB7-B9856E0894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382285" y="732892"/>
            <a:ext cx="4465972" cy="3349479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86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D0257-0A39-4714-B786-ED4B0BBB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807" y="331450"/>
            <a:ext cx="6804634" cy="1151965"/>
          </a:xfrm>
        </p:spPr>
        <p:txBody>
          <a:bodyPr/>
          <a:lstStyle/>
          <a:p>
            <a:pPr algn="ctr"/>
            <a:r>
              <a:rPr lang="it-IT" b="1" i="1" dirty="0"/>
              <a:t>APO’</a:t>
            </a:r>
          </a:p>
        </p:txBody>
      </p:sp>
      <p:sp>
        <p:nvSpPr>
          <p:cNvPr id="6" name="Uguale a 5">
            <a:extLst>
              <a:ext uri="{FF2B5EF4-FFF2-40B4-BE49-F238E27FC236}">
                <a16:creationId xmlns:a16="http://schemas.microsoft.com/office/drawing/2014/main" id="{8B2541F7-DA56-47C8-8AA3-11C0B37B106D}"/>
              </a:ext>
            </a:extLst>
          </p:cNvPr>
          <p:cNvSpPr/>
          <p:nvPr/>
        </p:nvSpPr>
        <p:spPr>
          <a:xfrm>
            <a:off x="7650309" y="160619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96E11D-CC7B-4C93-BFCB-18F690591F40}"/>
              </a:ext>
            </a:extLst>
          </p:cNvPr>
          <p:cNvSpPr txBox="1"/>
          <p:nvPr/>
        </p:nvSpPr>
        <p:spPr>
          <a:xfrm>
            <a:off x="4952144" y="2967335"/>
            <a:ext cx="7061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STXingkai" panose="02010800040101010101" pitchFamily="2" charset="-122"/>
                <a:ea typeface="STXingkai" panose="02010800040101010101" pitchFamily="2" charset="-122"/>
              </a:rPr>
              <a:t>An expression used to point to a person</a:t>
            </a:r>
            <a:endParaRPr lang="it-IT" sz="5400" b="1" dirty="0">
              <a:latin typeface="STXingkai" panose="02010800040101010101" pitchFamily="2" charset="-122"/>
              <a:ea typeface="STXingkai" panose="02010800040101010101" pitchFamily="2" charset="-122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9375F8-8F2C-4991-8A2B-0519619EC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4" y="719191"/>
            <a:ext cx="3617805" cy="365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3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D0257-0A39-4714-B786-ED4B0BBB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807" y="331450"/>
            <a:ext cx="6804634" cy="1151965"/>
          </a:xfrm>
        </p:spPr>
        <p:txBody>
          <a:bodyPr/>
          <a:lstStyle/>
          <a:p>
            <a:pPr algn="ctr"/>
            <a:r>
              <a:rPr lang="it-IT" b="1" i="1" dirty="0"/>
              <a:t>PARANNANZA</a:t>
            </a:r>
          </a:p>
        </p:txBody>
      </p:sp>
      <p:sp>
        <p:nvSpPr>
          <p:cNvPr id="6" name="Uguale a 5">
            <a:extLst>
              <a:ext uri="{FF2B5EF4-FFF2-40B4-BE49-F238E27FC236}">
                <a16:creationId xmlns:a16="http://schemas.microsoft.com/office/drawing/2014/main" id="{8B2541F7-DA56-47C8-8AA3-11C0B37B106D}"/>
              </a:ext>
            </a:extLst>
          </p:cNvPr>
          <p:cNvSpPr/>
          <p:nvPr/>
        </p:nvSpPr>
        <p:spPr>
          <a:xfrm>
            <a:off x="7650309" y="160619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96E11D-CC7B-4C93-BFCB-18F690591F40}"/>
              </a:ext>
            </a:extLst>
          </p:cNvPr>
          <p:cNvSpPr txBox="1"/>
          <p:nvPr/>
        </p:nvSpPr>
        <p:spPr>
          <a:xfrm>
            <a:off x="4952144" y="2967335"/>
            <a:ext cx="7061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STXingkai" panose="02010800040101010101" pitchFamily="2" charset="-122"/>
                <a:ea typeface="STXingkai" panose="02010800040101010101" pitchFamily="2" charset="-122"/>
              </a:rPr>
              <a:t>An apron used by people working in the kitchen</a:t>
            </a:r>
            <a:endParaRPr lang="it-IT" sz="5400" b="1" dirty="0">
              <a:latin typeface="STXingkai" panose="02010800040101010101" pitchFamily="2" charset="-122"/>
              <a:ea typeface="STXingkai" panose="02010800040101010101" pitchFamily="2" charset="-122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DAF2B87-18FE-4E16-A0F5-5A44952C9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94" y="907432"/>
            <a:ext cx="3277082" cy="37493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9415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D0257-0A39-4714-B786-ED4B0BBB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807" y="331450"/>
            <a:ext cx="6804634" cy="1151965"/>
          </a:xfrm>
        </p:spPr>
        <p:txBody>
          <a:bodyPr/>
          <a:lstStyle/>
          <a:p>
            <a:pPr algn="ctr"/>
            <a:r>
              <a:rPr lang="it-IT" b="1" i="1" dirty="0"/>
              <a:t>CALLARO</a:t>
            </a:r>
          </a:p>
        </p:txBody>
      </p:sp>
      <p:sp>
        <p:nvSpPr>
          <p:cNvPr id="6" name="Uguale a 5">
            <a:extLst>
              <a:ext uri="{FF2B5EF4-FFF2-40B4-BE49-F238E27FC236}">
                <a16:creationId xmlns:a16="http://schemas.microsoft.com/office/drawing/2014/main" id="{8B2541F7-DA56-47C8-8AA3-11C0B37B106D}"/>
              </a:ext>
            </a:extLst>
          </p:cNvPr>
          <p:cNvSpPr/>
          <p:nvPr/>
        </p:nvSpPr>
        <p:spPr>
          <a:xfrm>
            <a:off x="7650309" y="160619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96E11D-CC7B-4C93-BFCB-18F690591F40}"/>
              </a:ext>
            </a:extLst>
          </p:cNvPr>
          <p:cNvSpPr txBox="1"/>
          <p:nvPr/>
        </p:nvSpPr>
        <p:spPr>
          <a:xfrm>
            <a:off x="6215865" y="2823497"/>
            <a:ext cx="7061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STXingkai" panose="02010800040101010101" pitchFamily="2" charset="-122"/>
                <a:ea typeface="STXingkai" panose="02010800040101010101" pitchFamily="2" charset="-122"/>
              </a:rPr>
              <a:t>A very big pot</a:t>
            </a:r>
            <a:endParaRPr lang="it-IT" sz="5400" b="1" dirty="0">
              <a:latin typeface="STXingkai" panose="02010800040101010101" pitchFamily="2" charset="-122"/>
              <a:ea typeface="STXingkai" panose="02010800040101010101" pitchFamily="2" charset="-12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3549393-7E5B-4B79-99A2-807014CDD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05" y="967367"/>
            <a:ext cx="3592248" cy="25989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Moderately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19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D0257-0A39-4714-B786-ED4B0BBB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807" y="331450"/>
            <a:ext cx="6804634" cy="1151965"/>
          </a:xfrm>
        </p:spPr>
        <p:txBody>
          <a:bodyPr/>
          <a:lstStyle/>
          <a:p>
            <a:pPr algn="ctr"/>
            <a:r>
              <a:rPr lang="it-IT" b="1" i="1" dirty="0"/>
              <a:t>SCESCIO</a:t>
            </a:r>
          </a:p>
        </p:txBody>
      </p:sp>
      <p:sp>
        <p:nvSpPr>
          <p:cNvPr id="6" name="Uguale a 5">
            <a:extLst>
              <a:ext uri="{FF2B5EF4-FFF2-40B4-BE49-F238E27FC236}">
                <a16:creationId xmlns:a16="http://schemas.microsoft.com/office/drawing/2014/main" id="{8B2541F7-DA56-47C8-8AA3-11C0B37B106D}"/>
              </a:ext>
            </a:extLst>
          </p:cNvPr>
          <p:cNvSpPr/>
          <p:nvPr/>
        </p:nvSpPr>
        <p:spPr>
          <a:xfrm>
            <a:off x="7650309" y="160619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96E11D-CC7B-4C93-BFCB-18F690591F40}"/>
              </a:ext>
            </a:extLst>
          </p:cNvPr>
          <p:cNvSpPr txBox="1"/>
          <p:nvPr/>
        </p:nvSpPr>
        <p:spPr>
          <a:xfrm>
            <a:off x="5239820" y="2833771"/>
            <a:ext cx="7061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STXingkai" panose="02010800040101010101" pitchFamily="2" charset="-122"/>
                <a:ea typeface="STXingkai" panose="02010800040101010101" pitchFamily="2" charset="-122"/>
              </a:rPr>
              <a:t>A  person…a bit silly!</a:t>
            </a:r>
            <a:endParaRPr lang="it-IT" sz="5400" b="1" dirty="0">
              <a:latin typeface="STXingkai" panose="02010800040101010101" pitchFamily="2" charset="-122"/>
              <a:ea typeface="STXingkai" panose="02010800040101010101" pitchFamily="2" charset="-122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E8EF450-A45A-480A-AC2F-243C4877A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66" y="724405"/>
            <a:ext cx="2948255" cy="4390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0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D0257-0A39-4714-B786-ED4B0BBB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807" y="331450"/>
            <a:ext cx="6804634" cy="1151965"/>
          </a:xfrm>
        </p:spPr>
        <p:txBody>
          <a:bodyPr/>
          <a:lstStyle/>
          <a:p>
            <a:pPr algn="ctr"/>
            <a:r>
              <a:rPr lang="it-IT" b="1" i="1" dirty="0"/>
              <a:t>CARZOLARO</a:t>
            </a:r>
          </a:p>
        </p:txBody>
      </p:sp>
      <p:sp>
        <p:nvSpPr>
          <p:cNvPr id="6" name="Uguale a 5">
            <a:extLst>
              <a:ext uri="{FF2B5EF4-FFF2-40B4-BE49-F238E27FC236}">
                <a16:creationId xmlns:a16="http://schemas.microsoft.com/office/drawing/2014/main" id="{8B2541F7-DA56-47C8-8AA3-11C0B37B106D}"/>
              </a:ext>
            </a:extLst>
          </p:cNvPr>
          <p:cNvSpPr/>
          <p:nvPr/>
        </p:nvSpPr>
        <p:spPr>
          <a:xfrm>
            <a:off x="7650309" y="160619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96E11D-CC7B-4C93-BFCB-18F690591F40}"/>
              </a:ext>
            </a:extLst>
          </p:cNvPr>
          <p:cNvSpPr txBox="1"/>
          <p:nvPr/>
        </p:nvSpPr>
        <p:spPr>
          <a:xfrm>
            <a:off x="4017195" y="2914391"/>
            <a:ext cx="792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STXingkai" panose="02010800040101010101" pitchFamily="2" charset="-122"/>
                <a:ea typeface="STXingkai" panose="02010800040101010101" pitchFamily="2" charset="-122"/>
              </a:rPr>
              <a:t>A  man who repairs shoes or boots</a:t>
            </a:r>
            <a:endParaRPr lang="it-IT" sz="5400" b="1" dirty="0">
              <a:latin typeface="STXingkai" panose="02010800040101010101" pitchFamily="2" charset="-122"/>
              <a:ea typeface="STXingkai" panose="02010800040101010101" pitchFamily="2" charset="-122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CE5270-13CF-4BF7-99F8-C51DF79BE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4" y="821933"/>
            <a:ext cx="2820516" cy="3922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6448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306</TotalTime>
  <Words>192</Words>
  <Application>Microsoft Office PowerPoint</Application>
  <PresentationFormat>Widescreen</PresentationFormat>
  <Paragraphs>33</Paragraphs>
  <Slides>12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STXingkai</vt:lpstr>
      <vt:lpstr>Arial</vt:lpstr>
      <vt:lpstr>Garamond</vt:lpstr>
      <vt:lpstr>Trebuchet MS</vt:lpstr>
      <vt:lpstr>Evento</vt:lpstr>
      <vt:lpstr>DICTIONARY OF LOCALISM…</vt:lpstr>
      <vt:lpstr>PRONCHISE</vt:lpstr>
      <vt:lpstr>CIANFRUSAJE</vt:lpstr>
      <vt:lpstr>cunculina</vt:lpstr>
      <vt:lpstr>APO’</vt:lpstr>
      <vt:lpstr>PARANNANZA</vt:lpstr>
      <vt:lpstr>CALLARO</vt:lpstr>
      <vt:lpstr>SCESCIO</vt:lpstr>
      <vt:lpstr>CARZOLARO</vt:lpstr>
      <vt:lpstr>CIAPPOLE</vt:lpstr>
      <vt:lpstr>FOCHE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DICTIONARY OF LOCALISM…</dc:title>
  <dc:creator>Cinzia Barretta</dc:creator>
  <cp:lastModifiedBy>Cinzia Barretta</cp:lastModifiedBy>
  <cp:revision>20</cp:revision>
  <dcterms:created xsi:type="dcterms:W3CDTF">2020-01-12T11:16:06Z</dcterms:created>
  <dcterms:modified xsi:type="dcterms:W3CDTF">2020-01-12T16:29:50Z</dcterms:modified>
</cp:coreProperties>
</file>