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2" r:id="rId6"/>
    <p:sldId id="261"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21"/>
    <p:restoredTop sz="94681"/>
  </p:normalViewPr>
  <p:slideViewPr>
    <p:cSldViewPr snapToGrid="0" snapToObjects="1">
      <p:cViewPr varScale="1">
        <p:scale>
          <a:sx n="62" d="100"/>
          <a:sy n="62" d="100"/>
        </p:scale>
        <p:origin x="64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3EB943-8C83-5C4E-95DB-D8E442B4A9E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A49DC9A0-85A0-4D41-A939-5CDFD7D646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7A1801A-4386-EF41-B6D1-08B38A053A34}"/>
              </a:ext>
            </a:extLst>
          </p:cNvPr>
          <p:cNvSpPr>
            <a:spLocks noGrp="1"/>
          </p:cNvSpPr>
          <p:nvPr>
            <p:ph type="dt" sz="half" idx="10"/>
          </p:nvPr>
        </p:nvSpPr>
        <p:spPr/>
        <p:txBody>
          <a:bodyPr/>
          <a:lstStyle/>
          <a:p>
            <a:fld id="{585C2E89-3271-7748-9AEB-0BF57C13FA65}" type="datetimeFigureOut">
              <a:rPr lang="it-IT" smtClean="0"/>
              <a:t>16/03/2021</a:t>
            </a:fld>
            <a:endParaRPr lang="it-IT"/>
          </a:p>
        </p:txBody>
      </p:sp>
      <p:sp>
        <p:nvSpPr>
          <p:cNvPr id="5" name="Segnaposto piè di pagina 4">
            <a:extLst>
              <a:ext uri="{FF2B5EF4-FFF2-40B4-BE49-F238E27FC236}">
                <a16:creationId xmlns:a16="http://schemas.microsoft.com/office/drawing/2014/main" id="{EE482503-96F7-CE41-B617-7ACE01E9D75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905FEFF-4550-BE4F-9AC4-040C3892B4EA}"/>
              </a:ext>
            </a:extLst>
          </p:cNvPr>
          <p:cNvSpPr>
            <a:spLocks noGrp="1"/>
          </p:cNvSpPr>
          <p:nvPr>
            <p:ph type="sldNum" sz="quarter" idx="12"/>
          </p:nvPr>
        </p:nvSpPr>
        <p:spPr/>
        <p:txBody>
          <a:bodyPr/>
          <a:lstStyle/>
          <a:p>
            <a:fld id="{15968611-BB15-EE44-A569-FD92C4C4D2CD}" type="slidenum">
              <a:rPr lang="it-IT" smtClean="0"/>
              <a:t>‹N›</a:t>
            </a:fld>
            <a:endParaRPr lang="it-IT"/>
          </a:p>
        </p:txBody>
      </p:sp>
    </p:spTree>
    <p:extLst>
      <p:ext uri="{BB962C8B-B14F-4D97-AF65-F5344CB8AC3E}">
        <p14:creationId xmlns:p14="http://schemas.microsoft.com/office/powerpoint/2010/main" val="489470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5B2CDE-F0DE-D443-A2B5-97F0A09444A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FA67AC2-8E77-EA4C-8EBA-6D25E35553F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0AF6EFD-6878-6A4B-8B23-A04A27BD2DBF}"/>
              </a:ext>
            </a:extLst>
          </p:cNvPr>
          <p:cNvSpPr>
            <a:spLocks noGrp="1"/>
          </p:cNvSpPr>
          <p:nvPr>
            <p:ph type="dt" sz="half" idx="10"/>
          </p:nvPr>
        </p:nvSpPr>
        <p:spPr/>
        <p:txBody>
          <a:bodyPr/>
          <a:lstStyle/>
          <a:p>
            <a:fld id="{585C2E89-3271-7748-9AEB-0BF57C13FA65}" type="datetimeFigureOut">
              <a:rPr lang="it-IT" smtClean="0"/>
              <a:t>16/03/2021</a:t>
            </a:fld>
            <a:endParaRPr lang="it-IT"/>
          </a:p>
        </p:txBody>
      </p:sp>
      <p:sp>
        <p:nvSpPr>
          <p:cNvPr id="5" name="Segnaposto piè di pagina 4">
            <a:extLst>
              <a:ext uri="{FF2B5EF4-FFF2-40B4-BE49-F238E27FC236}">
                <a16:creationId xmlns:a16="http://schemas.microsoft.com/office/drawing/2014/main" id="{F25F1EDD-A5ED-2E43-84C9-B593CE82702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F56D721-B06C-B741-80D1-7E66CC785D72}"/>
              </a:ext>
            </a:extLst>
          </p:cNvPr>
          <p:cNvSpPr>
            <a:spLocks noGrp="1"/>
          </p:cNvSpPr>
          <p:nvPr>
            <p:ph type="sldNum" sz="quarter" idx="12"/>
          </p:nvPr>
        </p:nvSpPr>
        <p:spPr/>
        <p:txBody>
          <a:bodyPr/>
          <a:lstStyle/>
          <a:p>
            <a:fld id="{15968611-BB15-EE44-A569-FD92C4C4D2CD}" type="slidenum">
              <a:rPr lang="it-IT" smtClean="0"/>
              <a:t>‹N›</a:t>
            </a:fld>
            <a:endParaRPr lang="it-IT"/>
          </a:p>
        </p:txBody>
      </p:sp>
    </p:spTree>
    <p:extLst>
      <p:ext uri="{BB962C8B-B14F-4D97-AF65-F5344CB8AC3E}">
        <p14:creationId xmlns:p14="http://schemas.microsoft.com/office/powerpoint/2010/main" val="96821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EF83642-79DC-CF4E-A524-460F58D5A60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5AD0894-E562-9A4B-8BB8-016B575532EA}"/>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627A9AB-5B79-E745-9F75-6A12D1548E17}"/>
              </a:ext>
            </a:extLst>
          </p:cNvPr>
          <p:cNvSpPr>
            <a:spLocks noGrp="1"/>
          </p:cNvSpPr>
          <p:nvPr>
            <p:ph type="dt" sz="half" idx="10"/>
          </p:nvPr>
        </p:nvSpPr>
        <p:spPr/>
        <p:txBody>
          <a:bodyPr/>
          <a:lstStyle/>
          <a:p>
            <a:fld id="{585C2E89-3271-7748-9AEB-0BF57C13FA65}" type="datetimeFigureOut">
              <a:rPr lang="it-IT" smtClean="0"/>
              <a:t>16/03/2021</a:t>
            </a:fld>
            <a:endParaRPr lang="it-IT"/>
          </a:p>
        </p:txBody>
      </p:sp>
      <p:sp>
        <p:nvSpPr>
          <p:cNvPr id="5" name="Segnaposto piè di pagina 4">
            <a:extLst>
              <a:ext uri="{FF2B5EF4-FFF2-40B4-BE49-F238E27FC236}">
                <a16:creationId xmlns:a16="http://schemas.microsoft.com/office/drawing/2014/main" id="{E0162FBD-CAAD-AD47-83BC-395480C224F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E99B297-B04B-6540-BD3E-E53DD7295EFB}"/>
              </a:ext>
            </a:extLst>
          </p:cNvPr>
          <p:cNvSpPr>
            <a:spLocks noGrp="1"/>
          </p:cNvSpPr>
          <p:nvPr>
            <p:ph type="sldNum" sz="quarter" idx="12"/>
          </p:nvPr>
        </p:nvSpPr>
        <p:spPr/>
        <p:txBody>
          <a:bodyPr/>
          <a:lstStyle/>
          <a:p>
            <a:fld id="{15968611-BB15-EE44-A569-FD92C4C4D2CD}" type="slidenum">
              <a:rPr lang="it-IT" smtClean="0"/>
              <a:t>‹N›</a:t>
            </a:fld>
            <a:endParaRPr lang="it-IT"/>
          </a:p>
        </p:txBody>
      </p:sp>
    </p:spTree>
    <p:extLst>
      <p:ext uri="{BB962C8B-B14F-4D97-AF65-F5344CB8AC3E}">
        <p14:creationId xmlns:p14="http://schemas.microsoft.com/office/powerpoint/2010/main" val="1363538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3B5E9F-751C-D44F-812A-55534A6188A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9196B30-5709-C74E-8567-B010DAA5BBD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4933A6C-5459-B146-B91B-1DD80A5B706A}"/>
              </a:ext>
            </a:extLst>
          </p:cNvPr>
          <p:cNvSpPr>
            <a:spLocks noGrp="1"/>
          </p:cNvSpPr>
          <p:nvPr>
            <p:ph type="dt" sz="half" idx="10"/>
          </p:nvPr>
        </p:nvSpPr>
        <p:spPr/>
        <p:txBody>
          <a:bodyPr/>
          <a:lstStyle/>
          <a:p>
            <a:fld id="{585C2E89-3271-7748-9AEB-0BF57C13FA65}" type="datetimeFigureOut">
              <a:rPr lang="it-IT" smtClean="0"/>
              <a:t>16/03/2021</a:t>
            </a:fld>
            <a:endParaRPr lang="it-IT"/>
          </a:p>
        </p:txBody>
      </p:sp>
      <p:sp>
        <p:nvSpPr>
          <p:cNvPr id="5" name="Segnaposto piè di pagina 4">
            <a:extLst>
              <a:ext uri="{FF2B5EF4-FFF2-40B4-BE49-F238E27FC236}">
                <a16:creationId xmlns:a16="http://schemas.microsoft.com/office/drawing/2014/main" id="{24C3BD86-C347-3F47-9F3A-BDAEC783EB0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D7E8D11-22F7-374E-9D7F-FDB12253AC46}"/>
              </a:ext>
            </a:extLst>
          </p:cNvPr>
          <p:cNvSpPr>
            <a:spLocks noGrp="1"/>
          </p:cNvSpPr>
          <p:nvPr>
            <p:ph type="sldNum" sz="quarter" idx="12"/>
          </p:nvPr>
        </p:nvSpPr>
        <p:spPr/>
        <p:txBody>
          <a:bodyPr/>
          <a:lstStyle/>
          <a:p>
            <a:fld id="{15968611-BB15-EE44-A569-FD92C4C4D2CD}" type="slidenum">
              <a:rPr lang="it-IT" smtClean="0"/>
              <a:t>‹N›</a:t>
            </a:fld>
            <a:endParaRPr lang="it-IT"/>
          </a:p>
        </p:txBody>
      </p:sp>
    </p:spTree>
    <p:extLst>
      <p:ext uri="{BB962C8B-B14F-4D97-AF65-F5344CB8AC3E}">
        <p14:creationId xmlns:p14="http://schemas.microsoft.com/office/powerpoint/2010/main" val="4028328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6DC885-E85F-A448-AA7A-B1D8A77CF60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8681A72-A3D6-944B-82CD-D94C82EF44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DD34FCF9-DAD9-434B-9ABA-A6A10B494F86}"/>
              </a:ext>
            </a:extLst>
          </p:cNvPr>
          <p:cNvSpPr>
            <a:spLocks noGrp="1"/>
          </p:cNvSpPr>
          <p:nvPr>
            <p:ph type="dt" sz="half" idx="10"/>
          </p:nvPr>
        </p:nvSpPr>
        <p:spPr/>
        <p:txBody>
          <a:bodyPr/>
          <a:lstStyle/>
          <a:p>
            <a:fld id="{585C2E89-3271-7748-9AEB-0BF57C13FA65}" type="datetimeFigureOut">
              <a:rPr lang="it-IT" smtClean="0"/>
              <a:t>16/03/2021</a:t>
            </a:fld>
            <a:endParaRPr lang="it-IT"/>
          </a:p>
        </p:txBody>
      </p:sp>
      <p:sp>
        <p:nvSpPr>
          <p:cNvPr id="5" name="Segnaposto piè di pagina 4">
            <a:extLst>
              <a:ext uri="{FF2B5EF4-FFF2-40B4-BE49-F238E27FC236}">
                <a16:creationId xmlns:a16="http://schemas.microsoft.com/office/drawing/2014/main" id="{25F6D46F-C20B-7649-83B6-4E1C005A1CA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10270FC-45EA-7E40-91A0-099FB6CF5584}"/>
              </a:ext>
            </a:extLst>
          </p:cNvPr>
          <p:cNvSpPr>
            <a:spLocks noGrp="1"/>
          </p:cNvSpPr>
          <p:nvPr>
            <p:ph type="sldNum" sz="quarter" idx="12"/>
          </p:nvPr>
        </p:nvSpPr>
        <p:spPr/>
        <p:txBody>
          <a:bodyPr/>
          <a:lstStyle/>
          <a:p>
            <a:fld id="{15968611-BB15-EE44-A569-FD92C4C4D2CD}" type="slidenum">
              <a:rPr lang="it-IT" smtClean="0"/>
              <a:t>‹N›</a:t>
            </a:fld>
            <a:endParaRPr lang="it-IT"/>
          </a:p>
        </p:txBody>
      </p:sp>
    </p:spTree>
    <p:extLst>
      <p:ext uri="{BB962C8B-B14F-4D97-AF65-F5344CB8AC3E}">
        <p14:creationId xmlns:p14="http://schemas.microsoft.com/office/powerpoint/2010/main" val="774235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AC9023-15EC-9D41-9524-0F7720D2704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B9A0AD5-4585-CB4C-B575-38D03AF722BE}"/>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F4F68B81-A041-FA4B-9654-227D15929862}"/>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EB7D87A6-29A1-C046-B9E9-D527848449A0}"/>
              </a:ext>
            </a:extLst>
          </p:cNvPr>
          <p:cNvSpPr>
            <a:spLocks noGrp="1"/>
          </p:cNvSpPr>
          <p:nvPr>
            <p:ph type="dt" sz="half" idx="10"/>
          </p:nvPr>
        </p:nvSpPr>
        <p:spPr/>
        <p:txBody>
          <a:bodyPr/>
          <a:lstStyle/>
          <a:p>
            <a:fld id="{585C2E89-3271-7748-9AEB-0BF57C13FA65}" type="datetimeFigureOut">
              <a:rPr lang="it-IT" smtClean="0"/>
              <a:t>16/03/2021</a:t>
            </a:fld>
            <a:endParaRPr lang="it-IT"/>
          </a:p>
        </p:txBody>
      </p:sp>
      <p:sp>
        <p:nvSpPr>
          <p:cNvPr id="6" name="Segnaposto piè di pagina 5">
            <a:extLst>
              <a:ext uri="{FF2B5EF4-FFF2-40B4-BE49-F238E27FC236}">
                <a16:creationId xmlns:a16="http://schemas.microsoft.com/office/drawing/2014/main" id="{A2E18686-6CD9-764E-814E-C9CA779C02C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0C6B60E-005E-DA4C-90DF-57524EC1D392}"/>
              </a:ext>
            </a:extLst>
          </p:cNvPr>
          <p:cNvSpPr>
            <a:spLocks noGrp="1"/>
          </p:cNvSpPr>
          <p:nvPr>
            <p:ph type="sldNum" sz="quarter" idx="12"/>
          </p:nvPr>
        </p:nvSpPr>
        <p:spPr/>
        <p:txBody>
          <a:bodyPr/>
          <a:lstStyle/>
          <a:p>
            <a:fld id="{15968611-BB15-EE44-A569-FD92C4C4D2CD}" type="slidenum">
              <a:rPr lang="it-IT" smtClean="0"/>
              <a:t>‹N›</a:t>
            </a:fld>
            <a:endParaRPr lang="it-IT"/>
          </a:p>
        </p:txBody>
      </p:sp>
    </p:spTree>
    <p:extLst>
      <p:ext uri="{BB962C8B-B14F-4D97-AF65-F5344CB8AC3E}">
        <p14:creationId xmlns:p14="http://schemas.microsoft.com/office/powerpoint/2010/main" val="735477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9C4260-AC2D-9649-8C30-898C34912C30}"/>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5DDBB42-96E2-5741-BE89-6382AA3F09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68453E1F-3DC1-B64E-BDC9-2688FC4E5D50}"/>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6EFAB63-2E03-D84F-8545-DF51A7F221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2AD026AC-A41D-4640-8479-42A23C5A32B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2BF2EB9-2E67-DF49-B6FC-547195BBC419}"/>
              </a:ext>
            </a:extLst>
          </p:cNvPr>
          <p:cNvSpPr>
            <a:spLocks noGrp="1"/>
          </p:cNvSpPr>
          <p:nvPr>
            <p:ph type="dt" sz="half" idx="10"/>
          </p:nvPr>
        </p:nvSpPr>
        <p:spPr/>
        <p:txBody>
          <a:bodyPr/>
          <a:lstStyle/>
          <a:p>
            <a:fld id="{585C2E89-3271-7748-9AEB-0BF57C13FA65}" type="datetimeFigureOut">
              <a:rPr lang="it-IT" smtClean="0"/>
              <a:t>16/03/2021</a:t>
            </a:fld>
            <a:endParaRPr lang="it-IT"/>
          </a:p>
        </p:txBody>
      </p:sp>
      <p:sp>
        <p:nvSpPr>
          <p:cNvPr id="8" name="Segnaposto piè di pagina 7">
            <a:extLst>
              <a:ext uri="{FF2B5EF4-FFF2-40B4-BE49-F238E27FC236}">
                <a16:creationId xmlns:a16="http://schemas.microsoft.com/office/drawing/2014/main" id="{A520F339-7A7B-A844-8251-25CE40D8075C}"/>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83D639C2-6496-0442-8067-68E3D9E23F99}"/>
              </a:ext>
            </a:extLst>
          </p:cNvPr>
          <p:cNvSpPr>
            <a:spLocks noGrp="1"/>
          </p:cNvSpPr>
          <p:nvPr>
            <p:ph type="sldNum" sz="quarter" idx="12"/>
          </p:nvPr>
        </p:nvSpPr>
        <p:spPr/>
        <p:txBody>
          <a:bodyPr/>
          <a:lstStyle/>
          <a:p>
            <a:fld id="{15968611-BB15-EE44-A569-FD92C4C4D2CD}" type="slidenum">
              <a:rPr lang="it-IT" smtClean="0"/>
              <a:t>‹N›</a:t>
            </a:fld>
            <a:endParaRPr lang="it-IT"/>
          </a:p>
        </p:txBody>
      </p:sp>
    </p:spTree>
    <p:extLst>
      <p:ext uri="{BB962C8B-B14F-4D97-AF65-F5344CB8AC3E}">
        <p14:creationId xmlns:p14="http://schemas.microsoft.com/office/powerpoint/2010/main" val="240744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DD5E3A-0C68-7747-AF4D-98176EF4119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46DE410F-9DE6-624A-B02B-C053BADDDD33}"/>
              </a:ext>
            </a:extLst>
          </p:cNvPr>
          <p:cNvSpPr>
            <a:spLocks noGrp="1"/>
          </p:cNvSpPr>
          <p:nvPr>
            <p:ph type="dt" sz="half" idx="10"/>
          </p:nvPr>
        </p:nvSpPr>
        <p:spPr/>
        <p:txBody>
          <a:bodyPr/>
          <a:lstStyle/>
          <a:p>
            <a:fld id="{585C2E89-3271-7748-9AEB-0BF57C13FA65}" type="datetimeFigureOut">
              <a:rPr lang="it-IT" smtClean="0"/>
              <a:t>16/03/2021</a:t>
            </a:fld>
            <a:endParaRPr lang="it-IT"/>
          </a:p>
        </p:txBody>
      </p:sp>
      <p:sp>
        <p:nvSpPr>
          <p:cNvPr id="4" name="Segnaposto piè di pagina 3">
            <a:extLst>
              <a:ext uri="{FF2B5EF4-FFF2-40B4-BE49-F238E27FC236}">
                <a16:creationId xmlns:a16="http://schemas.microsoft.com/office/drawing/2014/main" id="{50F5A3A7-5241-A54F-80FC-600A9DC1F8E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C6D18B0-624F-6A4D-957A-727F9E2D1D5C}"/>
              </a:ext>
            </a:extLst>
          </p:cNvPr>
          <p:cNvSpPr>
            <a:spLocks noGrp="1"/>
          </p:cNvSpPr>
          <p:nvPr>
            <p:ph type="sldNum" sz="quarter" idx="12"/>
          </p:nvPr>
        </p:nvSpPr>
        <p:spPr/>
        <p:txBody>
          <a:bodyPr/>
          <a:lstStyle/>
          <a:p>
            <a:fld id="{15968611-BB15-EE44-A569-FD92C4C4D2CD}" type="slidenum">
              <a:rPr lang="it-IT" smtClean="0"/>
              <a:t>‹N›</a:t>
            </a:fld>
            <a:endParaRPr lang="it-IT"/>
          </a:p>
        </p:txBody>
      </p:sp>
    </p:spTree>
    <p:extLst>
      <p:ext uri="{BB962C8B-B14F-4D97-AF65-F5344CB8AC3E}">
        <p14:creationId xmlns:p14="http://schemas.microsoft.com/office/powerpoint/2010/main" val="2230008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841213E-F829-9D40-B572-90783EC93E9C}"/>
              </a:ext>
            </a:extLst>
          </p:cNvPr>
          <p:cNvSpPr>
            <a:spLocks noGrp="1"/>
          </p:cNvSpPr>
          <p:nvPr>
            <p:ph type="dt" sz="half" idx="10"/>
          </p:nvPr>
        </p:nvSpPr>
        <p:spPr/>
        <p:txBody>
          <a:bodyPr/>
          <a:lstStyle/>
          <a:p>
            <a:fld id="{585C2E89-3271-7748-9AEB-0BF57C13FA65}" type="datetimeFigureOut">
              <a:rPr lang="it-IT" smtClean="0"/>
              <a:t>16/03/2021</a:t>
            </a:fld>
            <a:endParaRPr lang="it-IT"/>
          </a:p>
        </p:txBody>
      </p:sp>
      <p:sp>
        <p:nvSpPr>
          <p:cNvPr id="3" name="Segnaposto piè di pagina 2">
            <a:extLst>
              <a:ext uri="{FF2B5EF4-FFF2-40B4-BE49-F238E27FC236}">
                <a16:creationId xmlns:a16="http://schemas.microsoft.com/office/drawing/2014/main" id="{7A4CAA91-D72D-484A-B1DF-CA8FAABDCD6B}"/>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F6D42DDE-671A-FC45-ABFA-C1EBC835ACE0}"/>
              </a:ext>
            </a:extLst>
          </p:cNvPr>
          <p:cNvSpPr>
            <a:spLocks noGrp="1"/>
          </p:cNvSpPr>
          <p:nvPr>
            <p:ph type="sldNum" sz="quarter" idx="12"/>
          </p:nvPr>
        </p:nvSpPr>
        <p:spPr/>
        <p:txBody>
          <a:bodyPr/>
          <a:lstStyle/>
          <a:p>
            <a:fld id="{15968611-BB15-EE44-A569-FD92C4C4D2CD}" type="slidenum">
              <a:rPr lang="it-IT" smtClean="0"/>
              <a:t>‹N›</a:t>
            </a:fld>
            <a:endParaRPr lang="it-IT"/>
          </a:p>
        </p:txBody>
      </p:sp>
    </p:spTree>
    <p:extLst>
      <p:ext uri="{BB962C8B-B14F-4D97-AF65-F5344CB8AC3E}">
        <p14:creationId xmlns:p14="http://schemas.microsoft.com/office/powerpoint/2010/main" val="2318867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CD6D99-5990-8541-ACEF-801A9010007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ECFE512-5078-1240-8D28-866A6C3BF9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D267351-D4A9-1641-894A-F9ADFC3352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0F91EC3-534D-4E4C-8042-527D66BAA6BE}"/>
              </a:ext>
            </a:extLst>
          </p:cNvPr>
          <p:cNvSpPr>
            <a:spLocks noGrp="1"/>
          </p:cNvSpPr>
          <p:nvPr>
            <p:ph type="dt" sz="half" idx="10"/>
          </p:nvPr>
        </p:nvSpPr>
        <p:spPr/>
        <p:txBody>
          <a:bodyPr/>
          <a:lstStyle/>
          <a:p>
            <a:fld id="{585C2E89-3271-7748-9AEB-0BF57C13FA65}" type="datetimeFigureOut">
              <a:rPr lang="it-IT" smtClean="0"/>
              <a:t>16/03/2021</a:t>
            </a:fld>
            <a:endParaRPr lang="it-IT"/>
          </a:p>
        </p:txBody>
      </p:sp>
      <p:sp>
        <p:nvSpPr>
          <p:cNvPr id="6" name="Segnaposto piè di pagina 5">
            <a:extLst>
              <a:ext uri="{FF2B5EF4-FFF2-40B4-BE49-F238E27FC236}">
                <a16:creationId xmlns:a16="http://schemas.microsoft.com/office/drawing/2014/main" id="{8909CAD7-5A09-9D4D-8B4C-4F8679BF8E0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E6BC421-F1CC-4D48-9068-B46F2CBE2E7C}"/>
              </a:ext>
            </a:extLst>
          </p:cNvPr>
          <p:cNvSpPr>
            <a:spLocks noGrp="1"/>
          </p:cNvSpPr>
          <p:nvPr>
            <p:ph type="sldNum" sz="quarter" idx="12"/>
          </p:nvPr>
        </p:nvSpPr>
        <p:spPr/>
        <p:txBody>
          <a:bodyPr/>
          <a:lstStyle/>
          <a:p>
            <a:fld id="{15968611-BB15-EE44-A569-FD92C4C4D2CD}" type="slidenum">
              <a:rPr lang="it-IT" smtClean="0"/>
              <a:t>‹N›</a:t>
            </a:fld>
            <a:endParaRPr lang="it-IT"/>
          </a:p>
        </p:txBody>
      </p:sp>
    </p:spTree>
    <p:extLst>
      <p:ext uri="{BB962C8B-B14F-4D97-AF65-F5344CB8AC3E}">
        <p14:creationId xmlns:p14="http://schemas.microsoft.com/office/powerpoint/2010/main" val="2192412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4C3F4B-D870-5247-A703-6CE33717517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D0DADBE-E417-F649-9BE9-71E9D0EFA4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95FDCB30-637E-ED4D-9557-6E8B14F11B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19E83E7-3502-4D4D-97AC-ACC8B57431FB}"/>
              </a:ext>
            </a:extLst>
          </p:cNvPr>
          <p:cNvSpPr>
            <a:spLocks noGrp="1"/>
          </p:cNvSpPr>
          <p:nvPr>
            <p:ph type="dt" sz="half" idx="10"/>
          </p:nvPr>
        </p:nvSpPr>
        <p:spPr/>
        <p:txBody>
          <a:bodyPr/>
          <a:lstStyle/>
          <a:p>
            <a:fld id="{585C2E89-3271-7748-9AEB-0BF57C13FA65}" type="datetimeFigureOut">
              <a:rPr lang="it-IT" smtClean="0"/>
              <a:t>16/03/2021</a:t>
            </a:fld>
            <a:endParaRPr lang="it-IT"/>
          </a:p>
        </p:txBody>
      </p:sp>
      <p:sp>
        <p:nvSpPr>
          <p:cNvPr id="6" name="Segnaposto piè di pagina 5">
            <a:extLst>
              <a:ext uri="{FF2B5EF4-FFF2-40B4-BE49-F238E27FC236}">
                <a16:creationId xmlns:a16="http://schemas.microsoft.com/office/drawing/2014/main" id="{EAE6B793-1879-5D44-BC91-93AA7AAE21F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A4DC3B2-CC93-4646-ADAE-4972C6FAE43F}"/>
              </a:ext>
            </a:extLst>
          </p:cNvPr>
          <p:cNvSpPr>
            <a:spLocks noGrp="1"/>
          </p:cNvSpPr>
          <p:nvPr>
            <p:ph type="sldNum" sz="quarter" idx="12"/>
          </p:nvPr>
        </p:nvSpPr>
        <p:spPr/>
        <p:txBody>
          <a:bodyPr/>
          <a:lstStyle/>
          <a:p>
            <a:fld id="{15968611-BB15-EE44-A569-FD92C4C4D2CD}" type="slidenum">
              <a:rPr lang="it-IT" smtClean="0"/>
              <a:t>‹N›</a:t>
            </a:fld>
            <a:endParaRPr lang="it-IT"/>
          </a:p>
        </p:txBody>
      </p:sp>
    </p:spTree>
    <p:extLst>
      <p:ext uri="{BB962C8B-B14F-4D97-AF65-F5344CB8AC3E}">
        <p14:creationId xmlns:p14="http://schemas.microsoft.com/office/powerpoint/2010/main" val="2752600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3368BF00-3251-FB4B-8EEC-8453537251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DE31FAE-7F07-5348-984E-A2A76E8E8E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E98E601-0E93-2B4F-BF0C-6198C9AFE8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5C2E89-3271-7748-9AEB-0BF57C13FA65}" type="datetimeFigureOut">
              <a:rPr lang="it-IT" smtClean="0"/>
              <a:t>16/03/2021</a:t>
            </a:fld>
            <a:endParaRPr lang="it-IT"/>
          </a:p>
        </p:txBody>
      </p:sp>
      <p:sp>
        <p:nvSpPr>
          <p:cNvPr id="5" name="Segnaposto piè di pagina 4">
            <a:extLst>
              <a:ext uri="{FF2B5EF4-FFF2-40B4-BE49-F238E27FC236}">
                <a16:creationId xmlns:a16="http://schemas.microsoft.com/office/drawing/2014/main" id="{3AB05CE4-6E0E-DB4F-A74C-ADDF8C68F3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C87296AD-122E-3249-A3A2-8457F31A4F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968611-BB15-EE44-A569-FD92C4C4D2CD}" type="slidenum">
              <a:rPr lang="it-IT" smtClean="0"/>
              <a:t>‹N›</a:t>
            </a:fld>
            <a:endParaRPr lang="it-IT"/>
          </a:p>
        </p:txBody>
      </p:sp>
    </p:spTree>
    <p:extLst>
      <p:ext uri="{BB962C8B-B14F-4D97-AF65-F5344CB8AC3E}">
        <p14:creationId xmlns:p14="http://schemas.microsoft.com/office/powerpoint/2010/main" val="2804167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asertasera.it/2017/11/22/artigianato-locale-30-milioni-dalal-regione-per-le-produzioni-di-qualita/"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creativecommons.org/licenses/by-nc-sa/3.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mronline.org/2017/08/02/amazon-becoming-the-market/"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s://creativecommons.org/licenses/by-nc-nd/3.0/"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ja.wikipedia.org/wiki/Amazon_Go"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ttps://creativecommons.org/licenses/by-sa/3.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raymondtec.com/2019/02/teslas-model-3-was-the-best-selling-ev-in-the-world-last-year/" TargetMode="External"/><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hyperlink" Target="https://creativecommons.org/licenses/by-sa/3.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abruzzo24ore.tv/news/Crisi-per-le-calzature-ma-non-per-il-calzolaio-Maurizio-che-rende-trendy-vecchi-modelli/143701.htm" TargetMode="External"/><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hyperlink" Target="https://creativecommons.org/licenses/by-nc-nd/3.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Immagine 9" descr="Immagine che contiene persona, interni&#10;&#10;Descrizione generata automaticamente">
            <a:extLst>
              <a:ext uri="{FF2B5EF4-FFF2-40B4-BE49-F238E27FC236}">
                <a16:creationId xmlns:a16="http://schemas.microsoft.com/office/drawing/2014/main" id="{52FC9D49-A073-0F4E-B01E-2715C4058DA2}"/>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33167" t="9091" r="18239" b="1"/>
          <a:stretch/>
        </p:blipFill>
        <p:spPr>
          <a:xfrm>
            <a:off x="6473364" y="584908"/>
            <a:ext cx="5718636" cy="5509675"/>
          </a:xfrm>
          <a:custGeom>
            <a:avLst/>
            <a:gdLst/>
            <a:ahLst/>
            <a:cxnLst/>
            <a:rect l="l" t="t" r="r" b="b"/>
            <a:pathLst>
              <a:path w="5718636" h="5509675">
                <a:moveTo>
                  <a:pt x="3045815" y="0"/>
                </a:moveTo>
                <a:lnTo>
                  <a:pt x="5718636" y="0"/>
                </a:lnTo>
                <a:lnTo>
                  <a:pt x="5718636" y="5509036"/>
                </a:lnTo>
                <a:lnTo>
                  <a:pt x="5215794" y="5509036"/>
                </a:lnTo>
                <a:lnTo>
                  <a:pt x="5215794" y="5509675"/>
                </a:lnTo>
                <a:lnTo>
                  <a:pt x="0" y="5509675"/>
                </a:lnTo>
                <a:lnTo>
                  <a:pt x="2542974" y="639"/>
                </a:lnTo>
                <a:lnTo>
                  <a:pt x="3045520" y="639"/>
                </a:lnTo>
                <a:close/>
              </a:path>
            </a:pathLst>
          </a:custGeom>
        </p:spPr>
      </p:pic>
      <p:sp>
        <p:nvSpPr>
          <p:cNvPr id="16" name="Freeform: Shape 15">
            <a:extLst>
              <a:ext uri="{FF2B5EF4-FFF2-40B4-BE49-F238E27FC236}">
                <a16:creationId xmlns:a16="http://schemas.microsoft.com/office/drawing/2014/main" id="{17CDB40A-75BB-4498-A20B-59C3984A3A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85526"/>
            <a:ext cx="8349381" cy="5509038"/>
          </a:xfrm>
          <a:custGeom>
            <a:avLst/>
            <a:gdLst>
              <a:gd name="connsiteX0" fmla="*/ 0 w 8349381"/>
              <a:gd name="connsiteY0" fmla="*/ 0 h 5509038"/>
              <a:gd name="connsiteX1" fmla="*/ 8349381 w 8349381"/>
              <a:gd name="connsiteY1" fmla="*/ 0 h 5509038"/>
              <a:gd name="connsiteX2" fmla="*/ 5806407 w 8349381"/>
              <a:gd name="connsiteY2" fmla="*/ 5509038 h 5509038"/>
              <a:gd name="connsiteX3" fmla="*/ 0 w 8349381"/>
              <a:gd name="connsiteY3" fmla="*/ 5509038 h 5509038"/>
            </a:gdLst>
            <a:ahLst/>
            <a:cxnLst>
              <a:cxn ang="0">
                <a:pos x="connsiteX0" y="connsiteY0"/>
              </a:cxn>
              <a:cxn ang="0">
                <a:pos x="connsiteX1" y="connsiteY1"/>
              </a:cxn>
              <a:cxn ang="0">
                <a:pos x="connsiteX2" y="connsiteY2"/>
              </a:cxn>
              <a:cxn ang="0">
                <a:pos x="connsiteX3" y="connsiteY3"/>
              </a:cxn>
            </a:cxnLst>
            <a:rect l="l" t="t" r="r" b="b"/>
            <a:pathLst>
              <a:path w="8349381" h="5509038">
                <a:moveTo>
                  <a:pt x="0" y="0"/>
                </a:moveTo>
                <a:lnTo>
                  <a:pt x="8349381" y="0"/>
                </a:lnTo>
                <a:lnTo>
                  <a:pt x="5806407" y="5509038"/>
                </a:lnTo>
                <a:lnTo>
                  <a:pt x="0" y="5509038"/>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1">
                  <a:lumMod val="95000"/>
                </a:schemeClr>
              </a:solidFill>
            </a:endParaRPr>
          </a:p>
        </p:txBody>
      </p:sp>
      <p:sp>
        <p:nvSpPr>
          <p:cNvPr id="3" name="Sottotitolo 2">
            <a:extLst>
              <a:ext uri="{FF2B5EF4-FFF2-40B4-BE49-F238E27FC236}">
                <a16:creationId xmlns:a16="http://schemas.microsoft.com/office/drawing/2014/main" id="{684DB24F-844C-0146-8D8A-589C2A51D7FA}"/>
              </a:ext>
            </a:extLst>
          </p:cNvPr>
          <p:cNvSpPr>
            <a:spLocks noGrp="1"/>
          </p:cNvSpPr>
          <p:nvPr>
            <p:ph type="subTitle" idx="1"/>
          </p:nvPr>
        </p:nvSpPr>
        <p:spPr>
          <a:xfrm>
            <a:off x="841249" y="3651047"/>
            <a:ext cx="5254752" cy="911117"/>
          </a:xfrm>
        </p:spPr>
        <p:txBody>
          <a:bodyPr>
            <a:normAutofit lnSpcReduction="10000"/>
          </a:bodyPr>
          <a:lstStyle/>
          <a:p>
            <a:pPr algn="l"/>
            <a:r>
              <a:rPr lang="it-IT" sz="1600" dirty="0">
                <a:solidFill>
                  <a:srgbClr val="FFFFFF"/>
                </a:solidFill>
                <a:latin typeface="Times New Roman" panose="02020603050405020304" pitchFamily="18" charset="0"/>
                <a:cs typeface="Times New Roman" panose="02020603050405020304" pitchFamily="18" charset="0"/>
              </a:rPr>
              <a:t>In the last few years, with the development of the technology, some jobs are disappearing like the graver, the cashier, the carpenter and all the work of the craftsmanship’s works in general. </a:t>
            </a:r>
          </a:p>
        </p:txBody>
      </p:sp>
      <p:sp>
        <p:nvSpPr>
          <p:cNvPr id="2" name="Titolo 1">
            <a:extLst>
              <a:ext uri="{FF2B5EF4-FFF2-40B4-BE49-F238E27FC236}">
                <a16:creationId xmlns:a16="http://schemas.microsoft.com/office/drawing/2014/main" id="{56877087-E38E-704E-9756-5FFD938007D2}"/>
              </a:ext>
            </a:extLst>
          </p:cNvPr>
          <p:cNvSpPr>
            <a:spLocks noGrp="1"/>
          </p:cNvSpPr>
          <p:nvPr>
            <p:ph type="ctrTitle"/>
          </p:nvPr>
        </p:nvSpPr>
        <p:spPr>
          <a:xfrm>
            <a:off x="841248" y="1408814"/>
            <a:ext cx="5729673" cy="2235277"/>
          </a:xfrm>
        </p:spPr>
        <p:txBody>
          <a:bodyPr>
            <a:normAutofit/>
          </a:bodyPr>
          <a:lstStyle/>
          <a:p>
            <a:pPr algn="l"/>
            <a:r>
              <a:rPr lang="it-IT" sz="5400" dirty="0">
                <a:solidFill>
                  <a:srgbClr val="FFFFFF"/>
                </a:solidFill>
                <a:latin typeface="Times New Roman" panose="02020603050405020304" pitchFamily="18" charset="0"/>
                <a:cs typeface="Times New Roman" panose="02020603050405020304" pitchFamily="18" charset="0"/>
              </a:rPr>
              <a:t>Jobs that are disappearing</a:t>
            </a:r>
          </a:p>
        </p:txBody>
      </p:sp>
      <p:sp>
        <p:nvSpPr>
          <p:cNvPr id="11" name="CasellaDiTesto 10">
            <a:extLst>
              <a:ext uri="{FF2B5EF4-FFF2-40B4-BE49-F238E27FC236}">
                <a16:creationId xmlns:a16="http://schemas.microsoft.com/office/drawing/2014/main" id="{E4937C1E-2ADE-5F4A-98A6-53FC2A4EDD88}"/>
              </a:ext>
            </a:extLst>
          </p:cNvPr>
          <p:cNvSpPr txBox="1"/>
          <p:nvPr/>
        </p:nvSpPr>
        <p:spPr>
          <a:xfrm>
            <a:off x="9378409" y="6657945"/>
            <a:ext cx="2813591" cy="200055"/>
          </a:xfrm>
          <a:prstGeom prst="rect">
            <a:avLst/>
          </a:prstGeom>
          <a:solidFill>
            <a:srgbClr val="000000"/>
          </a:solidFill>
        </p:spPr>
        <p:txBody>
          <a:bodyPr wrap="square" rtlCol="0">
            <a:spAutoFit/>
          </a:bodyPr>
          <a:lstStyle/>
          <a:p>
            <a:pPr algn="r">
              <a:spcAft>
                <a:spcPts val="600"/>
              </a:spcAft>
            </a:pPr>
            <a:r>
              <a:rPr lang="it-IT" sz="700">
                <a:solidFill>
                  <a:srgbClr val="FFFFFF"/>
                </a:solidFill>
                <a:hlinkClick r:id="rId3" tooltip="https://casertasera.it/2017/11/22/artigianato-locale-30-milioni-dalal-regione-per-le-produzioni-di-qualita/">
                  <a:extLst>
                    <a:ext uri="{A12FA001-AC4F-418D-AE19-62706E023703}">
                      <ahyp:hlinkClr xmlns:ahyp="http://schemas.microsoft.com/office/drawing/2018/hyperlinkcolor" val="tx"/>
                    </a:ext>
                  </a:extLst>
                </a:hlinkClick>
              </a:rPr>
              <a:t>Questa foto</a:t>
            </a:r>
            <a:r>
              <a:rPr lang="it-IT" sz="700">
                <a:solidFill>
                  <a:srgbClr val="FFFFFF"/>
                </a:solidFill>
              </a:rPr>
              <a:t> di Autore sconosciuto è concesso in licenza da </a:t>
            </a:r>
            <a:r>
              <a:rPr lang="it-IT" sz="700">
                <a:solidFill>
                  <a:srgbClr val="FFFFFF"/>
                </a:solidFill>
                <a:hlinkClick r:id="rId4" tooltip="https://creativecommons.org/licenses/by-nc-sa/3.0/">
                  <a:extLst>
                    <a:ext uri="{A12FA001-AC4F-418D-AE19-62706E023703}">
                      <ahyp:hlinkClr xmlns:ahyp="http://schemas.microsoft.com/office/drawing/2018/hyperlinkcolor" val="tx"/>
                    </a:ext>
                  </a:extLst>
                </a:hlinkClick>
              </a:rPr>
              <a:t>CC BY-SA-NC</a:t>
            </a:r>
            <a:endParaRPr lang="it-IT" sz="700">
              <a:solidFill>
                <a:srgbClr val="FFFFFF"/>
              </a:solidFill>
            </a:endParaRPr>
          </a:p>
        </p:txBody>
      </p:sp>
    </p:spTree>
    <p:extLst>
      <p:ext uri="{BB962C8B-B14F-4D97-AF65-F5344CB8AC3E}">
        <p14:creationId xmlns:p14="http://schemas.microsoft.com/office/powerpoint/2010/main" val="3167751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2">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Immagine 6" descr="Immagine che contiene testo&#10;&#10;Descrizione generata automaticamente">
            <a:extLst>
              <a:ext uri="{FF2B5EF4-FFF2-40B4-BE49-F238E27FC236}">
                <a16:creationId xmlns:a16="http://schemas.microsoft.com/office/drawing/2014/main" id="{F2B1A05F-90F6-E947-9C85-B4D76C017232}"/>
              </a:ext>
            </a:extLst>
          </p:cNvPr>
          <p:cNvPicPr>
            <a:picLocks noChangeAspect="1"/>
          </p:cNvPicPr>
          <p:nvPr/>
        </p:nvPicPr>
        <p:blipFill rotWithShape="1">
          <a:blip r:embed="rId2">
            <a:alphaModFix amt="35000"/>
            <a:extLst>
              <a:ext uri="{837473B0-CC2E-450A-ABE3-18F120FF3D39}">
                <a1611:picAttrSrcUrl xmlns:a1611="http://schemas.microsoft.com/office/drawing/2016/11/main" r:id="rId3"/>
              </a:ext>
            </a:extLst>
          </a:blip>
          <a:srcRect b="443"/>
          <a:stretch/>
        </p:blipFill>
        <p:spPr>
          <a:xfrm>
            <a:off x="20" y="10"/>
            <a:ext cx="12191980" cy="6857990"/>
          </a:xfrm>
          <a:prstGeom prst="rect">
            <a:avLst/>
          </a:prstGeom>
        </p:spPr>
      </p:pic>
      <p:sp>
        <p:nvSpPr>
          <p:cNvPr id="2" name="CasellaDiTesto 1">
            <a:extLst>
              <a:ext uri="{FF2B5EF4-FFF2-40B4-BE49-F238E27FC236}">
                <a16:creationId xmlns:a16="http://schemas.microsoft.com/office/drawing/2014/main" id="{AFFA9257-C6FA-BF4F-B576-FF27DDC4C716}"/>
              </a:ext>
            </a:extLst>
          </p:cNvPr>
          <p:cNvSpPr txBox="1"/>
          <p:nvPr/>
        </p:nvSpPr>
        <p:spPr>
          <a:xfrm>
            <a:off x="838200" y="1825625"/>
            <a:ext cx="10515600" cy="4351338"/>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Recently with the advent of Amazon the manual jobs and the activities related to these jobs are failing and disappearing, because using the phone to order something is easier than taking the car and go to the shop. </a:t>
            </a:r>
          </a:p>
          <a:p>
            <a:pPr indent="-228600">
              <a:lnSpc>
                <a:spcPct val="90000"/>
              </a:lnSpc>
              <a:spcAft>
                <a:spcPts val="600"/>
              </a:spcAft>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indent="-228600">
              <a:lnSpc>
                <a:spcPct val="90000"/>
              </a:lnSpc>
              <a:spcAft>
                <a:spcPts val="600"/>
              </a:spcAf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world population is unconsciously becoming lazy, in these times of Pandemic too, with the quarantine, some activities in general started to fail, because with the total closure of the stores the people locked in their houses were forced to buy on the online stores, for example Amazon or </a:t>
            </a:r>
            <a:r>
              <a:rPr lang="en-US" dirty="0" err="1">
                <a:latin typeface="Times New Roman" panose="02020603050405020304" pitchFamily="18" charset="0"/>
                <a:cs typeface="Times New Roman" panose="02020603050405020304" pitchFamily="18" charset="0"/>
              </a:rPr>
              <a:t>Ebay</a:t>
            </a:r>
            <a:r>
              <a:rPr lang="en-US" dirty="0">
                <a:latin typeface="Times New Roman" panose="02020603050405020304" pitchFamily="18" charset="0"/>
                <a:cs typeface="Times New Roman" panose="02020603050405020304" pitchFamily="18" charset="0"/>
              </a:rPr>
              <a:t>.</a:t>
            </a:r>
          </a:p>
          <a:p>
            <a:pPr indent="-228600">
              <a:lnSpc>
                <a:spcPct val="90000"/>
              </a:lnSpc>
              <a:spcAft>
                <a:spcPts val="600"/>
              </a:spcAft>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p:txBody>
      </p:sp>
      <p:sp>
        <p:nvSpPr>
          <p:cNvPr id="8" name="CasellaDiTesto 7">
            <a:extLst>
              <a:ext uri="{FF2B5EF4-FFF2-40B4-BE49-F238E27FC236}">
                <a16:creationId xmlns:a16="http://schemas.microsoft.com/office/drawing/2014/main" id="{F94313AC-F4C0-1E40-A565-40165A47BFAE}"/>
              </a:ext>
            </a:extLst>
          </p:cNvPr>
          <p:cNvSpPr txBox="1"/>
          <p:nvPr/>
        </p:nvSpPr>
        <p:spPr>
          <a:xfrm>
            <a:off x="9359173" y="6657945"/>
            <a:ext cx="2832827" cy="200055"/>
          </a:xfrm>
          <a:prstGeom prst="rect">
            <a:avLst/>
          </a:prstGeom>
          <a:solidFill>
            <a:srgbClr val="000000"/>
          </a:solidFill>
        </p:spPr>
        <p:txBody>
          <a:bodyPr wrap="none" rtlCol="0">
            <a:spAutoFit/>
          </a:bodyPr>
          <a:lstStyle/>
          <a:p>
            <a:pPr algn="r">
              <a:spcAft>
                <a:spcPts val="600"/>
              </a:spcAft>
            </a:pPr>
            <a:r>
              <a:rPr lang="it-IT" sz="700">
                <a:solidFill>
                  <a:srgbClr val="FFFFFF"/>
                </a:solidFill>
                <a:hlinkClick r:id="rId3" tooltip="https://mronline.org/2017/08/02/amazon-becoming-the-market/">
                  <a:extLst>
                    <a:ext uri="{A12FA001-AC4F-418D-AE19-62706E023703}">
                      <ahyp:hlinkClr xmlns:ahyp="http://schemas.microsoft.com/office/drawing/2018/hyperlinkcolor" val="tx"/>
                    </a:ext>
                  </a:extLst>
                </a:hlinkClick>
              </a:rPr>
              <a:t>Questa foto</a:t>
            </a:r>
            <a:r>
              <a:rPr lang="it-IT" sz="700">
                <a:solidFill>
                  <a:srgbClr val="FFFFFF"/>
                </a:solidFill>
              </a:rPr>
              <a:t> di Autore sconosciuto è concesso in licenza da </a:t>
            </a:r>
            <a:r>
              <a:rPr lang="it-IT" sz="70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it-IT" sz="700">
              <a:solidFill>
                <a:srgbClr val="FFFFFF"/>
              </a:solidFill>
            </a:endParaRPr>
          </a:p>
        </p:txBody>
      </p:sp>
    </p:spTree>
    <p:extLst>
      <p:ext uri="{BB962C8B-B14F-4D97-AF65-F5344CB8AC3E}">
        <p14:creationId xmlns:p14="http://schemas.microsoft.com/office/powerpoint/2010/main" val="202048512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magine 3" descr="Immagine che contiene testo, edificio, esterni&#10;&#10;Descrizione generata automaticamente">
            <a:extLst>
              <a:ext uri="{FF2B5EF4-FFF2-40B4-BE49-F238E27FC236}">
                <a16:creationId xmlns:a16="http://schemas.microsoft.com/office/drawing/2014/main" id="{3F4770D3-712B-8F47-BF05-34C5C70AFC5F}"/>
              </a:ext>
            </a:extLst>
          </p:cNvPr>
          <p:cNvPicPr>
            <a:picLocks noChangeAspect="1"/>
          </p:cNvPicPr>
          <p:nvPr/>
        </p:nvPicPr>
        <p:blipFill rotWithShape="1">
          <a:blip r:embed="rId2">
            <a:alphaModFix amt="35000"/>
            <a:extLst>
              <a:ext uri="{837473B0-CC2E-450A-ABE3-18F120FF3D39}">
                <a1611:picAttrSrcUrl xmlns:a1611="http://schemas.microsoft.com/office/drawing/2016/11/main" r:id="rId3"/>
              </a:ext>
            </a:extLst>
          </a:blip>
          <a:srcRect t="2757" b="8310"/>
          <a:stretch/>
        </p:blipFill>
        <p:spPr>
          <a:xfrm>
            <a:off x="20" y="10"/>
            <a:ext cx="12191980" cy="6857990"/>
          </a:xfrm>
          <a:prstGeom prst="rect">
            <a:avLst/>
          </a:prstGeom>
        </p:spPr>
      </p:pic>
      <p:sp>
        <p:nvSpPr>
          <p:cNvPr id="2" name="CasellaDiTesto 1">
            <a:extLst>
              <a:ext uri="{FF2B5EF4-FFF2-40B4-BE49-F238E27FC236}">
                <a16:creationId xmlns:a16="http://schemas.microsoft.com/office/drawing/2014/main" id="{AD7664DA-B458-4742-9CDC-20E715EDD95F}"/>
              </a:ext>
            </a:extLst>
          </p:cNvPr>
          <p:cNvSpPr txBox="1"/>
          <p:nvPr/>
        </p:nvSpPr>
        <p:spPr>
          <a:xfrm>
            <a:off x="838200" y="1825625"/>
            <a:ext cx="10515600" cy="4351338"/>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Some other jobs are slowly disappearing too because the men are replaced by robots. </a:t>
            </a:r>
          </a:p>
          <a:p>
            <a:pPr indent="-228600">
              <a:lnSpc>
                <a:spcPct val="90000"/>
              </a:lnSpc>
              <a:spcAft>
                <a:spcPts val="600"/>
              </a:spcAft>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indent="-228600">
              <a:lnSpc>
                <a:spcPct val="90000"/>
              </a:lnSpc>
              <a:spcAft>
                <a:spcPts val="600"/>
              </a:spcAf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For example, in New York there is a supermarket called Amazon Go, were there aren’t operators, there are only a lot of cameras that see what you take from the shelves and a system charges it on your Amazon account with the other products you have </a:t>
            </a:r>
            <a:r>
              <a:rPr lang="en-US" dirty="0" err="1">
                <a:latin typeface="Times New Roman" panose="02020603050405020304" pitchFamily="18" charset="0"/>
                <a:cs typeface="Times New Roman" panose="02020603050405020304" pitchFamily="18" charset="0"/>
              </a:rPr>
              <a:t>taken.When</a:t>
            </a:r>
            <a:r>
              <a:rPr lang="en-US" dirty="0">
                <a:latin typeface="Times New Roman" panose="02020603050405020304" pitchFamily="18" charset="0"/>
                <a:cs typeface="Times New Roman" panose="02020603050405020304" pitchFamily="18" charset="0"/>
              </a:rPr>
              <a:t> you decide to go out the system take your money from your account.</a:t>
            </a:r>
          </a:p>
          <a:p>
            <a:pPr indent="-228600">
              <a:lnSpc>
                <a:spcPct val="90000"/>
              </a:lnSpc>
              <a:spcAft>
                <a:spcPts val="600"/>
              </a:spcAf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This is very innovative but this steals a lot of jobs.</a:t>
            </a:r>
          </a:p>
          <a:p>
            <a:pPr indent="-228600">
              <a:lnSpc>
                <a:spcPct val="90000"/>
              </a:lnSpc>
              <a:spcAft>
                <a:spcPts val="600"/>
              </a:spcAf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Now there are only two supermarket like this in New York but, surely in few times these shop’s will increase and maybe they will arrive in Europe, in Asia, in short all over the world.</a:t>
            </a:r>
          </a:p>
          <a:p>
            <a:pPr indent="-228600">
              <a:lnSpc>
                <a:spcPct val="90000"/>
              </a:lnSpc>
              <a:spcAft>
                <a:spcPts val="600"/>
              </a:spcAft>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indent="-228600">
              <a:lnSpc>
                <a:spcPct val="90000"/>
              </a:lnSpc>
              <a:spcAft>
                <a:spcPts val="600"/>
              </a:spcAf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Amazon now is developing some drones who will be able to deliver packages in the world, obviously to improve the delivery times of the normal couriers.</a:t>
            </a:r>
          </a:p>
        </p:txBody>
      </p:sp>
      <p:sp>
        <p:nvSpPr>
          <p:cNvPr id="5" name="CasellaDiTesto 4">
            <a:extLst>
              <a:ext uri="{FF2B5EF4-FFF2-40B4-BE49-F238E27FC236}">
                <a16:creationId xmlns:a16="http://schemas.microsoft.com/office/drawing/2014/main" id="{28A32429-7FC1-124F-9524-A24C0CC5FA2A}"/>
              </a:ext>
            </a:extLst>
          </p:cNvPr>
          <p:cNvSpPr txBox="1"/>
          <p:nvPr/>
        </p:nvSpPr>
        <p:spPr>
          <a:xfrm>
            <a:off x="9511458" y="6657945"/>
            <a:ext cx="2680542" cy="200055"/>
          </a:xfrm>
          <a:prstGeom prst="rect">
            <a:avLst/>
          </a:prstGeom>
          <a:solidFill>
            <a:srgbClr val="000000"/>
          </a:solidFill>
        </p:spPr>
        <p:txBody>
          <a:bodyPr wrap="none" rtlCol="0">
            <a:spAutoFit/>
          </a:bodyPr>
          <a:lstStyle/>
          <a:p>
            <a:pPr algn="r">
              <a:spcAft>
                <a:spcPts val="600"/>
              </a:spcAft>
            </a:pPr>
            <a:r>
              <a:rPr lang="it-IT" sz="700">
                <a:solidFill>
                  <a:srgbClr val="FFFFFF"/>
                </a:solidFill>
                <a:hlinkClick r:id="rId3" tooltip="https://ja.wikipedia.org/wiki/Amazon_Go">
                  <a:extLst>
                    <a:ext uri="{A12FA001-AC4F-418D-AE19-62706E023703}">
                      <ahyp:hlinkClr xmlns:ahyp="http://schemas.microsoft.com/office/drawing/2018/hyperlinkcolor" val="tx"/>
                    </a:ext>
                  </a:extLst>
                </a:hlinkClick>
              </a:rPr>
              <a:t>Questa foto</a:t>
            </a:r>
            <a:r>
              <a:rPr lang="it-IT" sz="700">
                <a:solidFill>
                  <a:srgbClr val="FFFFFF"/>
                </a:solidFill>
              </a:rPr>
              <a:t> di Autore sconosciuto è concesso in licenza da </a:t>
            </a:r>
            <a:r>
              <a:rPr lang="it-IT"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it-IT" sz="700">
              <a:solidFill>
                <a:srgbClr val="FFFFFF"/>
              </a:solidFill>
            </a:endParaRPr>
          </a:p>
        </p:txBody>
      </p:sp>
    </p:spTree>
    <p:extLst>
      <p:ext uri="{BB962C8B-B14F-4D97-AF65-F5344CB8AC3E}">
        <p14:creationId xmlns:p14="http://schemas.microsoft.com/office/powerpoint/2010/main" val="268964204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magine 4" descr="Immagine che contiene automobile, terra, esterni, deserto&#10;&#10;Descrizione generata automaticamente">
            <a:extLst>
              <a:ext uri="{FF2B5EF4-FFF2-40B4-BE49-F238E27FC236}">
                <a16:creationId xmlns:a16="http://schemas.microsoft.com/office/drawing/2014/main" id="{188FC685-264D-504C-9FA6-CD9D35E6F875}"/>
              </a:ext>
            </a:extLst>
          </p:cNvPr>
          <p:cNvPicPr>
            <a:picLocks noChangeAspect="1"/>
          </p:cNvPicPr>
          <p:nvPr/>
        </p:nvPicPr>
        <p:blipFill rotWithShape="1">
          <a:blip r:embed="rId2">
            <a:alphaModFix amt="35000"/>
            <a:extLst>
              <a:ext uri="{837473B0-CC2E-450A-ABE3-18F120FF3D39}">
                <a1611:picAttrSrcUrl xmlns:a1611="http://schemas.microsoft.com/office/drawing/2016/11/main" r:id="rId3"/>
              </a:ext>
            </a:extLst>
          </a:blip>
          <a:srcRect t="1747"/>
          <a:stretch/>
        </p:blipFill>
        <p:spPr>
          <a:xfrm>
            <a:off x="20" y="10"/>
            <a:ext cx="12191980" cy="6857990"/>
          </a:xfrm>
          <a:prstGeom prst="rect">
            <a:avLst/>
          </a:prstGeom>
        </p:spPr>
      </p:pic>
      <p:sp>
        <p:nvSpPr>
          <p:cNvPr id="3" name="CasellaDiTesto 2">
            <a:extLst>
              <a:ext uri="{FF2B5EF4-FFF2-40B4-BE49-F238E27FC236}">
                <a16:creationId xmlns:a16="http://schemas.microsoft.com/office/drawing/2014/main" id="{70A66FE7-891F-7C4D-B68E-6E0154F36DB8}"/>
              </a:ext>
            </a:extLst>
          </p:cNvPr>
          <p:cNvSpPr txBox="1"/>
          <p:nvPr/>
        </p:nvSpPr>
        <p:spPr>
          <a:xfrm>
            <a:off x="838200" y="1825625"/>
            <a:ext cx="10515600" cy="4351338"/>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dirty="0">
                <a:solidFill>
                  <a:srgbClr val="FFFFFF"/>
                </a:solidFill>
                <a:latin typeface="Times New Roman" panose="02020603050405020304" pitchFamily="18" charset="0"/>
                <a:cs typeface="Times New Roman" panose="02020603050405020304" pitchFamily="18" charset="0"/>
              </a:rPr>
              <a:t>Another technologic discovery maybe can be the Tesla, we are talking about an innovative electric car that can resolve the problem of the pollution, but there is one model, the Model S that has a peculiar detail, this car has the automatic pilot, so you can sleep while you are in a highway.</a:t>
            </a:r>
          </a:p>
          <a:p>
            <a:pPr indent="-228600">
              <a:lnSpc>
                <a:spcPct val="90000"/>
              </a:lnSpc>
              <a:spcAft>
                <a:spcPts val="600"/>
              </a:spcAft>
              <a:buFont typeface="Arial" panose="020B0604020202020204" pitchFamily="34" charset="0"/>
              <a:buChar char="•"/>
            </a:pPr>
            <a:endParaRPr lang="en-US" dirty="0">
              <a:solidFill>
                <a:srgbClr val="FFFFFF"/>
              </a:solidFill>
              <a:latin typeface="Times New Roman" panose="02020603050405020304" pitchFamily="18" charset="0"/>
              <a:cs typeface="Times New Roman" panose="02020603050405020304" pitchFamily="18" charset="0"/>
            </a:endParaRPr>
          </a:p>
          <a:p>
            <a:pPr indent="-228600">
              <a:lnSpc>
                <a:spcPct val="90000"/>
              </a:lnSpc>
              <a:spcAft>
                <a:spcPts val="600"/>
              </a:spcAft>
              <a:buFont typeface="Arial" panose="020B0604020202020204" pitchFamily="34" charset="0"/>
              <a:buChar char="•"/>
            </a:pPr>
            <a:r>
              <a:rPr lang="en-US" dirty="0">
                <a:solidFill>
                  <a:srgbClr val="FFFFFF"/>
                </a:solidFill>
                <a:latin typeface="Times New Roman" panose="02020603050405020304" pitchFamily="18" charset="0"/>
                <a:cs typeface="Times New Roman" panose="02020603050405020304" pitchFamily="18" charset="0"/>
              </a:rPr>
              <a:t>This technology is not legal in Italy for other logistic problems but this car can take the works of taxi driver, a truck driver and the other works related to driving.</a:t>
            </a:r>
          </a:p>
          <a:p>
            <a:pPr indent="-228600">
              <a:lnSpc>
                <a:spcPct val="90000"/>
              </a:lnSpc>
              <a:spcAft>
                <a:spcPts val="600"/>
              </a:spcAft>
              <a:buFont typeface="Arial" panose="020B0604020202020204" pitchFamily="34" charset="0"/>
              <a:buChar char="•"/>
            </a:pPr>
            <a:endParaRPr lang="en-US" dirty="0">
              <a:solidFill>
                <a:srgbClr val="FFFFFF"/>
              </a:solidFill>
              <a:latin typeface="Times New Roman" panose="02020603050405020304" pitchFamily="18" charset="0"/>
              <a:cs typeface="Times New Roman" panose="02020603050405020304" pitchFamily="18" charset="0"/>
            </a:endParaRPr>
          </a:p>
          <a:p>
            <a:pPr indent="-228600">
              <a:lnSpc>
                <a:spcPct val="90000"/>
              </a:lnSpc>
              <a:spcAft>
                <a:spcPts val="600"/>
              </a:spcAft>
              <a:buFont typeface="Arial" panose="020B0604020202020204" pitchFamily="34" charset="0"/>
              <a:buChar char="•"/>
            </a:pPr>
            <a:r>
              <a:rPr lang="en-US" dirty="0">
                <a:solidFill>
                  <a:srgbClr val="FFFFFF"/>
                </a:solidFill>
                <a:latin typeface="Times New Roman" panose="02020603050405020304" pitchFamily="18" charset="0"/>
                <a:cs typeface="Times New Roman" panose="02020603050405020304" pitchFamily="18" charset="0"/>
              </a:rPr>
              <a:t>Now this technology is only at the beginning, surely in the years it can replace a lot of people.</a:t>
            </a:r>
          </a:p>
          <a:p>
            <a:pPr indent="-228600">
              <a:lnSpc>
                <a:spcPct val="90000"/>
              </a:lnSpc>
              <a:spcAft>
                <a:spcPts val="600"/>
              </a:spcAft>
              <a:buFont typeface="Arial" panose="020B0604020202020204" pitchFamily="34" charset="0"/>
              <a:buChar char="•"/>
            </a:pPr>
            <a:endParaRPr lang="en-US" dirty="0">
              <a:solidFill>
                <a:srgbClr val="FFFFFF"/>
              </a:solidFill>
              <a:latin typeface="Times New Roman" panose="02020603050405020304" pitchFamily="18" charset="0"/>
              <a:cs typeface="Times New Roman" panose="02020603050405020304" pitchFamily="18" charset="0"/>
            </a:endParaRPr>
          </a:p>
          <a:p>
            <a:pPr indent="-228600">
              <a:lnSpc>
                <a:spcPct val="90000"/>
              </a:lnSpc>
              <a:spcAft>
                <a:spcPts val="600"/>
              </a:spcAft>
              <a:buFont typeface="Arial" panose="020B0604020202020204" pitchFamily="34" charset="0"/>
              <a:buChar char="•"/>
            </a:pPr>
            <a:r>
              <a:rPr lang="en-US" dirty="0">
                <a:solidFill>
                  <a:srgbClr val="FFFFFF"/>
                </a:solidFill>
                <a:latin typeface="Times New Roman" panose="02020603050405020304" pitchFamily="18" charset="0"/>
                <a:cs typeface="Times New Roman" panose="02020603050405020304" pitchFamily="18" charset="0"/>
              </a:rPr>
              <a:t>But if we analyze this situation maybe the only works that we will do is the fix- man, because all the technological devices can break and we must fix them, because we know how this devices works.</a:t>
            </a:r>
          </a:p>
          <a:p>
            <a:pPr indent="-228600">
              <a:lnSpc>
                <a:spcPct val="90000"/>
              </a:lnSpc>
              <a:spcAft>
                <a:spcPts val="600"/>
              </a:spcAft>
              <a:buFont typeface="Arial" panose="020B0604020202020204" pitchFamily="34" charset="0"/>
              <a:buChar char="•"/>
            </a:pPr>
            <a:r>
              <a:rPr lang="en-US" dirty="0">
                <a:solidFill>
                  <a:srgbClr val="FFFFFF"/>
                </a:solidFill>
                <a:latin typeface="Times New Roman" panose="02020603050405020304" pitchFamily="18" charset="0"/>
                <a:cs typeface="Times New Roman" panose="02020603050405020304" pitchFamily="18" charset="0"/>
              </a:rPr>
              <a:t>But at the same time we can’t be only fix-men, so the unemployment will go up.</a:t>
            </a:r>
          </a:p>
        </p:txBody>
      </p:sp>
      <p:sp>
        <p:nvSpPr>
          <p:cNvPr id="6" name="CasellaDiTesto 5">
            <a:extLst>
              <a:ext uri="{FF2B5EF4-FFF2-40B4-BE49-F238E27FC236}">
                <a16:creationId xmlns:a16="http://schemas.microsoft.com/office/drawing/2014/main" id="{68745E7E-9CF1-4940-BEA2-7EDA11BF3318}"/>
              </a:ext>
            </a:extLst>
          </p:cNvPr>
          <p:cNvSpPr txBox="1"/>
          <p:nvPr/>
        </p:nvSpPr>
        <p:spPr>
          <a:xfrm>
            <a:off x="9511459" y="6657945"/>
            <a:ext cx="2680541" cy="200055"/>
          </a:xfrm>
          <a:prstGeom prst="rect">
            <a:avLst/>
          </a:prstGeom>
          <a:solidFill>
            <a:srgbClr val="000000"/>
          </a:solidFill>
        </p:spPr>
        <p:txBody>
          <a:bodyPr wrap="none" rtlCol="0">
            <a:spAutoFit/>
          </a:bodyPr>
          <a:lstStyle/>
          <a:p>
            <a:pPr algn="r">
              <a:spcAft>
                <a:spcPts val="600"/>
              </a:spcAft>
            </a:pPr>
            <a:r>
              <a:rPr lang="it-IT" sz="700">
                <a:solidFill>
                  <a:srgbClr val="FFFFFF"/>
                </a:solidFill>
                <a:hlinkClick r:id="rId3" tooltip="https://raymondtec.com/2019/02/teslas-model-3-was-the-best-selling-ev-in-the-world-last-year/">
                  <a:extLst>
                    <a:ext uri="{A12FA001-AC4F-418D-AE19-62706E023703}">
                      <ahyp:hlinkClr xmlns:ahyp="http://schemas.microsoft.com/office/drawing/2018/hyperlinkcolor" val="tx"/>
                    </a:ext>
                  </a:extLst>
                </a:hlinkClick>
              </a:rPr>
              <a:t>Questa foto</a:t>
            </a:r>
            <a:r>
              <a:rPr lang="it-IT" sz="700">
                <a:solidFill>
                  <a:srgbClr val="FFFFFF"/>
                </a:solidFill>
              </a:rPr>
              <a:t> di Autore sconosciuto è concesso in licenza da </a:t>
            </a:r>
            <a:r>
              <a:rPr lang="it-IT"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it-IT" sz="700">
              <a:solidFill>
                <a:srgbClr val="FFFFFF"/>
              </a:solidFill>
            </a:endParaRPr>
          </a:p>
        </p:txBody>
      </p:sp>
    </p:spTree>
    <p:extLst>
      <p:ext uri="{BB962C8B-B14F-4D97-AF65-F5344CB8AC3E}">
        <p14:creationId xmlns:p14="http://schemas.microsoft.com/office/powerpoint/2010/main" val="310385939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9">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magine 3" descr="Immagine che contiene persona&#10;&#10;Descrizione generata automaticamente">
            <a:extLst>
              <a:ext uri="{FF2B5EF4-FFF2-40B4-BE49-F238E27FC236}">
                <a16:creationId xmlns:a16="http://schemas.microsoft.com/office/drawing/2014/main" id="{C3B522D8-0FA1-9247-B40A-C36982185BF1}"/>
              </a:ext>
            </a:extLst>
          </p:cNvPr>
          <p:cNvPicPr>
            <a:picLocks noChangeAspect="1"/>
          </p:cNvPicPr>
          <p:nvPr/>
        </p:nvPicPr>
        <p:blipFill rotWithShape="1">
          <a:blip r:embed="rId2">
            <a:alphaModFix amt="35000"/>
            <a:extLst>
              <a:ext uri="{837473B0-CC2E-450A-ABE3-18F120FF3D39}">
                <a1611:picAttrSrcUrl xmlns:a1611="http://schemas.microsoft.com/office/drawing/2016/11/main" r:id="rId3"/>
              </a:ext>
            </a:extLst>
          </a:blip>
          <a:srcRect t="2527" b="20153"/>
          <a:stretch/>
        </p:blipFill>
        <p:spPr>
          <a:xfrm>
            <a:off x="20" y="10"/>
            <a:ext cx="12191980" cy="6857990"/>
          </a:xfrm>
          <a:prstGeom prst="rect">
            <a:avLst/>
          </a:prstGeom>
        </p:spPr>
      </p:pic>
      <p:sp>
        <p:nvSpPr>
          <p:cNvPr id="2" name="CasellaDiTesto 1">
            <a:extLst>
              <a:ext uri="{FF2B5EF4-FFF2-40B4-BE49-F238E27FC236}">
                <a16:creationId xmlns:a16="http://schemas.microsoft.com/office/drawing/2014/main" id="{29BD651B-AB14-E148-A934-1798EAE9AB25}"/>
              </a:ext>
            </a:extLst>
          </p:cNvPr>
          <p:cNvSpPr txBox="1"/>
          <p:nvPr/>
        </p:nvSpPr>
        <p:spPr>
          <a:xfrm>
            <a:off x="838199" y="971550"/>
            <a:ext cx="10520363" cy="4500563"/>
          </a:xfrm>
          <a:prstGeom prst="rect">
            <a:avLst/>
          </a:prstGeom>
        </p:spPr>
        <p:txBody>
          <a:bodyPr vert="horz" lIns="91440" tIns="45720" rIns="91440" bIns="45720" rtlCol="0">
            <a:noAutofit/>
          </a:bodyPr>
          <a:lstStyle/>
          <a:p>
            <a:pPr indent="-228600">
              <a:lnSpc>
                <a:spcPct val="90000"/>
              </a:lnSpc>
              <a:spcAft>
                <a:spcPts val="600"/>
              </a:spcAft>
              <a:buFont typeface="Arial" panose="020B0604020202020204" pitchFamily="34" charset="0"/>
              <a:buChar char="•"/>
            </a:pPr>
            <a:r>
              <a:rPr lang="en-US" dirty="0">
                <a:solidFill>
                  <a:srgbClr val="FFFFFF"/>
                </a:solidFill>
                <a:latin typeface="Times New Roman" panose="02020603050405020304" pitchFamily="18" charset="0"/>
                <a:cs typeface="Times New Roman" panose="02020603050405020304" pitchFamily="18" charset="0"/>
              </a:rPr>
              <a:t>Some other jobs that are disappearing are the traditional jobs:</a:t>
            </a:r>
          </a:p>
          <a:p>
            <a:pPr indent="-228600">
              <a:lnSpc>
                <a:spcPct val="90000"/>
              </a:lnSpc>
              <a:spcAft>
                <a:spcPts val="600"/>
              </a:spcAft>
              <a:buFont typeface="Arial" panose="020B0604020202020204" pitchFamily="34" charset="0"/>
              <a:buChar char="•"/>
            </a:pPr>
            <a:endParaRPr lang="en-US" dirty="0">
              <a:solidFill>
                <a:srgbClr val="FFFFFF"/>
              </a:solidFill>
              <a:latin typeface="Times New Roman" panose="02020603050405020304" pitchFamily="18" charset="0"/>
              <a:cs typeface="Times New Roman" panose="02020603050405020304" pitchFamily="18" charset="0"/>
            </a:endParaRPr>
          </a:p>
          <a:p>
            <a:pPr indent="-228600">
              <a:lnSpc>
                <a:spcPct val="90000"/>
              </a:lnSpc>
              <a:spcAft>
                <a:spcPts val="600"/>
              </a:spcAft>
              <a:buFont typeface="Arial" panose="020B0604020202020204" pitchFamily="34" charset="0"/>
              <a:buChar char="•"/>
            </a:pPr>
            <a:r>
              <a:rPr lang="en-US" dirty="0">
                <a:solidFill>
                  <a:srgbClr val="FFFFFF"/>
                </a:solidFill>
                <a:latin typeface="Times New Roman" panose="02020603050405020304" pitchFamily="18" charset="0"/>
                <a:cs typeface="Times New Roman" panose="02020603050405020304" pitchFamily="18" charset="0"/>
              </a:rPr>
              <a:t>Firstly I want to talk about the seamstress, the purpose of this work is that of repair or modify items of clothing, like a pair of trousers that are long. Now this jobs is disappearing because it is very simple to find the clothes that you want . Example: if you needed an embroidery on your trousers, 40 years ago you had to go to the seamstress, now with the technology and the resource that internet gives  us it is very simple to find the trousers that you want with the embroidery already made… so now the figure of the seamstress has become useless.</a:t>
            </a:r>
          </a:p>
          <a:p>
            <a:pPr indent="-228600">
              <a:lnSpc>
                <a:spcPct val="90000"/>
              </a:lnSpc>
              <a:spcAft>
                <a:spcPts val="600"/>
              </a:spcAft>
              <a:buFont typeface="Arial" panose="020B0604020202020204" pitchFamily="34" charset="0"/>
              <a:buChar char="•"/>
            </a:pPr>
            <a:endParaRPr lang="en-US" dirty="0">
              <a:solidFill>
                <a:srgbClr val="FFFFFF"/>
              </a:solidFill>
              <a:latin typeface="Times New Roman" panose="02020603050405020304" pitchFamily="18" charset="0"/>
              <a:cs typeface="Times New Roman" panose="02020603050405020304" pitchFamily="18" charset="0"/>
            </a:endParaRPr>
          </a:p>
          <a:p>
            <a:pPr indent="-228600">
              <a:lnSpc>
                <a:spcPct val="90000"/>
              </a:lnSpc>
              <a:spcAft>
                <a:spcPts val="600"/>
              </a:spcAft>
              <a:buFont typeface="Arial" panose="020B0604020202020204" pitchFamily="34" charset="0"/>
              <a:buChar char="•"/>
            </a:pPr>
            <a:r>
              <a:rPr lang="en-US" dirty="0">
                <a:solidFill>
                  <a:srgbClr val="FFFFFF"/>
                </a:solidFill>
                <a:latin typeface="Times New Roman" panose="02020603050405020304" pitchFamily="18" charset="0"/>
                <a:cs typeface="Times New Roman" panose="02020603050405020304" pitchFamily="18" charset="0"/>
              </a:rPr>
              <a:t>Another job that I want to mention is that of chimney sweeper. This is a very rare job , because now the most of our houses are heated by a boiler or radiators. Obviously in a city like Rome there are more flats than villas with a chimney so, surely, if you live in a flat you don’t need a chimney sweeper.</a:t>
            </a:r>
          </a:p>
          <a:p>
            <a:pPr indent="-228600">
              <a:lnSpc>
                <a:spcPct val="90000"/>
              </a:lnSpc>
              <a:spcAft>
                <a:spcPts val="600"/>
              </a:spcAft>
              <a:buFont typeface="Arial" panose="020B0604020202020204" pitchFamily="34" charset="0"/>
              <a:buChar char="•"/>
            </a:pPr>
            <a:endParaRPr lang="en-US" dirty="0">
              <a:solidFill>
                <a:srgbClr val="FFFFFF"/>
              </a:solidFill>
              <a:latin typeface="Times New Roman" panose="02020603050405020304" pitchFamily="18" charset="0"/>
              <a:cs typeface="Times New Roman" panose="02020603050405020304" pitchFamily="18" charset="0"/>
            </a:endParaRPr>
          </a:p>
          <a:p>
            <a:pPr indent="-228600">
              <a:lnSpc>
                <a:spcPct val="90000"/>
              </a:lnSpc>
              <a:spcAft>
                <a:spcPts val="600"/>
              </a:spcAft>
              <a:buFont typeface="Arial" panose="020B0604020202020204" pitchFamily="34" charset="0"/>
              <a:buChar char="•"/>
            </a:pPr>
            <a:r>
              <a:rPr lang="en-US" dirty="0">
                <a:solidFill>
                  <a:srgbClr val="FFFFFF"/>
                </a:solidFill>
                <a:latin typeface="Times New Roman" panose="02020603050405020304" pitchFamily="18" charset="0"/>
                <a:cs typeface="Times New Roman" panose="02020603050405020304" pitchFamily="18" charset="0"/>
              </a:rPr>
              <a:t>Now I want to talk about the shoemaker, a job spread some years ago. This job was diffused because, before, the shoes were made of leather and  you changed them only after a long period of time so the shoemaker was a very popular job:  he was the only  person that could repair your shoes.</a:t>
            </a:r>
          </a:p>
          <a:p>
            <a:pPr indent="-228600">
              <a:lnSpc>
                <a:spcPct val="90000"/>
              </a:lnSpc>
              <a:spcAft>
                <a:spcPts val="600"/>
              </a:spcAft>
              <a:buFont typeface="Arial" panose="020B0604020202020204" pitchFamily="34" charset="0"/>
              <a:buChar char="•"/>
            </a:pPr>
            <a:r>
              <a:rPr lang="en-US" dirty="0">
                <a:solidFill>
                  <a:srgbClr val="FFFFFF"/>
                </a:solidFill>
                <a:latin typeface="Times New Roman" panose="02020603050405020304" pitchFamily="18" charset="0"/>
                <a:cs typeface="Times New Roman" panose="02020603050405020304" pitchFamily="18" charset="0"/>
              </a:rPr>
              <a:t>But now the shoes are made of plastics and it is easier to change them than to repair them. The shoemaker now is useless, the shoes now are more economic, so it is easier to buy another pair </a:t>
            </a:r>
            <a:r>
              <a:rPr lang="en-US">
                <a:solidFill>
                  <a:srgbClr val="FFFFFF"/>
                </a:solidFill>
                <a:latin typeface="Times New Roman" panose="02020603050405020304" pitchFamily="18" charset="0"/>
                <a:cs typeface="Times New Roman" panose="02020603050405020304" pitchFamily="18" charset="0"/>
              </a:rPr>
              <a:t>of them. </a:t>
            </a:r>
            <a:endParaRPr lang="en-US" dirty="0">
              <a:solidFill>
                <a:srgbClr val="FFFFFF"/>
              </a:solidFill>
              <a:latin typeface="Times New Roman" panose="02020603050405020304" pitchFamily="18" charset="0"/>
              <a:cs typeface="Times New Roman" panose="02020603050405020304" pitchFamily="18" charset="0"/>
            </a:endParaRPr>
          </a:p>
        </p:txBody>
      </p:sp>
      <p:sp>
        <p:nvSpPr>
          <p:cNvPr id="5" name="CasellaDiTesto 4">
            <a:extLst>
              <a:ext uri="{FF2B5EF4-FFF2-40B4-BE49-F238E27FC236}">
                <a16:creationId xmlns:a16="http://schemas.microsoft.com/office/drawing/2014/main" id="{BFB7A16B-26EC-9340-BA24-F5543AF61293}"/>
              </a:ext>
            </a:extLst>
          </p:cNvPr>
          <p:cNvSpPr txBox="1"/>
          <p:nvPr/>
        </p:nvSpPr>
        <p:spPr>
          <a:xfrm>
            <a:off x="9359173" y="6657945"/>
            <a:ext cx="2832827" cy="200055"/>
          </a:xfrm>
          <a:prstGeom prst="rect">
            <a:avLst/>
          </a:prstGeom>
          <a:solidFill>
            <a:srgbClr val="000000"/>
          </a:solidFill>
        </p:spPr>
        <p:txBody>
          <a:bodyPr wrap="none" rtlCol="0">
            <a:spAutoFit/>
          </a:bodyPr>
          <a:lstStyle/>
          <a:p>
            <a:pPr algn="r">
              <a:spcAft>
                <a:spcPts val="600"/>
              </a:spcAft>
            </a:pPr>
            <a:r>
              <a:rPr lang="it-IT" sz="700">
                <a:solidFill>
                  <a:srgbClr val="FFFFFF"/>
                </a:solidFill>
                <a:hlinkClick r:id="rId3" tooltip="http://www.abruzzo24ore.tv/news/Crisi-per-le-calzature-ma-non-per-il-calzolaio-Maurizio-che-rende-trendy-vecchi-modelli/143701.htm">
                  <a:extLst>
                    <a:ext uri="{A12FA001-AC4F-418D-AE19-62706E023703}">
                      <ahyp:hlinkClr xmlns:ahyp="http://schemas.microsoft.com/office/drawing/2018/hyperlinkcolor" val="tx"/>
                    </a:ext>
                  </a:extLst>
                </a:hlinkClick>
              </a:rPr>
              <a:t>Questa foto</a:t>
            </a:r>
            <a:r>
              <a:rPr lang="it-IT" sz="700">
                <a:solidFill>
                  <a:srgbClr val="FFFFFF"/>
                </a:solidFill>
              </a:rPr>
              <a:t> di Autore sconosciuto è concesso in licenza da </a:t>
            </a:r>
            <a:r>
              <a:rPr lang="it-IT" sz="70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it-IT" sz="700">
              <a:solidFill>
                <a:srgbClr val="FFFFFF"/>
              </a:solidFill>
            </a:endParaRPr>
          </a:p>
        </p:txBody>
      </p:sp>
    </p:spTree>
    <p:extLst>
      <p:ext uri="{BB962C8B-B14F-4D97-AF65-F5344CB8AC3E}">
        <p14:creationId xmlns:p14="http://schemas.microsoft.com/office/powerpoint/2010/main" val="218506156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6">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8395" y="1040837"/>
            <a:ext cx="4754948"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411" y="1029607"/>
            <a:ext cx="4754948"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960" y="934855"/>
            <a:ext cx="4754948"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14">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36" name="Freeform: Shape 15">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37" name="Freeform: Shape 16">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38"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1"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3" name="Oval 22">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9" name="CasellaDiTesto 1">
            <a:extLst>
              <a:ext uri="{FF2B5EF4-FFF2-40B4-BE49-F238E27FC236}">
                <a16:creationId xmlns:a16="http://schemas.microsoft.com/office/drawing/2014/main" id="{53010BD6-5BA3-B642-ADF2-4ADD100F98BA}"/>
              </a:ext>
            </a:extLst>
          </p:cNvPr>
          <p:cNvSpPr txBox="1"/>
          <p:nvPr/>
        </p:nvSpPr>
        <p:spPr>
          <a:xfrm>
            <a:off x="6234868" y="1130846"/>
            <a:ext cx="5217173" cy="4351338"/>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This was my research about the works that are disappearing for the Erasmus </a:t>
            </a:r>
            <a:r>
              <a:rPr lang="en-US" dirty="0" err="1">
                <a:solidFill>
                  <a:schemeClr val="bg1"/>
                </a:solidFill>
                <a:latin typeface="Times New Roman" panose="02020603050405020304" pitchFamily="18" charset="0"/>
                <a:cs typeface="Times New Roman" panose="02020603050405020304" pitchFamily="18" charset="0"/>
              </a:rPr>
              <a:t>Eritage</a:t>
            </a:r>
            <a:r>
              <a:rPr lang="en-US" dirty="0">
                <a:solidFill>
                  <a:schemeClr val="bg1"/>
                </a:solidFill>
                <a:latin typeface="Times New Roman" panose="02020603050405020304" pitchFamily="18" charset="0"/>
                <a:cs typeface="Times New Roman" panose="02020603050405020304" pitchFamily="18" charset="0"/>
              </a:rPr>
              <a:t>.</a:t>
            </a:r>
          </a:p>
          <a:p>
            <a:pPr indent="-228600">
              <a:lnSpc>
                <a:spcPct val="90000"/>
              </a:lnSpc>
              <a:spcAft>
                <a:spcPts val="600"/>
              </a:spcAft>
              <a:buFont typeface="Arial" panose="020B0604020202020204" pitchFamily="34" charset="0"/>
              <a:buChar char="•"/>
            </a:pPr>
            <a:endParaRPr lang="en-US" dirty="0">
              <a:solidFill>
                <a:schemeClr val="bg1"/>
              </a:solidFill>
              <a:latin typeface="Times New Roman" panose="02020603050405020304" pitchFamily="18" charset="0"/>
              <a:cs typeface="Times New Roman" panose="02020603050405020304" pitchFamily="18" charset="0"/>
            </a:endParaRPr>
          </a:p>
          <a:p>
            <a:pPr indent="-228600">
              <a:lnSpc>
                <a:spcPct val="90000"/>
              </a:lnSpc>
              <a:spcAft>
                <a:spcPts val="600"/>
              </a:spcAft>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I hope that you enjoy this mine little research.</a:t>
            </a:r>
          </a:p>
          <a:p>
            <a:pPr indent="-228600">
              <a:lnSpc>
                <a:spcPct val="90000"/>
              </a:lnSpc>
              <a:spcAft>
                <a:spcPts val="600"/>
              </a:spcAft>
              <a:buFont typeface="Arial" panose="020B0604020202020204" pitchFamily="34" charset="0"/>
              <a:buChar char="•"/>
            </a:pPr>
            <a:endParaRPr lang="en-US" dirty="0">
              <a:solidFill>
                <a:schemeClr val="bg1"/>
              </a:solidFill>
              <a:latin typeface="Times New Roman" panose="02020603050405020304" pitchFamily="18" charset="0"/>
              <a:cs typeface="Times New Roman" panose="02020603050405020304" pitchFamily="18" charset="0"/>
            </a:endParaRPr>
          </a:p>
          <a:p>
            <a:pPr indent="-228600">
              <a:lnSpc>
                <a:spcPct val="90000"/>
              </a:lnSpc>
              <a:spcAft>
                <a:spcPts val="600"/>
              </a:spcAft>
              <a:buFont typeface="Arial" panose="020B0604020202020204" pitchFamily="34" charset="0"/>
              <a:buChar char="•"/>
            </a:pPr>
            <a:endParaRPr lang="en-US" dirty="0">
              <a:solidFill>
                <a:schemeClr val="bg1"/>
              </a:solidFill>
              <a:latin typeface="Times New Roman" panose="02020603050405020304" pitchFamily="18" charset="0"/>
              <a:cs typeface="Times New Roman" panose="02020603050405020304" pitchFamily="18" charset="0"/>
            </a:endParaRPr>
          </a:p>
          <a:p>
            <a:pPr indent="-228600">
              <a:lnSpc>
                <a:spcPct val="90000"/>
              </a:lnSpc>
              <a:spcAft>
                <a:spcPts val="600"/>
              </a:spcAft>
              <a:buFont typeface="Arial" panose="020B0604020202020204" pitchFamily="34" charset="0"/>
              <a:buChar char="•"/>
            </a:pPr>
            <a:endParaRPr lang="en-US" dirty="0">
              <a:solidFill>
                <a:schemeClr val="bg1"/>
              </a:solidFill>
              <a:latin typeface="Times New Roman" panose="02020603050405020304" pitchFamily="18" charset="0"/>
              <a:cs typeface="Times New Roman" panose="02020603050405020304" pitchFamily="18" charset="0"/>
            </a:endParaRPr>
          </a:p>
          <a:p>
            <a:pPr indent="-228600">
              <a:lnSpc>
                <a:spcPct val="90000"/>
              </a:lnSpc>
              <a:spcAft>
                <a:spcPts val="600"/>
              </a:spcAft>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Miele Mattia   3°CTTL 2020|2021</a:t>
            </a:r>
          </a:p>
          <a:p>
            <a:pPr indent="-228600">
              <a:lnSpc>
                <a:spcPct val="90000"/>
              </a:lnSpc>
              <a:spcAft>
                <a:spcPts val="600"/>
              </a:spcAft>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Sunday 14 March 2021</a:t>
            </a:r>
          </a:p>
        </p:txBody>
      </p:sp>
      <p:grpSp>
        <p:nvGrpSpPr>
          <p:cNvPr id="27"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812239" y="6139464"/>
            <a:ext cx="1054466" cy="469689"/>
            <a:chOff x="9841624" y="4115729"/>
            <a:chExt cx="602169" cy="268223"/>
          </a:xfrm>
          <a:solidFill>
            <a:schemeClr val="bg1"/>
          </a:solidFill>
        </p:grpSpPr>
        <p:sp>
          <p:nvSpPr>
            <p:cNvPr id="28" name="Freeform: Shape 27">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0" name="Freeform: Shape 29">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1" name="Freeform: Shape 31">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54146509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858</Words>
  <Application>Microsoft Office PowerPoint</Application>
  <PresentationFormat>Widescreen</PresentationFormat>
  <Paragraphs>41</Paragraphs>
  <Slides>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6</vt:i4>
      </vt:variant>
    </vt:vector>
  </HeadingPairs>
  <TitlesOfParts>
    <vt:vector size="11" baseType="lpstr">
      <vt:lpstr>Arial</vt:lpstr>
      <vt:lpstr>Calibri</vt:lpstr>
      <vt:lpstr>Calibri Light</vt:lpstr>
      <vt:lpstr>Times New Roman</vt:lpstr>
      <vt:lpstr>Tema di Office</vt:lpstr>
      <vt:lpstr>Jobs that are disappearing</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Jobs that are disappearing</dc:title>
  <dc:creator>raffaele miele</dc:creator>
  <cp:lastModifiedBy>DAMIANO VITI</cp:lastModifiedBy>
  <cp:revision>17</cp:revision>
  <dcterms:created xsi:type="dcterms:W3CDTF">2021-03-14T12:31:28Z</dcterms:created>
  <dcterms:modified xsi:type="dcterms:W3CDTF">2021-03-16T14:20:25Z</dcterms:modified>
</cp:coreProperties>
</file>