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444" r:id="rId3"/>
    <p:sldId id="457" r:id="rId4"/>
    <p:sldId id="425" r:id="rId5"/>
    <p:sldId id="445" r:id="rId6"/>
    <p:sldId id="446" r:id="rId7"/>
    <p:sldId id="447" r:id="rId8"/>
    <p:sldId id="448" r:id="rId9"/>
    <p:sldId id="449" r:id="rId10"/>
    <p:sldId id="450" r:id="rId11"/>
    <p:sldId id="451" r:id="rId12"/>
    <p:sldId id="452" r:id="rId13"/>
    <p:sldId id="453" r:id="rId14"/>
    <p:sldId id="454" r:id="rId15"/>
    <p:sldId id="455" r:id="rId16"/>
    <p:sldId id="456" r:id="rId17"/>
    <p:sldId id="458" r:id="rId18"/>
    <p:sldId id="426" r:id="rId19"/>
    <p:sldId id="408" r:id="rId20"/>
    <p:sldId id="409" r:id="rId21"/>
    <p:sldId id="421" r:id="rId22"/>
    <p:sldId id="418" r:id="rId23"/>
    <p:sldId id="419" r:id="rId24"/>
    <p:sldId id="420" r:id="rId25"/>
    <p:sldId id="422" r:id="rId26"/>
    <p:sldId id="423" r:id="rId27"/>
    <p:sldId id="433" r:id="rId28"/>
    <p:sldId id="412" r:id="rId29"/>
    <p:sldId id="410" r:id="rId30"/>
    <p:sldId id="429" r:id="rId31"/>
    <p:sldId id="430" r:id="rId32"/>
    <p:sldId id="437" r:id="rId33"/>
    <p:sldId id="443" r:id="rId34"/>
    <p:sldId id="414" r:id="rId35"/>
    <p:sldId id="407" r:id="rId36"/>
    <p:sldId id="415" r:id="rId37"/>
    <p:sldId id="442" r:id="rId38"/>
    <p:sldId id="386" r:id="rId39"/>
    <p:sldId id="297" r:id="rId40"/>
  </p:sldIdLst>
  <p:sldSz cx="9144000" cy="6858000" type="screen4x3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17FB"/>
    <a:srgbClr val="04ADBF"/>
    <a:srgbClr val="2308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28" autoAdjust="0"/>
    <p:restoredTop sz="94660"/>
  </p:normalViewPr>
  <p:slideViewPr>
    <p:cSldViewPr>
      <p:cViewPr varScale="1">
        <p:scale>
          <a:sx n="70" d="100"/>
          <a:sy n="70" d="100"/>
        </p:scale>
        <p:origin x="143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2" d="100"/>
        <a:sy n="4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774EA0-AA4B-4C81-A6C1-E23976F45229}" type="datetimeFigureOut">
              <a:rPr lang="lt-LT" smtClean="0"/>
              <a:t>2019.07.01</a:t>
            </a:fld>
            <a:endParaRPr lang="lt-L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t-L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A45366-1DA9-45E1-9052-1FD4CF2F80F3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758041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lt-L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057D6-85C9-4931-B92D-913ADD60123A}" type="datetimeFigureOut">
              <a:rPr lang="lt-LT" smtClean="0"/>
              <a:t>2019.07.01</a:t>
            </a:fld>
            <a:endParaRPr lang="lt-L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49252-7D88-4E70-BAD4-DA5036B9438F}" type="slidenum">
              <a:rPr lang="lt-LT" smtClean="0"/>
              <a:t>‹#›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490086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057D6-85C9-4931-B92D-913ADD60123A}" type="datetimeFigureOut">
              <a:rPr lang="lt-LT" smtClean="0"/>
              <a:t>2019.07.01</a:t>
            </a:fld>
            <a:endParaRPr lang="lt-L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49252-7D88-4E70-BAD4-DA5036B9438F}" type="slidenum">
              <a:rPr lang="lt-LT" smtClean="0"/>
              <a:t>‹#›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19570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057D6-85C9-4931-B92D-913ADD60123A}" type="datetimeFigureOut">
              <a:rPr lang="lt-LT" smtClean="0"/>
              <a:t>2019.07.01</a:t>
            </a:fld>
            <a:endParaRPr lang="lt-L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49252-7D88-4E70-BAD4-DA5036B9438F}" type="slidenum">
              <a:rPr lang="lt-LT" smtClean="0"/>
              <a:t>‹#›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340943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057D6-85C9-4931-B92D-913ADD60123A}" type="datetimeFigureOut">
              <a:rPr lang="lt-LT" smtClean="0"/>
              <a:t>2019.07.01</a:t>
            </a:fld>
            <a:endParaRPr lang="lt-L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49252-7D88-4E70-BAD4-DA5036B9438F}" type="slidenum">
              <a:rPr lang="lt-LT" smtClean="0"/>
              <a:t>‹#›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228746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057D6-85C9-4931-B92D-913ADD60123A}" type="datetimeFigureOut">
              <a:rPr lang="lt-LT" smtClean="0"/>
              <a:t>2019.07.01</a:t>
            </a:fld>
            <a:endParaRPr lang="lt-L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49252-7D88-4E70-BAD4-DA5036B9438F}" type="slidenum">
              <a:rPr lang="lt-LT" smtClean="0"/>
              <a:t>‹#›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229590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057D6-85C9-4931-B92D-913ADD60123A}" type="datetimeFigureOut">
              <a:rPr lang="lt-LT" smtClean="0"/>
              <a:t>2019.07.01</a:t>
            </a:fld>
            <a:endParaRPr lang="lt-L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49252-7D88-4E70-BAD4-DA5036B9438F}" type="slidenum">
              <a:rPr lang="lt-LT" smtClean="0"/>
              <a:t>‹#›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650004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057D6-85C9-4931-B92D-913ADD60123A}" type="datetimeFigureOut">
              <a:rPr lang="lt-LT" smtClean="0"/>
              <a:t>2019.07.01</a:t>
            </a:fld>
            <a:endParaRPr lang="lt-LT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49252-7D88-4E70-BAD4-DA5036B9438F}" type="slidenum">
              <a:rPr lang="lt-LT" smtClean="0"/>
              <a:t>‹#›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382547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057D6-85C9-4931-B92D-913ADD60123A}" type="datetimeFigureOut">
              <a:rPr lang="lt-LT" smtClean="0"/>
              <a:t>2019.07.01</a:t>
            </a:fld>
            <a:endParaRPr lang="lt-L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49252-7D88-4E70-BAD4-DA5036B9438F}" type="slidenum">
              <a:rPr lang="lt-LT" smtClean="0"/>
              <a:t>‹#›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742075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057D6-85C9-4931-B92D-913ADD60123A}" type="datetimeFigureOut">
              <a:rPr lang="lt-LT" smtClean="0"/>
              <a:t>2019.07.01</a:t>
            </a:fld>
            <a:endParaRPr lang="lt-LT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49252-7D88-4E70-BAD4-DA5036B9438F}" type="slidenum">
              <a:rPr lang="lt-LT" smtClean="0"/>
              <a:t>‹#›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671534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057D6-85C9-4931-B92D-913ADD60123A}" type="datetimeFigureOut">
              <a:rPr lang="lt-LT" smtClean="0"/>
              <a:t>2019.07.01</a:t>
            </a:fld>
            <a:endParaRPr lang="lt-L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49252-7D88-4E70-BAD4-DA5036B9438F}" type="slidenum">
              <a:rPr lang="lt-LT" smtClean="0"/>
              <a:t>‹#›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177940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057D6-85C9-4931-B92D-913ADD60123A}" type="datetimeFigureOut">
              <a:rPr lang="lt-LT" smtClean="0"/>
              <a:t>2019.07.01</a:t>
            </a:fld>
            <a:endParaRPr lang="lt-L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49252-7D88-4E70-BAD4-DA5036B9438F}" type="slidenum">
              <a:rPr lang="lt-LT" smtClean="0"/>
              <a:t>‹#›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939866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057D6-85C9-4931-B92D-913ADD60123A}" type="datetimeFigureOut">
              <a:rPr lang="lt-LT" smtClean="0"/>
              <a:t>2019.07.01</a:t>
            </a:fld>
            <a:endParaRPr lang="lt-L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949252-7D88-4E70-BAD4-DA5036B9438F}" type="slidenum">
              <a:rPr lang="lt-LT" smtClean="0"/>
              <a:t>‹#›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264428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611560" y="4869160"/>
            <a:ext cx="7488832" cy="1872208"/>
          </a:xfrm>
        </p:spPr>
        <p:txBody>
          <a:bodyPr anchor="ctr">
            <a:normAutofit fontScale="85000" lnSpcReduction="20000"/>
          </a:bodyPr>
          <a:lstStyle/>
          <a:p>
            <a:pPr lvl="0" algn="l">
              <a:spcBef>
                <a:spcPts val="0"/>
              </a:spcBef>
            </a:pPr>
            <a:r>
              <a:rPr lang="en-US" sz="3600" dirty="0" err="1" smtClean="0">
                <a:solidFill>
                  <a:srgbClr val="1117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Pažintis</a:t>
            </a:r>
            <a:r>
              <a:rPr lang="en-US" sz="3600" dirty="0" smtClean="0">
                <a:solidFill>
                  <a:srgbClr val="1117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1117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sz="3600" dirty="0">
                <a:solidFill>
                  <a:srgbClr val="1117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„eTwinning Live“ </a:t>
            </a:r>
            <a:r>
              <a:rPr lang="en-US" sz="3600" dirty="0" err="1">
                <a:solidFill>
                  <a:srgbClr val="1117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vaizdo</a:t>
            </a:r>
            <a:r>
              <a:rPr lang="en-US" sz="3600" dirty="0">
                <a:solidFill>
                  <a:srgbClr val="1117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1117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konferencijų</a:t>
            </a:r>
            <a:r>
              <a:rPr lang="en-US" sz="3600" dirty="0">
                <a:solidFill>
                  <a:srgbClr val="1117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1117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įrankiu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>
              <a:spcBef>
                <a:spcPts val="0"/>
              </a:spcBef>
            </a:pPr>
            <a:endParaRPr lang="en-US" sz="2000" dirty="0" smtClean="0">
              <a:solidFill>
                <a:srgbClr val="1308E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>
              <a:spcBef>
                <a:spcPts val="0"/>
              </a:spcBef>
            </a:pPr>
            <a:r>
              <a:rPr lang="en-US" sz="2000" dirty="0" smtClean="0">
                <a:solidFill>
                  <a:srgbClr val="1308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en-US" sz="2000" dirty="0">
                <a:solidFill>
                  <a:srgbClr val="1308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 </a:t>
            </a:r>
            <a:r>
              <a:rPr lang="en-US" sz="2000" dirty="0" smtClean="0">
                <a:solidFill>
                  <a:srgbClr val="1308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endParaRPr lang="en-US" sz="2000" dirty="0">
              <a:solidFill>
                <a:srgbClr val="1308E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>
              <a:spcBef>
                <a:spcPts val="0"/>
              </a:spcBef>
            </a:pPr>
            <a:r>
              <a:rPr lang="en-US" sz="2000" dirty="0">
                <a:solidFill>
                  <a:srgbClr val="1308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r>
              <a:rPr lang="lt-LT" sz="2000" dirty="0">
                <a:solidFill>
                  <a:srgbClr val="1308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dirty="0">
                <a:solidFill>
                  <a:srgbClr val="1308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 </a:t>
            </a:r>
            <a:r>
              <a:rPr lang="en-US" sz="2000" dirty="0" err="1">
                <a:solidFill>
                  <a:srgbClr val="1308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Vidauskien</a:t>
            </a:r>
            <a:r>
              <a:rPr lang="lt-LT" sz="2000" dirty="0">
                <a:solidFill>
                  <a:srgbClr val="1308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ė</a:t>
            </a:r>
            <a:endParaRPr lang="en-US" sz="2000" dirty="0">
              <a:solidFill>
                <a:srgbClr val="1308E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>
              <a:spcBef>
                <a:spcPts val="0"/>
              </a:spcBef>
            </a:pPr>
            <a:r>
              <a:rPr lang="en-US" sz="2000" dirty="0" err="1">
                <a:solidFill>
                  <a:srgbClr val="1308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Programos</a:t>
            </a:r>
            <a:r>
              <a:rPr lang="en-US" sz="2000" dirty="0">
                <a:solidFill>
                  <a:srgbClr val="1308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eTwinning </a:t>
            </a:r>
            <a:r>
              <a:rPr lang="en-US" sz="2000" dirty="0" err="1">
                <a:solidFill>
                  <a:srgbClr val="1308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ambasador</a:t>
            </a:r>
            <a:r>
              <a:rPr lang="lt-LT" sz="2000" dirty="0">
                <a:solidFill>
                  <a:srgbClr val="1308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ė</a:t>
            </a:r>
            <a:endParaRPr lang="en-US" sz="2000" dirty="0">
              <a:solidFill>
                <a:srgbClr val="1308E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endParaRPr 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268760"/>
            <a:ext cx="2956736" cy="201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06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366" y="764704"/>
            <a:ext cx="6563072" cy="1143000"/>
          </a:xfrm>
        </p:spPr>
        <p:txBody>
          <a:bodyPr/>
          <a:lstStyle/>
          <a:p>
            <a:r>
              <a:rPr lang="lt-LT" dirty="0" smtClean="0">
                <a:solidFill>
                  <a:srgbClr val="1117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Užsakymo informacija</a:t>
            </a:r>
            <a:endParaRPr lang="lt-LT" dirty="0">
              <a:solidFill>
                <a:srgbClr val="1117F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l="3490" t="12647" r="4941" b="6177"/>
          <a:stretch/>
        </p:blipFill>
        <p:spPr bwMode="auto">
          <a:xfrm>
            <a:off x="251520" y="1988840"/>
            <a:ext cx="8640960" cy="4497010"/>
          </a:xfrm>
          <a:prstGeom prst="rect">
            <a:avLst/>
          </a:prstGeom>
          <a:ln w="38100">
            <a:solidFill>
              <a:srgbClr val="0000FF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4107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767241"/>
            <a:ext cx="6408712" cy="1143000"/>
          </a:xfrm>
        </p:spPr>
        <p:txBody>
          <a:bodyPr/>
          <a:lstStyle/>
          <a:p>
            <a:r>
              <a:rPr lang="lt-LT" dirty="0" smtClean="0">
                <a:solidFill>
                  <a:srgbClr val="1117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Renginio laikas: trukmė</a:t>
            </a:r>
            <a:endParaRPr lang="lt-LT" dirty="0">
              <a:solidFill>
                <a:srgbClr val="1117F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l="2826" t="9753" r="34356" b="11626"/>
          <a:stretch/>
        </p:blipFill>
        <p:spPr bwMode="auto">
          <a:xfrm>
            <a:off x="1547664" y="1916832"/>
            <a:ext cx="6240336" cy="4680520"/>
          </a:xfrm>
          <a:prstGeom prst="rect">
            <a:avLst/>
          </a:prstGeom>
          <a:ln w="38100">
            <a:solidFill>
              <a:srgbClr val="0000FF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8031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061" y="629816"/>
            <a:ext cx="4248472" cy="1143000"/>
          </a:xfrm>
        </p:spPr>
        <p:txBody>
          <a:bodyPr/>
          <a:lstStyle/>
          <a:p>
            <a:r>
              <a:rPr lang="lt-LT" dirty="0" smtClean="0">
                <a:solidFill>
                  <a:srgbClr val="1117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endParaRPr lang="lt-LT" dirty="0">
              <a:solidFill>
                <a:srgbClr val="1117F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l="3157" t="8276" r="35021" b="6601"/>
          <a:stretch/>
        </p:blipFill>
        <p:spPr bwMode="auto">
          <a:xfrm>
            <a:off x="1475656" y="1772816"/>
            <a:ext cx="5947590" cy="4853136"/>
          </a:xfrm>
          <a:prstGeom prst="rect">
            <a:avLst/>
          </a:prstGeom>
          <a:ln w="38100">
            <a:solidFill>
              <a:srgbClr val="0000FF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1726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770055"/>
            <a:ext cx="5544616" cy="1143000"/>
          </a:xfrm>
        </p:spPr>
        <p:txBody>
          <a:bodyPr/>
          <a:lstStyle/>
          <a:p>
            <a:r>
              <a:rPr lang="lt-LT" dirty="0" smtClean="0">
                <a:solidFill>
                  <a:srgbClr val="1117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Kviesti kontaktus</a:t>
            </a:r>
            <a:endParaRPr lang="lt-LT" dirty="0">
              <a:solidFill>
                <a:srgbClr val="1117F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15616" y="3789040"/>
            <a:ext cx="914400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5" name="Rectangle 4"/>
          <p:cNvSpPr/>
          <p:nvPr/>
        </p:nvSpPr>
        <p:spPr>
          <a:xfrm>
            <a:off x="1107612" y="4725144"/>
            <a:ext cx="914400" cy="1943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6" name="Rectangle 5"/>
          <p:cNvSpPr/>
          <p:nvPr/>
        </p:nvSpPr>
        <p:spPr>
          <a:xfrm>
            <a:off x="1119488" y="5503082"/>
            <a:ext cx="1292272" cy="291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7" name="Rectangle 6"/>
          <p:cNvSpPr/>
          <p:nvPr/>
        </p:nvSpPr>
        <p:spPr>
          <a:xfrm>
            <a:off x="323528" y="3670176"/>
            <a:ext cx="720080" cy="2495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578" t="9546" r="6972" b="7721"/>
          <a:stretch/>
        </p:blipFill>
        <p:spPr>
          <a:xfrm>
            <a:off x="251520" y="2004702"/>
            <a:ext cx="8640960" cy="4493298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385116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778548"/>
            <a:ext cx="5698976" cy="1143000"/>
          </a:xfrm>
        </p:spPr>
        <p:txBody>
          <a:bodyPr/>
          <a:lstStyle/>
          <a:p>
            <a:r>
              <a:rPr lang="lt-LT" sz="4000" dirty="0">
                <a:solidFill>
                  <a:srgbClr val="1117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Renginio įrankiai</a:t>
            </a:r>
            <a:endParaRPr lang="lt-LT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l="3656" t="8867" r="4775" b="6305"/>
          <a:stretch/>
        </p:blipFill>
        <p:spPr bwMode="auto">
          <a:xfrm>
            <a:off x="251520" y="1916832"/>
            <a:ext cx="8640960" cy="4661284"/>
          </a:xfrm>
          <a:prstGeom prst="rect">
            <a:avLst/>
          </a:prstGeom>
          <a:ln w="38100">
            <a:solidFill>
              <a:srgbClr val="0000FF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Oval 2"/>
          <p:cNvSpPr/>
          <p:nvPr/>
        </p:nvSpPr>
        <p:spPr>
          <a:xfrm>
            <a:off x="4139952" y="4251922"/>
            <a:ext cx="1584176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1547664" y="1628800"/>
            <a:ext cx="1872208" cy="172819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2051720" y="1628800"/>
            <a:ext cx="1368152" cy="21602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634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6048672" cy="1169107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750"/>
              </a:spcBef>
            </a:pPr>
            <a:r>
              <a:rPr lang="lt-LT" sz="3600" dirty="0" smtClean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Pateik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</a:t>
            </a:r>
            <a:r>
              <a:rPr lang="lt-LT" sz="3600" dirty="0" smtClean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informacija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lt-LT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peržiūr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ima</a:t>
            </a:r>
            <a:r>
              <a:rPr lang="lt-LT" sz="3600" dirty="0" smtClean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lt-LT" sz="36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ir </a:t>
            </a:r>
            <a:r>
              <a:rPr lang="lt-LT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patvirtin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lang="lt-LT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</a:t>
            </a:r>
            <a:endParaRPr lang="lt-LT" sz="3600" dirty="0">
              <a:solidFill>
                <a:srgbClr val="0000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93" y="1951757"/>
            <a:ext cx="7344815" cy="4645687"/>
          </a:xfrm>
          <a:ln w="28575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387764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4248472" cy="1143000"/>
          </a:xfrm>
        </p:spPr>
        <p:txBody>
          <a:bodyPr>
            <a:normAutofit/>
          </a:bodyPr>
          <a:lstStyle/>
          <a:p>
            <a:r>
              <a:rPr lang="lt-LT" sz="4800" dirty="0" smtClean="0">
                <a:solidFill>
                  <a:srgbClr val="1117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Išsirinkti renginį</a:t>
            </a:r>
            <a:endParaRPr lang="lt-LT" sz="4800" dirty="0">
              <a:solidFill>
                <a:srgbClr val="1117F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6582" t="11769" r="12431" b="8682"/>
          <a:stretch/>
        </p:blipFill>
        <p:spPr>
          <a:xfrm>
            <a:off x="2051720" y="1700808"/>
            <a:ext cx="5688632" cy="4990028"/>
          </a:xfrm>
          <a:prstGeom prst="rect">
            <a:avLst/>
          </a:prstGeom>
          <a:ln w="25400">
            <a:solidFill>
              <a:srgbClr val="1117FB"/>
            </a:solidFill>
          </a:ln>
        </p:spPr>
      </p:pic>
      <p:cxnSp>
        <p:nvCxnSpPr>
          <p:cNvPr id="6" name="Straight Arrow Connector 5"/>
          <p:cNvCxnSpPr/>
          <p:nvPr/>
        </p:nvCxnSpPr>
        <p:spPr>
          <a:xfrm>
            <a:off x="2267744" y="1124744"/>
            <a:ext cx="1512168" cy="41271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506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5760640" cy="1143000"/>
          </a:xfrm>
        </p:spPr>
        <p:txBody>
          <a:bodyPr>
            <a:normAutofit/>
          </a:bodyPr>
          <a:lstStyle/>
          <a:p>
            <a:r>
              <a:rPr lang="lt-LT" sz="4800" dirty="0" smtClean="0">
                <a:solidFill>
                  <a:srgbClr val="1117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Jungtis prie renginio</a:t>
            </a:r>
            <a:endParaRPr lang="lt-LT" sz="4800" dirty="0">
              <a:solidFill>
                <a:srgbClr val="1117F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064" t="10179" r="7958" b="5499"/>
          <a:stretch/>
        </p:blipFill>
        <p:spPr>
          <a:xfrm>
            <a:off x="457200" y="1718069"/>
            <a:ext cx="8229600" cy="4591251"/>
          </a:xfrm>
          <a:prstGeom prst="rect">
            <a:avLst/>
          </a:prstGeom>
          <a:ln w="25400">
            <a:solidFill>
              <a:srgbClr val="1117FB"/>
            </a:solidFill>
          </a:ln>
        </p:spPr>
      </p:pic>
      <p:cxnSp>
        <p:nvCxnSpPr>
          <p:cNvPr id="6" name="Straight Arrow Connector 5"/>
          <p:cNvCxnSpPr/>
          <p:nvPr/>
        </p:nvCxnSpPr>
        <p:spPr>
          <a:xfrm flipH="1">
            <a:off x="2267744" y="1196752"/>
            <a:ext cx="2376264" cy="22322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52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315438"/>
            <a:ext cx="6480720" cy="1498178"/>
          </a:xfrm>
        </p:spPr>
        <p:txBody>
          <a:bodyPr>
            <a:normAutofit/>
          </a:bodyPr>
          <a:lstStyle/>
          <a:p>
            <a:r>
              <a:rPr lang="lt-LT" sz="3600" dirty="0" smtClean="0">
                <a:solidFill>
                  <a:srgbClr val="1520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Kaip patekti į vaizdo konferencijų kambarį</a:t>
            </a:r>
            <a:endParaRPr lang="lt-LT" sz="3600" dirty="0">
              <a:solidFill>
                <a:srgbClr val="1520F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9050" t="10781" r="9838" b="6580"/>
          <a:stretch/>
        </p:blipFill>
        <p:spPr>
          <a:xfrm>
            <a:off x="429744" y="1844824"/>
            <a:ext cx="8352928" cy="4784688"/>
          </a:xfrm>
          <a:prstGeom prst="rect">
            <a:avLst/>
          </a:prstGeom>
          <a:ln w="25400">
            <a:solidFill>
              <a:srgbClr val="1117FB"/>
            </a:solidFill>
          </a:ln>
        </p:spPr>
      </p:pic>
      <p:cxnSp>
        <p:nvCxnSpPr>
          <p:cNvPr id="10" name="Straight Arrow Connector 9"/>
          <p:cNvCxnSpPr/>
          <p:nvPr/>
        </p:nvCxnSpPr>
        <p:spPr>
          <a:xfrm flipH="1">
            <a:off x="1246984" y="1484784"/>
            <a:ext cx="1677888" cy="23545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910752" y="1484784"/>
            <a:ext cx="3245424" cy="158417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772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770984" cy="1143000"/>
          </a:xfrm>
        </p:spPr>
        <p:txBody>
          <a:bodyPr>
            <a:normAutofit fontScale="90000"/>
          </a:bodyPr>
          <a:lstStyle/>
          <a:p>
            <a:r>
              <a:rPr lang="lt-LT" dirty="0">
                <a:solidFill>
                  <a:srgbClr val="1117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Jei esate </a:t>
            </a:r>
            <a:r>
              <a:rPr lang="en-US" dirty="0" err="1" smtClean="0">
                <a:solidFill>
                  <a:srgbClr val="1117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renginio</a:t>
            </a:r>
            <a:r>
              <a:rPr lang="en-US" dirty="0" smtClean="0">
                <a:solidFill>
                  <a:srgbClr val="1117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dirty="0" smtClean="0">
                <a:solidFill>
                  <a:srgbClr val="1117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dalyvis</a:t>
            </a:r>
            <a:r>
              <a:rPr lang="lt-LT" dirty="0">
                <a:solidFill>
                  <a:srgbClr val="1117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matysite tokį </a:t>
            </a:r>
            <a:r>
              <a:rPr lang="lt-LT" dirty="0" smtClean="0">
                <a:solidFill>
                  <a:srgbClr val="1117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langą</a:t>
            </a:r>
            <a:r>
              <a:rPr lang="en-US" dirty="0" smtClean="0">
                <a:solidFill>
                  <a:srgbClr val="1117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lt-LT" dirty="0">
              <a:solidFill>
                <a:srgbClr val="1117F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 descr="participant_interface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00200"/>
            <a:ext cx="8496944" cy="4925144"/>
          </a:xfrm>
          <a:prstGeom prst="rect">
            <a:avLst/>
          </a:prstGeom>
          <a:noFill/>
          <a:ln w="38100">
            <a:solidFill>
              <a:srgbClr val="1117FB"/>
            </a:solidFill>
          </a:ln>
        </p:spPr>
      </p:pic>
    </p:spTree>
    <p:extLst>
      <p:ext uri="{BB962C8B-B14F-4D97-AF65-F5344CB8AC3E}">
        <p14:creationId xmlns:p14="http://schemas.microsoft.com/office/powerpoint/2010/main" val="54451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91345"/>
            <a:ext cx="7826257" cy="1088068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750"/>
              </a:spcBef>
            </a:pPr>
            <a:r>
              <a:rPr lang="lt-LT" sz="2625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Suteikiama </a:t>
            </a:r>
            <a:r>
              <a:rPr lang="en-US" sz="2625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puiki</a:t>
            </a:r>
            <a:r>
              <a:rPr lang="en-US" sz="2625" dirty="0" smtClean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lt-LT" sz="2625" dirty="0" smtClean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galimybė </a:t>
            </a:r>
            <a:r>
              <a:rPr lang="lt-LT" sz="2625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visiems programos „eTwinning“ </a:t>
            </a:r>
            <a:r>
              <a:rPr lang="lt-LT" sz="2625" dirty="0" smtClean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dalyviams</a:t>
            </a:r>
            <a:r>
              <a:rPr lang="en-US" sz="2625" dirty="0" smtClean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25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rinktis</a:t>
            </a:r>
            <a:r>
              <a:rPr lang="en-US" sz="2625" dirty="0" smtClean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25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ir</a:t>
            </a:r>
            <a:r>
              <a:rPr lang="lt-LT" sz="2625" dirty="0" smtClean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625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dalyvauti</a:t>
            </a:r>
            <a:r>
              <a:rPr lang="en-US" sz="2625" dirty="0" smtClean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lt-LT" sz="2625" dirty="0" smtClean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renginiu</a:t>
            </a:r>
            <a:r>
              <a:rPr lang="en-US" sz="2625" dirty="0" smtClean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</a:t>
            </a:r>
            <a:r>
              <a:rPr lang="lt-LT" sz="2625" dirty="0" smtClean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</a:t>
            </a:r>
            <a:r>
              <a:rPr lang="en-US" sz="2625" dirty="0" smtClean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</a:t>
            </a:r>
            <a:r>
              <a:rPr lang="lt-LT" sz="2625" dirty="0" smtClean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endParaRPr lang="lt-LT" sz="2625" dirty="0">
              <a:solidFill>
                <a:srgbClr val="0000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976" y="306021"/>
            <a:ext cx="3505504" cy="1450974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331640" y="4077072"/>
            <a:ext cx="1584176" cy="4320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3325" t="10178" r="14220" b="11863"/>
          <a:stretch/>
        </p:blipFill>
        <p:spPr>
          <a:xfrm>
            <a:off x="816726" y="2248796"/>
            <a:ext cx="7355674" cy="4449730"/>
          </a:xfrm>
          <a:prstGeom prst="rect">
            <a:avLst/>
          </a:prstGeom>
          <a:ln w="25400">
            <a:solidFill>
              <a:srgbClr val="1308EA"/>
            </a:solidFill>
          </a:ln>
        </p:spPr>
      </p:pic>
    </p:spTree>
    <p:extLst>
      <p:ext uri="{BB962C8B-B14F-4D97-AF65-F5344CB8AC3E}">
        <p14:creationId xmlns:p14="http://schemas.microsoft.com/office/powerpoint/2010/main" val="370816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31024" cy="1786210"/>
          </a:xfrm>
        </p:spPr>
        <p:txBody>
          <a:bodyPr>
            <a:normAutofit fontScale="90000"/>
          </a:bodyPr>
          <a:lstStyle/>
          <a:p>
            <a:r>
              <a:rPr lang="lt-LT" dirty="0">
                <a:solidFill>
                  <a:srgbClr val="1117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Jei jūs organizuojate renginį, kambarys atrodys </a:t>
            </a:r>
            <a:r>
              <a:rPr lang="lt-LT" dirty="0" smtClean="0">
                <a:solidFill>
                  <a:srgbClr val="1117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taip</a:t>
            </a:r>
            <a:r>
              <a:rPr lang="lt-LT" dirty="0">
                <a:solidFill>
                  <a:srgbClr val="1117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t="3547" b="5714"/>
          <a:stretch/>
        </p:blipFill>
        <p:spPr bwMode="auto">
          <a:xfrm>
            <a:off x="251520" y="2204864"/>
            <a:ext cx="8640960" cy="4486426"/>
          </a:xfrm>
          <a:prstGeom prst="rect">
            <a:avLst/>
          </a:prstGeom>
          <a:ln w="38100">
            <a:solidFill>
              <a:srgbClr val="1117FB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13271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266928" cy="1498178"/>
          </a:xfrm>
        </p:spPr>
        <p:txBody>
          <a:bodyPr/>
          <a:lstStyle/>
          <a:p>
            <a:r>
              <a:rPr lang="en-US" dirty="0" err="1" smtClean="0">
                <a:solidFill>
                  <a:srgbClr val="1117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Mikrofono</a:t>
            </a:r>
            <a:r>
              <a:rPr lang="en-US" dirty="0" smtClean="0">
                <a:solidFill>
                  <a:srgbClr val="1117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1117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nustatymai</a:t>
            </a:r>
            <a:endParaRPr lang="lt-LT" dirty="0">
              <a:solidFill>
                <a:srgbClr val="1117F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t="2663" b="4879"/>
          <a:stretch/>
        </p:blipFill>
        <p:spPr bwMode="auto">
          <a:xfrm>
            <a:off x="251520" y="2132856"/>
            <a:ext cx="8640960" cy="4493954"/>
          </a:xfrm>
          <a:prstGeom prst="rect">
            <a:avLst/>
          </a:prstGeom>
          <a:ln w="38100">
            <a:solidFill>
              <a:srgbClr val="1117FB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66395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t="2862" b="5996"/>
          <a:stretch/>
        </p:blipFill>
        <p:spPr bwMode="auto">
          <a:xfrm>
            <a:off x="215516" y="1844824"/>
            <a:ext cx="8712968" cy="4770683"/>
          </a:xfrm>
          <a:prstGeom prst="rect">
            <a:avLst/>
          </a:prstGeom>
          <a:ln w="38100">
            <a:solidFill>
              <a:srgbClr val="1117FB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0022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203032" cy="1426170"/>
          </a:xfrm>
        </p:spPr>
        <p:txBody>
          <a:bodyPr>
            <a:noAutofit/>
          </a:bodyPr>
          <a:lstStyle/>
          <a:p>
            <a:r>
              <a:rPr lang="en-US" dirty="0" err="1" smtClean="0">
                <a:solidFill>
                  <a:srgbClr val="1117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Vaizdo</a:t>
            </a:r>
            <a:r>
              <a:rPr lang="en-US" dirty="0" smtClean="0">
                <a:solidFill>
                  <a:srgbClr val="1117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1117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kameros</a:t>
            </a:r>
            <a:r>
              <a:rPr lang="en-US" dirty="0" smtClean="0">
                <a:solidFill>
                  <a:srgbClr val="1117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1117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nustatymai</a:t>
            </a:r>
            <a:endParaRPr lang="lt-LT" dirty="0">
              <a:solidFill>
                <a:srgbClr val="1117F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t="3114" b="5417"/>
          <a:stretch/>
        </p:blipFill>
        <p:spPr bwMode="auto">
          <a:xfrm>
            <a:off x="219710" y="2132856"/>
            <a:ext cx="8704580" cy="4476750"/>
          </a:xfrm>
          <a:prstGeom prst="rect">
            <a:avLst/>
          </a:prstGeom>
          <a:ln w="38100">
            <a:solidFill>
              <a:srgbClr val="1117FB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7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t="2660" b="5124"/>
          <a:stretch/>
        </p:blipFill>
        <p:spPr bwMode="auto">
          <a:xfrm>
            <a:off x="251520" y="1844824"/>
            <a:ext cx="8640960" cy="4824536"/>
          </a:xfrm>
          <a:prstGeom prst="rect">
            <a:avLst/>
          </a:prstGeom>
          <a:ln w="38100">
            <a:solidFill>
              <a:srgbClr val="1117FB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2567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/>
          <a:srcRect t="2264" b="5337"/>
          <a:stretch/>
        </p:blipFill>
        <p:spPr bwMode="auto">
          <a:xfrm>
            <a:off x="179512" y="1772816"/>
            <a:ext cx="8784976" cy="4752528"/>
          </a:xfrm>
          <a:prstGeom prst="rect">
            <a:avLst/>
          </a:prstGeom>
          <a:ln w="38100">
            <a:solidFill>
              <a:srgbClr val="1117FB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8567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482952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1117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Emocij</a:t>
            </a:r>
            <a:r>
              <a:rPr lang="lt-LT" dirty="0" smtClean="0">
                <a:solidFill>
                  <a:srgbClr val="1117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ų valdiklis</a:t>
            </a:r>
            <a:endParaRPr lang="lt-LT" dirty="0">
              <a:solidFill>
                <a:srgbClr val="1117F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t="2069" b="5419"/>
          <a:stretch/>
        </p:blipFill>
        <p:spPr bwMode="auto">
          <a:xfrm>
            <a:off x="251520" y="1916832"/>
            <a:ext cx="8640960" cy="4608512"/>
          </a:xfrm>
          <a:prstGeom prst="rect">
            <a:avLst/>
          </a:prstGeom>
          <a:ln w="38100">
            <a:solidFill>
              <a:srgbClr val="1117FB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0305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275040" cy="1570186"/>
          </a:xfrm>
        </p:spPr>
        <p:txBody>
          <a:bodyPr>
            <a:normAutofit/>
          </a:bodyPr>
          <a:lstStyle/>
          <a:p>
            <a:r>
              <a:rPr lang="lt-LT" sz="3200" dirty="0" smtClean="0">
                <a:solidFill>
                  <a:srgbClr val="1117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lt-LT" sz="3200" dirty="0" err="1" smtClean="0">
                <a:solidFill>
                  <a:srgbClr val="1117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Meeting</a:t>
            </a:r>
            <a:r>
              <a:rPr lang="lt-LT" sz="3200" dirty="0" smtClean="0">
                <a:solidFill>
                  <a:srgbClr val="1117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lt-LT" sz="3200" dirty="0">
                <a:solidFill>
                  <a:srgbClr val="1117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naudotojo sąsaja leidžia jums valdyti visas internetinio susitikimo galimybes</a:t>
            </a: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t="2943" b="5238"/>
          <a:stretch/>
        </p:blipFill>
        <p:spPr bwMode="auto">
          <a:xfrm>
            <a:off x="251520" y="1988840"/>
            <a:ext cx="8640960" cy="4579692"/>
          </a:xfrm>
          <a:prstGeom prst="rect">
            <a:avLst/>
          </a:prstGeom>
          <a:ln w="38100">
            <a:solidFill>
              <a:srgbClr val="1117FB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7106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5987008" cy="1143000"/>
          </a:xfrm>
        </p:spPr>
        <p:txBody>
          <a:bodyPr/>
          <a:lstStyle/>
          <a:p>
            <a:r>
              <a:rPr lang="lt-LT" sz="5400" dirty="0">
                <a:solidFill>
                  <a:srgbClr val="1520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Dalijimosi erdvė</a:t>
            </a:r>
            <a:endParaRPr lang="lt-LT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t="2648" b="5828"/>
          <a:stretch/>
        </p:blipFill>
        <p:spPr bwMode="auto">
          <a:xfrm>
            <a:off x="251520" y="2060848"/>
            <a:ext cx="8640960" cy="4541430"/>
          </a:xfrm>
          <a:prstGeom prst="rect">
            <a:avLst/>
          </a:prstGeom>
          <a:ln w="38100">
            <a:solidFill>
              <a:srgbClr val="1117FB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9301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t="2660" b="5713"/>
          <a:stretch/>
        </p:blipFill>
        <p:spPr bwMode="auto">
          <a:xfrm>
            <a:off x="251520" y="1628800"/>
            <a:ext cx="8640960" cy="4824536"/>
          </a:xfrm>
          <a:prstGeom prst="rect">
            <a:avLst/>
          </a:prstGeom>
          <a:ln w="38100">
            <a:solidFill>
              <a:srgbClr val="1117FB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1763688" y="4653136"/>
            <a:ext cx="914400" cy="5543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3563888" y="3429000"/>
            <a:ext cx="1584176" cy="16453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2114600" y="5409443"/>
            <a:ext cx="1126976" cy="86409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619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347048" cy="1143000"/>
          </a:xfrm>
        </p:spPr>
        <p:txBody>
          <a:bodyPr/>
          <a:lstStyle/>
          <a:p>
            <a:r>
              <a:rPr lang="lt-LT" sz="5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Renginių kalendorius</a:t>
            </a:r>
            <a:endParaRPr lang="lt-LT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748" t="8588" r="13325" b="5498"/>
          <a:stretch/>
        </p:blipFill>
        <p:spPr>
          <a:xfrm>
            <a:off x="683568" y="1581911"/>
            <a:ext cx="7776864" cy="4883148"/>
          </a:xfrm>
          <a:prstGeom prst="rect">
            <a:avLst/>
          </a:prstGeom>
          <a:ln w="25400">
            <a:solidFill>
              <a:srgbClr val="1117FB"/>
            </a:solidFill>
          </a:ln>
        </p:spPr>
      </p:pic>
    </p:spTree>
    <p:extLst>
      <p:ext uri="{BB962C8B-B14F-4D97-AF65-F5344CB8AC3E}">
        <p14:creationId xmlns:p14="http://schemas.microsoft.com/office/powerpoint/2010/main" val="373649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347048" cy="1143000"/>
          </a:xfrm>
        </p:spPr>
        <p:txBody>
          <a:bodyPr>
            <a:noAutofit/>
          </a:bodyPr>
          <a:lstStyle/>
          <a:p>
            <a:r>
              <a:rPr lang="lt-LT" dirty="0" smtClean="0">
                <a:solidFill>
                  <a:srgbClr val="1117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Pristatymo demonstravimas</a:t>
            </a:r>
            <a:endParaRPr lang="lt-LT" dirty="0">
              <a:solidFill>
                <a:srgbClr val="1117F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t="3238" b="5238"/>
          <a:stretch/>
        </p:blipFill>
        <p:spPr bwMode="auto">
          <a:xfrm>
            <a:off x="251520" y="1844824"/>
            <a:ext cx="8640960" cy="4572838"/>
          </a:xfrm>
          <a:prstGeom prst="rect">
            <a:avLst/>
          </a:prstGeom>
          <a:ln w="38100">
            <a:solidFill>
              <a:srgbClr val="1117FB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839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t="2254" b="4282"/>
          <a:stretch/>
        </p:blipFill>
        <p:spPr bwMode="auto">
          <a:xfrm>
            <a:off x="179512" y="1844824"/>
            <a:ext cx="8784976" cy="4689926"/>
          </a:xfrm>
          <a:prstGeom prst="rect">
            <a:avLst/>
          </a:prstGeom>
          <a:ln w="38100">
            <a:solidFill>
              <a:srgbClr val="1117FB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121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6120680" cy="1354162"/>
          </a:xfrm>
        </p:spPr>
        <p:txBody>
          <a:bodyPr>
            <a:noAutofit/>
          </a:bodyPr>
          <a:lstStyle/>
          <a:p>
            <a:r>
              <a:rPr lang="lt-LT" dirty="0" smtClean="0">
                <a:solidFill>
                  <a:srgbClr val="1117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Galite naudotis </a:t>
            </a:r>
            <a:r>
              <a:rPr lang="lt-LT" dirty="0">
                <a:solidFill>
                  <a:srgbClr val="1117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bendra siena </a:t>
            </a:r>
            <a:r>
              <a:rPr lang="lt-LT" dirty="0" smtClean="0">
                <a:solidFill>
                  <a:srgbClr val="1117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lt-LT" i="1" dirty="0" err="1">
                <a:solidFill>
                  <a:srgbClr val="1117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lt-LT" i="1" dirty="0" err="1" smtClean="0">
                <a:solidFill>
                  <a:srgbClr val="1117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hiteboard</a:t>
            </a:r>
            <a:r>
              <a:rPr lang="lt-LT" dirty="0">
                <a:solidFill>
                  <a:srgbClr val="1117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lt-LT" dirty="0" smtClean="0">
                <a:solidFill>
                  <a:srgbClr val="1117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lt-LT" dirty="0">
              <a:solidFill>
                <a:srgbClr val="1117F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t="2649" b="5532"/>
          <a:stretch/>
        </p:blipFill>
        <p:spPr bwMode="auto">
          <a:xfrm>
            <a:off x="215516" y="1916832"/>
            <a:ext cx="8712968" cy="4651700"/>
          </a:xfrm>
          <a:prstGeom prst="rect">
            <a:avLst/>
          </a:prstGeom>
          <a:ln w="38100">
            <a:solidFill>
              <a:srgbClr val="1117FB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9983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5626968" cy="1143000"/>
          </a:xfrm>
        </p:spPr>
        <p:txBody>
          <a:bodyPr>
            <a:normAutofit fontScale="90000"/>
          </a:bodyPr>
          <a:lstStyle/>
          <a:p>
            <a:r>
              <a:rPr lang="lt-LT" dirty="0" smtClean="0">
                <a:solidFill>
                  <a:srgbClr val="1117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Galite d</a:t>
            </a:r>
            <a:r>
              <a:rPr lang="en-US" dirty="0" err="1" smtClean="0">
                <a:solidFill>
                  <a:srgbClr val="1117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alintis</a:t>
            </a:r>
            <a:r>
              <a:rPr lang="en-US" dirty="0" smtClean="0">
                <a:solidFill>
                  <a:srgbClr val="1117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1117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savo</a:t>
            </a:r>
            <a:r>
              <a:rPr lang="en-US" dirty="0">
                <a:solidFill>
                  <a:srgbClr val="1117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1117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ekranu</a:t>
            </a:r>
            <a:r>
              <a:rPr lang="en-US" dirty="0" smtClean="0">
                <a:solidFill>
                  <a:srgbClr val="1117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lt-LT" i="1" dirty="0">
                <a:solidFill>
                  <a:srgbClr val="1117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i="1" dirty="0" smtClean="0">
                <a:solidFill>
                  <a:srgbClr val="1117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hare </a:t>
            </a:r>
            <a:r>
              <a:rPr lang="en-US" i="1" dirty="0">
                <a:solidFill>
                  <a:srgbClr val="1117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 screen</a:t>
            </a:r>
            <a:r>
              <a:rPr lang="en-US" dirty="0">
                <a:solidFill>
                  <a:srgbClr val="1117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lt-LT" dirty="0">
              <a:solidFill>
                <a:srgbClr val="1117F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 rotWithShape="1">
          <a:blip r:embed="rId2"/>
          <a:srcRect t="8572" r="786" b="8484"/>
          <a:stretch/>
        </p:blipFill>
        <p:spPr bwMode="auto">
          <a:xfrm>
            <a:off x="179512" y="2204864"/>
            <a:ext cx="8784976" cy="4176464"/>
          </a:xfrm>
          <a:prstGeom prst="rect">
            <a:avLst/>
          </a:prstGeom>
          <a:ln w="38100">
            <a:solidFill>
              <a:srgbClr val="1117FB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9527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5987008" cy="1143000"/>
          </a:xfrm>
        </p:spPr>
        <p:txBody>
          <a:bodyPr/>
          <a:lstStyle/>
          <a:p>
            <a:r>
              <a:rPr lang="lt-LT" sz="5400" dirty="0">
                <a:solidFill>
                  <a:srgbClr val="1520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Diskusijų erdvė</a:t>
            </a:r>
            <a:endParaRPr lang="lt-LT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t="2354" b="5532"/>
          <a:stretch/>
        </p:blipFill>
        <p:spPr bwMode="auto">
          <a:xfrm>
            <a:off x="179512" y="1916832"/>
            <a:ext cx="8712968" cy="4680519"/>
          </a:xfrm>
          <a:prstGeom prst="rect">
            <a:avLst/>
          </a:prstGeom>
          <a:ln w="38100">
            <a:solidFill>
              <a:srgbClr val="1117FB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9509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188640"/>
            <a:ext cx="5742237" cy="3499589"/>
          </a:xfrm>
          <a:prstGeom prst="rect">
            <a:avLst/>
          </a:prstGeom>
          <a:ln w="38100">
            <a:solidFill>
              <a:srgbClr val="1117FB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4" y="3501008"/>
            <a:ext cx="5541744" cy="3109229"/>
          </a:xfrm>
          <a:prstGeom prst="rect">
            <a:avLst/>
          </a:prstGeom>
          <a:noFill/>
          <a:ln w="38100">
            <a:solidFill>
              <a:srgbClr val="1117FB"/>
            </a:solidFill>
          </a:ln>
        </p:spPr>
      </p:pic>
    </p:spTree>
    <p:extLst>
      <p:ext uri="{BB962C8B-B14F-4D97-AF65-F5344CB8AC3E}">
        <p14:creationId xmlns:p14="http://schemas.microsoft.com/office/powerpoint/2010/main" val="274909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275040" cy="1858218"/>
          </a:xfrm>
        </p:spPr>
        <p:txBody>
          <a:bodyPr>
            <a:normAutofit/>
          </a:bodyPr>
          <a:lstStyle/>
          <a:p>
            <a:r>
              <a:rPr lang="lt-LT" sz="5400" dirty="0">
                <a:solidFill>
                  <a:srgbClr val="1520F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Bendradarbiavimo erdvė</a:t>
            </a:r>
            <a:endParaRPr lang="lt-LT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t="2354" b="5532"/>
          <a:stretch/>
        </p:blipFill>
        <p:spPr bwMode="auto">
          <a:xfrm>
            <a:off x="251520" y="2132856"/>
            <a:ext cx="8640960" cy="4464496"/>
          </a:xfrm>
          <a:prstGeom prst="rect">
            <a:avLst/>
          </a:prstGeom>
          <a:ln w="38100">
            <a:solidFill>
              <a:srgbClr val="1117FB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7677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059016" cy="1143000"/>
          </a:xfrm>
        </p:spPr>
        <p:txBody>
          <a:bodyPr>
            <a:noAutofit/>
          </a:bodyPr>
          <a:lstStyle/>
          <a:p>
            <a:r>
              <a:rPr lang="lt-LT" dirty="0" smtClean="0">
                <a:solidFill>
                  <a:srgbClr val="1117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Galite drauge kurti, dalintis...</a:t>
            </a:r>
            <a:endParaRPr lang="lt-LT" dirty="0">
              <a:solidFill>
                <a:srgbClr val="1117F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t="2879" b="5215"/>
          <a:stretch/>
        </p:blipFill>
        <p:spPr bwMode="auto">
          <a:xfrm>
            <a:off x="251520" y="1988840"/>
            <a:ext cx="8640960" cy="4500326"/>
          </a:xfrm>
          <a:prstGeom prst="rect">
            <a:avLst/>
          </a:prstGeom>
          <a:ln w="38100">
            <a:solidFill>
              <a:srgbClr val="1117FB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967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6696744" cy="2160240"/>
          </a:xfrm>
        </p:spPr>
        <p:txBody>
          <a:bodyPr>
            <a:noAutofit/>
          </a:bodyPr>
          <a:lstStyle/>
          <a:p>
            <a:r>
              <a:rPr lang="lt-LT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Programoje </a:t>
            </a:r>
            <a:r>
              <a:rPr lang="lt-LT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„eTwinning“ </a:t>
            </a:r>
            <a:r>
              <a:rPr lang="lt-LT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nuolat vyksta ugdymo procesas. </a:t>
            </a:r>
            <a:r>
              <a:rPr lang="lt-LT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 </a:t>
            </a:r>
            <a:r>
              <a:rPr lang="lt-LT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gyva, nepaprastai įdomi erdvė, kurioje galite sutikti kolegas ir dalintis su jais mokymo veiklos bei projektų pavyzdžiais, profesinio </a:t>
            </a:r>
            <a:r>
              <a:rPr lang="lt-LT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tobulinimosi</a:t>
            </a:r>
            <a:r>
              <a:rPr lang="lt-LT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galimybėmis - visa veikla, kuri veda link </a:t>
            </a:r>
            <a:r>
              <a:rPr lang="en-US" sz="2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kokybi</a:t>
            </a:r>
            <a:r>
              <a:rPr lang="lt-LT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lt-LT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ų bendradarbiavimo projektų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lt-LT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lt-LT" sz="2400" dirty="0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 rotWithShape="1">
          <a:blip r:embed="rId2"/>
          <a:srcRect l="4986" t="8572" r="4276" b="6897"/>
          <a:stretch/>
        </p:blipFill>
        <p:spPr bwMode="auto">
          <a:xfrm>
            <a:off x="467544" y="2420888"/>
            <a:ext cx="8383960" cy="4256867"/>
          </a:xfrm>
          <a:prstGeom prst="rect">
            <a:avLst/>
          </a:prstGeom>
          <a:ln w="38100">
            <a:solidFill>
              <a:srgbClr val="1117FB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4695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7" y="4077072"/>
            <a:ext cx="7692698" cy="1342976"/>
          </a:xfrm>
        </p:spPr>
        <p:txBody>
          <a:bodyPr>
            <a:normAutofit lnSpcReduction="10000"/>
          </a:bodyPr>
          <a:lstStyle/>
          <a:p>
            <a:pPr>
              <a:spcBef>
                <a:spcPts val="750"/>
              </a:spcBef>
            </a:pPr>
            <a:r>
              <a:rPr lang="en-US" sz="4000" dirty="0" err="1" smtClean="0">
                <a:solidFill>
                  <a:srgbClr val="1117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Pasinaudokite</a:t>
            </a:r>
            <a:r>
              <a:rPr lang="en-US" sz="4000" dirty="0" smtClean="0">
                <a:solidFill>
                  <a:srgbClr val="1117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1117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naujomis</a:t>
            </a:r>
            <a:r>
              <a:rPr lang="en-US" sz="4000" dirty="0" smtClean="0">
                <a:solidFill>
                  <a:srgbClr val="1117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ts val="750"/>
              </a:spcBef>
            </a:pPr>
            <a:r>
              <a:rPr lang="lt-LT" sz="4000" dirty="0" smtClean="0">
                <a:solidFill>
                  <a:srgbClr val="1117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en-US" sz="4000" dirty="0" smtClean="0">
                <a:solidFill>
                  <a:srgbClr val="1117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eTwinning Live</a:t>
            </a:r>
            <a:r>
              <a:rPr lang="lt-LT" sz="4000" dirty="0" smtClean="0">
                <a:solidFill>
                  <a:srgbClr val="1117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dirty="0" smtClean="0">
                <a:solidFill>
                  <a:srgbClr val="1117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1117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galimyb</a:t>
            </a:r>
            <a:r>
              <a:rPr lang="lt-LT" sz="4000" dirty="0" smtClean="0">
                <a:solidFill>
                  <a:srgbClr val="1117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ė</a:t>
            </a:r>
            <a:r>
              <a:rPr lang="en-US" sz="4000" dirty="0" err="1" smtClean="0">
                <a:solidFill>
                  <a:srgbClr val="1117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mis</a:t>
            </a:r>
            <a:r>
              <a:rPr lang="lt-LT" sz="4000" dirty="0" smtClean="0">
                <a:solidFill>
                  <a:srgbClr val="1117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lt-LT" sz="4000" dirty="0">
              <a:solidFill>
                <a:srgbClr val="1117F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3684" y="1268760"/>
            <a:ext cx="4685494" cy="2527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21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t="8571" r="1451" b="5714"/>
          <a:stretch/>
        </p:blipFill>
        <p:spPr bwMode="auto">
          <a:xfrm>
            <a:off x="368490" y="2753838"/>
            <a:ext cx="8496944" cy="3909332"/>
          </a:xfrm>
          <a:prstGeom prst="rect">
            <a:avLst/>
          </a:prstGeom>
          <a:ln w="38100">
            <a:solidFill>
              <a:srgbClr val="1117FB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6120680" cy="2565198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</a:t>
            </a:r>
            <a:r>
              <a:rPr lang="lt-LT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iekvienas</a:t>
            </a:r>
            <a:r>
              <a:rPr lang="lt-LT" sz="24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programos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eTwinning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dalyvis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lt-LT" sz="24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gali sukurti internetinį renginį su failų archyvu, forumu ir - svarbiausia - vaizdo konferencijų kambariu</a:t>
            </a:r>
            <a:r>
              <a:rPr lang="pt-BR" sz="24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lang="lt-LT" sz="2400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kuriame galima realiu laiku bendrauti, bendradarbiauti ir dalintis su kolegomis iš kitų Europos šalių.</a:t>
            </a:r>
          </a:p>
        </p:txBody>
      </p:sp>
      <p:sp>
        <p:nvSpPr>
          <p:cNvPr id="3" name="Oval 2"/>
          <p:cNvSpPr/>
          <p:nvPr/>
        </p:nvSpPr>
        <p:spPr>
          <a:xfrm>
            <a:off x="1115616" y="5247282"/>
            <a:ext cx="1368152" cy="6480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2353275" y="3933056"/>
            <a:ext cx="2218725" cy="132290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594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6048672" cy="1143000"/>
          </a:xfrm>
        </p:spPr>
        <p:txBody>
          <a:bodyPr>
            <a:noAutofit/>
          </a:bodyPr>
          <a:lstStyle/>
          <a:p>
            <a:pPr algn="l"/>
            <a:r>
              <a:rPr lang="lt-LT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Renginio registracija</a:t>
            </a:r>
            <a:endParaRPr lang="lt-LT" sz="5400" dirty="0"/>
          </a:p>
        </p:txBody>
      </p:sp>
      <p:pic>
        <p:nvPicPr>
          <p:cNvPr id="7" name="Content Placeholder 6"/>
          <p:cNvPicPr>
            <a:picLocks noGrp="1"/>
          </p:cNvPicPr>
          <p:nvPr>
            <p:ph idx="1"/>
          </p:nvPr>
        </p:nvPicPr>
        <p:blipFill rotWithShape="1">
          <a:blip r:embed="rId2"/>
          <a:srcRect l="1035" t="9215" r="1567" b="7324"/>
          <a:stretch/>
        </p:blipFill>
        <p:spPr bwMode="auto">
          <a:xfrm>
            <a:off x="179512" y="1988840"/>
            <a:ext cx="8712968" cy="4540877"/>
          </a:xfrm>
          <a:prstGeom prst="rect">
            <a:avLst/>
          </a:prstGeom>
          <a:ln w="38100">
            <a:solidFill>
              <a:srgbClr val="1117FB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Oval 2"/>
          <p:cNvSpPr/>
          <p:nvPr/>
        </p:nvSpPr>
        <p:spPr>
          <a:xfrm>
            <a:off x="683568" y="4581127"/>
            <a:ext cx="1944216" cy="60830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18594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14" y="627570"/>
            <a:ext cx="6768752" cy="1289262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750"/>
              </a:spcBef>
            </a:pPr>
            <a:r>
              <a:rPr lang="en-US" sz="54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Pagrindin</a:t>
            </a:r>
            <a:r>
              <a:rPr lang="lt-LT" sz="5400" dirty="0" smtClean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ė</a:t>
            </a:r>
            <a:r>
              <a:rPr lang="en-US" sz="5400" dirty="0" smtClean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informacija</a:t>
            </a:r>
            <a:endParaRPr lang="lt-LT" sz="5400" dirty="0">
              <a:solidFill>
                <a:srgbClr val="0000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552" y="1916832"/>
            <a:ext cx="8222438" cy="4780580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  <p:cxnSp>
        <p:nvCxnSpPr>
          <p:cNvPr id="4" name="Straight Arrow Connector 3"/>
          <p:cNvCxnSpPr/>
          <p:nvPr/>
        </p:nvCxnSpPr>
        <p:spPr>
          <a:xfrm>
            <a:off x="3347864" y="5373216"/>
            <a:ext cx="914400" cy="9144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2483768" y="5373216"/>
            <a:ext cx="864096" cy="9144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89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5842992" cy="114300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1117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Internetinis </a:t>
            </a:r>
            <a:r>
              <a:rPr lang="en-US" sz="5400" dirty="0" err="1">
                <a:solidFill>
                  <a:srgbClr val="1117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renginys</a:t>
            </a:r>
            <a:endParaRPr lang="lt-LT" sz="5400" dirty="0">
              <a:solidFill>
                <a:srgbClr val="1117F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l="3324" t="10556" r="4609" b="6388"/>
          <a:stretch/>
        </p:blipFill>
        <p:spPr bwMode="auto">
          <a:xfrm>
            <a:off x="251520" y="1988840"/>
            <a:ext cx="8640960" cy="4536504"/>
          </a:xfrm>
          <a:prstGeom prst="rect">
            <a:avLst/>
          </a:prstGeom>
          <a:ln w="38100">
            <a:solidFill>
              <a:srgbClr val="0000FF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34554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192" y="692696"/>
            <a:ext cx="8229600" cy="1143000"/>
          </a:xfrm>
        </p:spPr>
        <p:txBody>
          <a:bodyPr/>
          <a:lstStyle/>
          <a:p>
            <a:r>
              <a:rPr lang="lt-LT" dirty="0" smtClean="0">
                <a:solidFill>
                  <a:srgbClr val="1117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Dalyvių skaičius</a:t>
            </a:r>
            <a:endParaRPr lang="lt-LT" dirty="0">
              <a:solidFill>
                <a:srgbClr val="1117F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l="2659" t="9163" r="35021" b="7783"/>
          <a:stretch/>
        </p:blipFill>
        <p:spPr bwMode="auto">
          <a:xfrm>
            <a:off x="1511660" y="1700808"/>
            <a:ext cx="6228692" cy="4997152"/>
          </a:xfrm>
          <a:prstGeom prst="rect">
            <a:avLst/>
          </a:prstGeom>
          <a:ln w="38100">
            <a:solidFill>
              <a:srgbClr val="0000FF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99992" y="5229200"/>
            <a:ext cx="176655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422301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548680"/>
            <a:ext cx="5554960" cy="1143000"/>
          </a:xfrm>
        </p:spPr>
        <p:txBody>
          <a:bodyPr/>
          <a:lstStyle/>
          <a:p>
            <a:r>
              <a:rPr lang="lt-LT" sz="4000" dirty="0" smtClean="0">
                <a:solidFill>
                  <a:srgbClr val="1117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Renginio </a:t>
            </a:r>
            <a:r>
              <a:rPr lang="lt-LT" sz="4000" dirty="0">
                <a:solidFill>
                  <a:srgbClr val="1117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pobūdis</a:t>
            </a:r>
            <a:endParaRPr lang="lt-LT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l="3157" t="17438" r="34855" b="6010"/>
          <a:stretch/>
        </p:blipFill>
        <p:spPr bwMode="auto">
          <a:xfrm>
            <a:off x="1187624" y="1600200"/>
            <a:ext cx="6643655" cy="4997152"/>
          </a:xfrm>
          <a:prstGeom prst="rect">
            <a:avLst/>
          </a:prstGeom>
          <a:ln w="38100">
            <a:solidFill>
              <a:srgbClr val="0000FF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5940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1988</TotalTime>
  <Words>247</Words>
  <Application>Microsoft Office PowerPoint</Application>
  <PresentationFormat>On-screen Show (4:3)</PresentationFormat>
  <Paragraphs>38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Arial</vt:lpstr>
      <vt:lpstr>Calibri</vt:lpstr>
      <vt:lpstr>Times New Roman</vt:lpstr>
      <vt:lpstr>Office Theme</vt:lpstr>
      <vt:lpstr>PowerPoint Presentation</vt:lpstr>
      <vt:lpstr>Suteikiama puiki galimybė visiems programos „eTwinning“ dalyviams rinktis ir dalyvauti renginiuose. </vt:lpstr>
      <vt:lpstr>Renginių kalendorius</vt:lpstr>
      <vt:lpstr>Kiekvienas programos eTwinning dalyvis gali sukurti internetinį renginį su failų archyvu, forumu ir - svarbiausia - vaizdo konferencijų kambariu, kuriame galima realiu laiku bendrauti, bendradarbiauti ir dalintis su kolegomis iš kitų Europos šalių.</vt:lpstr>
      <vt:lpstr>Renginio registracija</vt:lpstr>
      <vt:lpstr>Pagrindinė informacija</vt:lpstr>
      <vt:lpstr>Internetinis renginys</vt:lpstr>
      <vt:lpstr>Dalyvių skaičius</vt:lpstr>
      <vt:lpstr>Renginio pobūdis</vt:lpstr>
      <vt:lpstr>Užsakymo informacija</vt:lpstr>
      <vt:lpstr>Renginio laikas: trukmė</vt:lpstr>
      <vt:lpstr>Data</vt:lpstr>
      <vt:lpstr>Kviesti kontaktus</vt:lpstr>
      <vt:lpstr>Renginio įrankiai</vt:lpstr>
      <vt:lpstr>Pateikta informacija peržiūrima ir patvirtinama</vt:lpstr>
      <vt:lpstr>Išsirinkti renginį</vt:lpstr>
      <vt:lpstr>Jungtis prie renginio</vt:lpstr>
      <vt:lpstr>Kaip patekti į vaizdo konferencijų kambarį</vt:lpstr>
      <vt:lpstr>Jei esate renginio dalyvis, matysite tokį langą:</vt:lpstr>
      <vt:lpstr>Jei jūs organizuojate renginį, kambarys atrodys taip:</vt:lpstr>
      <vt:lpstr>Mikrofono nustatymai</vt:lpstr>
      <vt:lpstr>PowerPoint Presentation</vt:lpstr>
      <vt:lpstr>Vaizdo kameros nustatymai</vt:lpstr>
      <vt:lpstr>PowerPoint Presentation</vt:lpstr>
      <vt:lpstr>PowerPoint Presentation</vt:lpstr>
      <vt:lpstr>Emocijų valdiklis</vt:lpstr>
      <vt:lpstr>„Meeting“ naudotojo sąsaja leidžia jums valdyti visas internetinio susitikimo galimybes</vt:lpstr>
      <vt:lpstr>Dalijimosi erdvė</vt:lpstr>
      <vt:lpstr>PowerPoint Presentation</vt:lpstr>
      <vt:lpstr>Pristatymo demonstravimas</vt:lpstr>
      <vt:lpstr>PowerPoint Presentation</vt:lpstr>
      <vt:lpstr>Galite naudotis bendra siena (Whiteboard) </vt:lpstr>
      <vt:lpstr>Galite dalintis savo ekranu (Share my screen)</vt:lpstr>
      <vt:lpstr>Diskusijų erdvė</vt:lpstr>
      <vt:lpstr>PowerPoint Presentation</vt:lpstr>
      <vt:lpstr>Bendradarbiavimo erdvė</vt:lpstr>
      <vt:lpstr>Galite drauge kurti, dalintis...</vt:lpstr>
      <vt:lpstr>Programoje „eTwinning“ nuolat vyksta ugdymo procesas. Tai gyva, nepaprastai įdomi erdvė, kurioje galite sutikti kolegas ir dalintis su jais mokymo veiklos bei projektų pavyzdžiais, profesinio tobulinimosi galimybėmis - visa veikla, kuri veda link kokybiškų bendradarbiavimo projektų. 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Gediminas Mumėnas</dc:creator>
  <cp:lastModifiedBy>Mantas</cp:lastModifiedBy>
  <cp:revision>153</cp:revision>
  <dcterms:created xsi:type="dcterms:W3CDTF">2015-07-09T03:55:19Z</dcterms:created>
  <dcterms:modified xsi:type="dcterms:W3CDTF">2019-07-01T20:14:00Z</dcterms:modified>
</cp:coreProperties>
</file>