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2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2FF5-4870-4F2F-944C-567875FF53CB}" type="datetimeFigureOut">
              <a:rPr lang="sr-Latn-BA" smtClean="0"/>
              <a:t>20.3.2018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CED0-FFBD-4768-A301-F305B70E422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0310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2FF5-4870-4F2F-944C-567875FF53CB}" type="datetimeFigureOut">
              <a:rPr lang="sr-Latn-BA" smtClean="0"/>
              <a:t>20.3.2018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CED0-FFBD-4768-A301-F305B70E422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6986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2FF5-4870-4F2F-944C-567875FF53CB}" type="datetimeFigureOut">
              <a:rPr lang="sr-Latn-BA" smtClean="0"/>
              <a:t>20.3.2018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CED0-FFBD-4768-A301-F305B70E422D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81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2FF5-4870-4F2F-944C-567875FF53CB}" type="datetimeFigureOut">
              <a:rPr lang="sr-Latn-BA" smtClean="0"/>
              <a:t>20.3.2018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CED0-FFBD-4768-A301-F305B70E422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4532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2FF5-4870-4F2F-944C-567875FF53CB}" type="datetimeFigureOut">
              <a:rPr lang="sr-Latn-BA" smtClean="0"/>
              <a:t>20.3.2018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CED0-FFBD-4768-A301-F305B70E422D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119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2FF5-4870-4F2F-944C-567875FF53CB}" type="datetimeFigureOut">
              <a:rPr lang="sr-Latn-BA" smtClean="0"/>
              <a:t>20.3.2018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CED0-FFBD-4768-A301-F305B70E422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08253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2FF5-4870-4F2F-944C-567875FF53CB}" type="datetimeFigureOut">
              <a:rPr lang="sr-Latn-BA" smtClean="0"/>
              <a:t>20.3.2018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CED0-FFBD-4768-A301-F305B70E422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43919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2FF5-4870-4F2F-944C-567875FF53CB}" type="datetimeFigureOut">
              <a:rPr lang="sr-Latn-BA" smtClean="0"/>
              <a:t>20.3.2018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CED0-FFBD-4768-A301-F305B70E422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4670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2FF5-4870-4F2F-944C-567875FF53CB}" type="datetimeFigureOut">
              <a:rPr lang="sr-Latn-BA" smtClean="0"/>
              <a:t>20.3.2018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CED0-FFBD-4768-A301-F305B70E422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4297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2FF5-4870-4F2F-944C-567875FF53CB}" type="datetimeFigureOut">
              <a:rPr lang="sr-Latn-BA" smtClean="0"/>
              <a:t>20.3.2018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CED0-FFBD-4768-A301-F305B70E422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2834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2FF5-4870-4F2F-944C-567875FF53CB}" type="datetimeFigureOut">
              <a:rPr lang="sr-Latn-BA" smtClean="0"/>
              <a:t>20.3.2018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CED0-FFBD-4768-A301-F305B70E422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7281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2FF5-4870-4F2F-944C-567875FF53CB}" type="datetimeFigureOut">
              <a:rPr lang="sr-Latn-BA" smtClean="0"/>
              <a:t>20.3.2018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CED0-FFBD-4768-A301-F305B70E422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91809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2FF5-4870-4F2F-944C-567875FF53CB}" type="datetimeFigureOut">
              <a:rPr lang="sr-Latn-BA" smtClean="0"/>
              <a:t>20.3.2018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CED0-FFBD-4768-A301-F305B70E422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3867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2FF5-4870-4F2F-944C-567875FF53CB}" type="datetimeFigureOut">
              <a:rPr lang="sr-Latn-BA" smtClean="0"/>
              <a:t>20.3.2018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CED0-FFBD-4768-A301-F305B70E422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199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2FF5-4870-4F2F-944C-567875FF53CB}" type="datetimeFigureOut">
              <a:rPr lang="sr-Latn-BA" smtClean="0"/>
              <a:t>20.3.2018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CED0-FFBD-4768-A301-F305B70E422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946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2FF5-4870-4F2F-944C-567875FF53CB}" type="datetimeFigureOut">
              <a:rPr lang="sr-Latn-BA" smtClean="0"/>
              <a:t>20.3.2018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CED0-FFBD-4768-A301-F305B70E422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26414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F2FF5-4870-4F2F-944C-567875FF53CB}" type="datetimeFigureOut">
              <a:rPr lang="sr-Latn-BA" smtClean="0"/>
              <a:t>20.3.2018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ABCED0-FFBD-4768-A301-F305B70E422D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45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svetisavafoca.com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acebook.com/svetisavafoc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Latn-BA" sz="4000" dirty="0" smtClean="0">
                <a:solidFill>
                  <a:schemeClr val="tx1"/>
                </a:solidFill>
              </a:rPr>
              <a:t>JU OSNOVNA ŠKOLA „Sveti Sava“</a:t>
            </a:r>
            <a:br>
              <a:rPr lang="sr-Latn-BA" sz="4000" dirty="0" smtClean="0">
                <a:solidFill>
                  <a:schemeClr val="tx1"/>
                </a:solidFill>
              </a:rPr>
            </a:br>
            <a:r>
              <a:rPr lang="sr-Latn-BA" sz="4000" dirty="0" smtClean="0">
                <a:solidFill>
                  <a:schemeClr val="tx1"/>
                </a:solidFill>
              </a:rPr>
              <a:t>FOČA</a:t>
            </a:r>
            <a:br>
              <a:rPr lang="sr-Latn-BA" sz="4000" dirty="0" smtClean="0">
                <a:solidFill>
                  <a:schemeClr val="tx1"/>
                </a:solidFill>
              </a:rPr>
            </a:br>
            <a:r>
              <a:rPr lang="sr-Latn-BA" sz="4000" dirty="0" smtClean="0">
                <a:solidFill>
                  <a:schemeClr val="tx1"/>
                </a:solidFill>
              </a:rPr>
              <a:t>Republika Srpska, BiH</a:t>
            </a:r>
            <a:endParaRPr lang="sr-Latn-BA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BA" sz="2000" dirty="0" smtClean="0"/>
              <a:t> </a:t>
            </a:r>
            <a:endParaRPr lang="sr-Latn-BA" sz="2000" dirty="0"/>
          </a:p>
        </p:txBody>
      </p:sp>
    </p:spTree>
    <p:extLst>
      <p:ext uri="{BB962C8B-B14F-4D97-AF65-F5344CB8AC3E}">
        <p14:creationId xmlns:p14="http://schemas.microsoft.com/office/powerpoint/2010/main" val="16950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41" y="4699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r-Latn-BA" sz="2400" dirty="0" smtClean="0">
                <a:solidFill>
                  <a:schemeClr val="tx1"/>
                </a:solidFill>
              </a:rPr>
              <a:t>Učenici uključeni u rad sekcija učestvuju u velikom broju događaja kako </a:t>
            </a:r>
            <a:r>
              <a:rPr lang="sr-Latn-BA" sz="2400" dirty="0" smtClean="0">
                <a:solidFill>
                  <a:schemeClr val="tx1"/>
                </a:solidFill>
              </a:rPr>
              <a:t>u </a:t>
            </a:r>
            <a:r>
              <a:rPr lang="sr-Latn-BA" sz="2400" dirty="0" smtClean="0">
                <a:solidFill>
                  <a:schemeClr val="tx1"/>
                </a:solidFill>
              </a:rPr>
              <a:t>školi tako </a:t>
            </a:r>
            <a:r>
              <a:rPr lang="sr-Latn-BA" sz="2400" dirty="0" smtClean="0">
                <a:solidFill>
                  <a:schemeClr val="tx1"/>
                </a:solidFill>
              </a:rPr>
              <a:t>i u </a:t>
            </a:r>
            <a:r>
              <a:rPr lang="sr-Latn-BA" sz="2400" dirty="0" smtClean="0">
                <a:solidFill>
                  <a:schemeClr val="tx1"/>
                </a:solidFill>
              </a:rPr>
              <a:t>lokalnoj zajednici i šire...Takođe, naši učenici postižu zapažene rezultate na takmičenjima i kroz razne projekte</a:t>
            </a:r>
            <a:r>
              <a:rPr lang="sr-Latn-BA" sz="2400" dirty="0" smtClean="0"/>
              <a:t>.</a:t>
            </a:r>
            <a:endParaRPr lang="sr-Latn-BA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27222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2400" dirty="0" smtClean="0">
                <a:solidFill>
                  <a:schemeClr val="tx1"/>
                </a:solidFill>
              </a:rPr>
              <a:t>Ulažemo napore da nastava bude u skladu sa savremenim trendovima u obrazovanju tako da je velika zastupljenost savremene tehnologije u nastavi.</a:t>
            </a:r>
            <a:endParaRPr lang="sr-Latn-BA" sz="24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3" y="2540000"/>
            <a:ext cx="4393406" cy="329505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325" y="2443163"/>
            <a:ext cx="4522522" cy="3391891"/>
          </a:xfrm>
        </p:spPr>
      </p:pic>
    </p:spTree>
    <p:extLst>
      <p:ext uri="{BB962C8B-B14F-4D97-AF65-F5344CB8AC3E}">
        <p14:creationId xmlns:p14="http://schemas.microsoft.com/office/powerpoint/2010/main" val="17534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2400" dirty="0" smtClean="0">
                <a:solidFill>
                  <a:schemeClr val="tx1"/>
                </a:solidFill>
              </a:rPr>
              <a:t>Ipak, ne želimo pretjerati sa savremenom tehnologijom, pa nam je važno da se bavimo sportom, boravimo što više na svježem vazduhu i učimo u prirodi.</a:t>
            </a:r>
            <a:endParaRPr lang="sr-Latn-BA" sz="24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2160588"/>
            <a:ext cx="3881437" cy="38814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811" y="2160588"/>
            <a:ext cx="3214489" cy="4285986"/>
          </a:xfrm>
        </p:spPr>
      </p:pic>
    </p:spTree>
    <p:extLst>
      <p:ext uri="{BB962C8B-B14F-4D97-AF65-F5344CB8AC3E}">
        <p14:creationId xmlns:p14="http://schemas.microsoft.com/office/powerpoint/2010/main" val="5568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2400" dirty="0" smtClean="0">
                <a:solidFill>
                  <a:schemeClr val="tx1"/>
                </a:solidFill>
              </a:rPr>
              <a:t>Produženi boravak je druga kuća velikom broju naših đaka koji tu provode puno </a:t>
            </a:r>
            <a:r>
              <a:rPr lang="sr-Latn-BA" sz="2400" dirty="0" smtClean="0">
                <a:solidFill>
                  <a:schemeClr val="tx1"/>
                </a:solidFill>
              </a:rPr>
              <a:t>vremena, </a:t>
            </a:r>
            <a:r>
              <a:rPr lang="sr-Latn-BA" sz="2400" dirty="0" smtClean="0">
                <a:solidFill>
                  <a:schemeClr val="tx1"/>
                </a:solidFill>
              </a:rPr>
              <a:t>a čak su imali priliku i da prespavaju u njemu....</a:t>
            </a:r>
            <a:endParaRPr lang="sr-Latn-BA" sz="24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72027"/>
            <a:ext cx="4555596" cy="341669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55" y="1451238"/>
            <a:ext cx="3702645" cy="4936862"/>
          </a:xfrm>
        </p:spPr>
      </p:pic>
    </p:spTree>
    <p:extLst>
      <p:ext uri="{BB962C8B-B14F-4D97-AF65-F5344CB8AC3E}">
        <p14:creationId xmlns:p14="http://schemas.microsoft.com/office/powerpoint/2010/main" val="6907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2400" dirty="0" smtClean="0">
                <a:solidFill>
                  <a:schemeClr val="tx1"/>
                </a:solidFill>
              </a:rPr>
              <a:t>Naš Savjet učenika je veoma aktivan, obilježava značajne datume, organizuje humanitarne akcije, vršnjačke edukacije i mnogo drugih aktivnosti....</a:t>
            </a:r>
            <a:endParaRPr lang="sr-Latn-BA" sz="24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63" y="2794000"/>
            <a:ext cx="5025231" cy="282669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25" y="2794000"/>
            <a:ext cx="4894710" cy="2749195"/>
          </a:xfrm>
        </p:spPr>
      </p:pic>
    </p:spTree>
    <p:extLst>
      <p:ext uri="{BB962C8B-B14F-4D97-AF65-F5344CB8AC3E}">
        <p14:creationId xmlns:p14="http://schemas.microsoft.com/office/powerpoint/2010/main" val="26611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2400" dirty="0" smtClean="0">
                <a:solidFill>
                  <a:schemeClr val="tx1"/>
                </a:solidFill>
              </a:rPr>
              <a:t>U školi radi i Učenička zadruga „Mladost“ koja se bavi izradom i prodajom različitih predmeta, sakupljanjem PET i papirne ambalaže, ekologijom i još mnogo toga....</a:t>
            </a:r>
            <a:endParaRPr lang="sr-Latn-BA" sz="24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4" y="2532327"/>
            <a:ext cx="4643966" cy="348297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32" y="2501550"/>
            <a:ext cx="5011568" cy="3831760"/>
          </a:xfrm>
        </p:spPr>
      </p:pic>
    </p:spTree>
    <p:extLst>
      <p:ext uri="{BB962C8B-B14F-4D97-AF65-F5344CB8AC3E}">
        <p14:creationId xmlns:p14="http://schemas.microsoft.com/office/powerpoint/2010/main" val="4766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2400" dirty="0" smtClean="0">
                <a:solidFill>
                  <a:schemeClr val="tx1"/>
                </a:solidFill>
              </a:rPr>
              <a:t>Ako želite znati više o nama,posjetite naš školski sajt i FB stranicu.....</a:t>
            </a:r>
            <a:endParaRPr lang="sr-Latn-BA" sz="24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2" y="1117600"/>
            <a:ext cx="5088260" cy="3911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3111500"/>
            <a:ext cx="3854528" cy="2813049"/>
          </a:xfrm>
        </p:spPr>
        <p:txBody>
          <a:bodyPr>
            <a:normAutofit/>
          </a:bodyPr>
          <a:lstStyle/>
          <a:p>
            <a:endParaRPr lang="sr-Latn-BA" sz="2800" dirty="0" smtClean="0">
              <a:solidFill>
                <a:srgbClr val="002060"/>
              </a:solidFill>
              <a:hlinkClick r:id="rId3"/>
            </a:endParaRPr>
          </a:p>
          <a:p>
            <a:r>
              <a:rPr lang="sr-Latn-BA" sz="2800" dirty="0" smtClean="0">
                <a:solidFill>
                  <a:srgbClr val="002060"/>
                </a:solidFill>
                <a:hlinkClick r:id="rId3"/>
              </a:rPr>
              <a:t>http</a:t>
            </a:r>
            <a:r>
              <a:rPr lang="sr-Latn-BA" sz="2800" dirty="0">
                <a:solidFill>
                  <a:srgbClr val="002060"/>
                </a:solidFill>
                <a:hlinkClick r:id="rId3"/>
              </a:rPr>
              <a:t>://www.ossvetisavafoca.com</a:t>
            </a:r>
            <a:r>
              <a:rPr lang="sr-Latn-BA" sz="2800" dirty="0" smtClean="0">
                <a:solidFill>
                  <a:srgbClr val="002060"/>
                </a:solidFill>
                <a:hlinkClick r:id="rId3"/>
              </a:rPr>
              <a:t>/</a:t>
            </a:r>
            <a:endParaRPr lang="sr-Latn-BA" sz="2800" dirty="0" smtClean="0">
              <a:solidFill>
                <a:srgbClr val="002060"/>
              </a:solidFill>
            </a:endParaRPr>
          </a:p>
          <a:p>
            <a:r>
              <a:rPr lang="sr-Latn-BA" sz="2800" dirty="0">
                <a:solidFill>
                  <a:srgbClr val="002060"/>
                </a:solidFill>
                <a:hlinkClick r:id="rId4"/>
              </a:rPr>
              <a:t>https://www.facebook.com/svetisavafoca</a:t>
            </a:r>
            <a:r>
              <a:rPr lang="sr-Latn-BA" sz="2800" dirty="0" smtClean="0">
                <a:solidFill>
                  <a:srgbClr val="002060"/>
                </a:solidFill>
                <a:hlinkClick r:id="rId4"/>
              </a:rPr>
              <a:t>/</a:t>
            </a:r>
            <a:endParaRPr lang="sr-Latn-BA" sz="2800" dirty="0" smtClean="0">
              <a:solidFill>
                <a:srgbClr val="002060"/>
              </a:solidFill>
            </a:endParaRPr>
          </a:p>
          <a:p>
            <a:endParaRPr lang="sr-Latn-BA" sz="2800" dirty="0">
              <a:solidFill>
                <a:srgbClr val="002060"/>
              </a:solidFill>
            </a:endParaRPr>
          </a:p>
          <a:p>
            <a:endParaRPr lang="sr-Latn-BA" sz="2800" dirty="0" smtClean="0"/>
          </a:p>
          <a:p>
            <a:endParaRPr lang="sr-Latn-BA" sz="2800" dirty="0"/>
          </a:p>
        </p:txBody>
      </p:sp>
    </p:spTree>
    <p:extLst>
      <p:ext uri="{BB962C8B-B14F-4D97-AF65-F5344CB8AC3E}">
        <p14:creationId xmlns:p14="http://schemas.microsoft.com/office/powerpoint/2010/main" val="37881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2400" dirty="0" smtClean="0">
                <a:solidFill>
                  <a:schemeClr val="tx1"/>
                </a:solidFill>
              </a:rPr>
              <a:t>Ovo je amblem naše škole</a:t>
            </a:r>
            <a:endParaRPr lang="sr-Latn-BA" sz="24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692943"/>
            <a:ext cx="4841875" cy="48418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BA" sz="2400" dirty="0" smtClean="0"/>
              <a:t>Amblem škole uradili su naši učenici, odnosno nastao je kombinacijom tri najbolja rada na javnom školskom konkursu.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8295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solidFill>
                  <a:schemeClr val="tx1"/>
                </a:solidFill>
              </a:rPr>
              <a:t>Moto naše škole</a:t>
            </a:r>
            <a:endParaRPr lang="sr-Latn-B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3200" dirty="0" smtClean="0"/>
              <a:t>Moto </a:t>
            </a:r>
            <a:r>
              <a:rPr lang="sr-Latn-BA" sz="3200" dirty="0" smtClean="0"/>
              <a:t>škole </a:t>
            </a:r>
            <a:r>
              <a:rPr lang="sr-Latn-BA" sz="3200" dirty="0" smtClean="0"/>
              <a:t>je prijedlog Savjeta učenika i on glasi:</a:t>
            </a:r>
          </a:p>
          <a:p>
            <a:pPr marL="0" indent="0">
              <a:buNone/>
            </a:pPr>
            <a:endParaRPr lang="sr-Latn-BA" sz="3200" dirty="0"/>
          </a:p>
          <a:p>
            <a:r>
              <a:rPr lang="sr-Latn-BA" sz="4000" dirty="0" smtClean="0">
                <a:solidFill>
                  <a:schemeClr val="tx1"/>
                </a:solidFill>
              </a:rPr>
              <a:t>„</a:t>
            </a:r>
            <a:r>
              <a:rPr lang="sr-Latn-BA" altLang="sr-Latn-RS" sz="4000" dirty="0">
                <a:solidFill>
                  <a:schemeClr val="tx1"/>
                </a:solidFill>
              </a:rPr>
              <a:t>Niko nije jači od čovjeka koji zna.</a:t>
            </a:r>
          </a:p>
          <a:p>
            <a:pPr marL="0" indent="0">
              <a:buNone/>
            </a:pPr>
            <a:r>
              <a:rPr lang="sr-Latn-BA" altLang="sr-Latn-RS" sz="4000" dirty="0" smtClean="0">
                <a:solidFill>
                  <a:schemeClr val="tx1"/>
                </a:solidFill>
              </a:rPr>
              <a:t>              Zato </a:t>
            </a:r>
            <a:r>
              <a:rPr lang="sr-Latn-BA" altLang="sr-Latn-RS" sz="4000" dirty="0">
                <a:solidFill>
                  <a:schemeClr val="tx1"/>
                </a:solidFill>
              </a:rPr>
              <a:t>i jesmo tu</a:t>
            </a:r>
            <a:r>
              <a:rPr lang="sr-Latn-BA" altLang="sr-Latn-RS" sz="4000" dirty="0" smtClean="0">
                <a:solidFill>
                  <a:schemeClr val="tx1"/>
                </a:solidFill>
              </a:rPr>
              <a:t>!“</a:t>
            </a:r>
            <a:endParaRPr lang="sr-Latn-BA" altLang="sr-Latn-RS" sz="4000" dirty="0">
              <a:solidFill>
                <a:schemeClr val="tx1"/>
              </a:solidFill>
            </a:endParaRPr>
          </a:p>
          <a:p>
            <a:endParaRPr lang="sr-Latn-B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6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solidFill>
                  <a:schemeClr val="tx1"/>
                </a:solidFill>
              </a:rPr>
              <a:t>Škola nekad....</a:t>
            </a:r>
            <a:endParaRPr lang="sr-Latn-B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altLang="sr-Latn-RS" sz="2800" dirty="0"/>
              <a:t>Životni put osnovne škole u Foči dug je oko dva vijeka. U pisanim izvorima pominje se još 1820. godine.</a:t>
            </a:r>
          </a:p>
          <a:p>
            <a:r>
              <a:rPr lang="sr-Latn-BA" altLang="sr-Latn-RS" sz="2800" dirty="0" smtClean="0"/>
              <a:t>Prvo </a:t>
            </a:r>
            <a:r>
              <a:rPr lang="sr-Latn-BA" altLang="sr-Latn-RS" sz="2800" dirty="0"/>
              <a:t>ime ove škole je Srpska škola, zatim Osnovna škola, Osnovna škola </a:t>
            </a:r>
            <a:r>
              <a:rPr lang="sr-Latn-BA" altLang="sr-Latn-RS" sz="2800" dirty="0" smtClean="0"/>
              <a:t>„Ivan </a:t>
            </a:r>
            <a:r>
              <a:rPr lang="sr-Latn-BA" altLang="sr-Latn-RS" sz="2800" dirty="0"/>
              <a:t>Goran </a:t>
            </a:r>
            <a:r>
              <a:rPr lang="sr-Latn-BA" altLang="sr-Latn-RS" sz="2800" dirty="0" smtClean="0"/>
              <a:t>Kovačić“, </a:t>
            </a:r>
            <a:r>
              <a:rPr lang="sr-Latn-BA" altLang="sr-Latn-RS" sz="2800" dirty="0"/>
              <a:t>a danas nosi ime Svetog </a:t>
            </a:r>
            <a:r>
              <a:rPr lang="sr-Latn-BA" altLang="sr-Latn-RS" sz="2800" dirty="0" smtClean="0"/>
              <a:t>Save,prvog srpskog prosvetitelja i učitelja.</a:t>
            </a:r>
            <a:endParaRPr lang="sr-Latn-BA" altLang="sr-Latn-RS" sz="2800" dirty="0"/>
          </a:p>
          <a:p>
            <a:endParaRPr lang="sr-Latn-BA" sz="2800" dirty="0"/>
          </a:p>
        </p:txBody>
      </p:sp>
    </p:spTree>
    <p:extLst>
      <p:ext uri="{BB962C8B-B14F-4D97-AF65-F5344CB8AC3E}">
        <p14:creationId xmlns:p14="http://schemas.microsoft.com/office/powerpoint/2010/main" val="388057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solidFill>
                  <a:schemeClr val="tx1"/>
                </a:solidFill>
              </a:rPr>
              <a:t>Škola danas....</a:t>
            </a:r>
            <a:endParaRPr lang="sr-Latn-B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968" y="1474789"/>
            <a:ext cx="8596668" cy="3880773"/>
          </a:xfrm>
        </p:spPr>
        <p:txBody>
          <a:bodyPr>
            <a:noAutofit/>
          </a:bodyPr>
          <a:lstStyle/>
          <a:p>
            <a:r>
              <a:rPr lang="sr-Latn-BA" sz="2400" dirty="0" smtClean="0"/>
              <a:t>Škola danas broji 719 učenika u centralnoj i dvije područne škole</a:t>
            </a:r>
          </a:p>
          <a:p>
            <a:r>
              <a:rPr lang="sr-Latn-BA" sz="2400" dirty="0" smtClean="0"/>
              <a:t>Broj radnika je 89</a:t>
            </a:r>
          </a:p>
          <a:p>
            <a:r>
              <a:rPr lang="sr-Latn-BA" sz="2400" dirty="0" smtClean="0"/>
              <a:t>Broj odjeljenja je 34</a:t>
            </a:r>
          </a:p>
          <a:p>
            <a:r>
              <a:rPr lang="sr-Latn-BA" sz="2400" dirty="0" smtClean="0"/>
              <a:t>U školi radi produženi boravak sa preko 100 učenika</a:t>
            </a:r>
          </a:p>
          <a:p>
            <a:r>
              <a:rPr lang="sr-Latn-BA" sz="2400" dirty="0" smtClean="0"/>
              <a:t>Škola ima Učeničku zadrugu „Mladost“</a:t>
            </a:r>
          </a:p>
          <a:p>
            <a:r>
              <a:rPr lang="sr-Latn-BA" sz="2400" dirty="0" smtClean="0"/>
              <a:t>U školi radi veliki broj različitih sekcija (hor, ritmička, likovna, dramska, istorijsko-dokumentarna,medijska, programerska, fotografska, plesna, planinarska....</a:t>
            </a:r>
          </a:p>
          <a:p>
            <a:r>
              <a:rPr lang="sr-Latn-BA" sz="2400" dirty="0" smtClean="0"/>
              <a:t>Škola je uključena u veliki broj projekata,kulturno-zabavnih događaja, sportskih i ekoloških aktivnosti, kampova, festivala i sl.</a:t>
            </a:r>
          </a:p>
          <a:p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9767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>
                <a:solidFill>
                  <a:schemeClr val="tx1"/>
                </a:solidFill>
              </a:rPr>
              <a:t>Naša škola nalazi se na samom ušću rijeke Ćehotine u Drinu...</a:t>
            </a:r>
            <a:endParaRPr lang="sr-Latn-BA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848" y="1819870"/>
            <a:ext cx="6429639" cy="4822230"/>
          </a:xfrm>
        </p:spPr>
      </p:pic>
    </p:spTree>
    <p:extLst>
      <p:ext uri="{BB962C8B-B14F-4D97-AF65-F5344CB8AC3E}">
        <p14:creationId xmlns:p14="http://schemas.microsoft.com/office/powerpoint/2010/main" val="21021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67" y="0"/>
            <a:ext cx="913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50" y="25400"/>
            <a:ext cx="7436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396</Words>
  <Application>Microsoft Office PowerPoint</Application>
  <PresentationFormat>Widescreen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JU OSNOVNA ŠKOLA „Sveti Sava“ FOČA Republika Srpska, BiH</vt:lpstr>
      <vt:lpstr>Ovo je amblem naše škole</vt:lpstr>
      <vt:lpstr>Moto naše škole</vt:lpstr>
      <vt:lpstr>Škola nekad....</vt:lpstr>
      <vt:lpstr>Škola danas....</vt:lpstr>
      <vt:lpstr>Naša škola nalazi se na samom ušću rijeke Ćehotine u Drinu...</vt:lpstr>
      <vt:lpstr>PowerPoint Presentation</vt:lpstr>
      <vt:lpstr>PowerPoint Presentation</vt:lpstr>
      <vt:lpstr>PowerPoint Presentation</vt:lpstr>
      <vt:lpstr>Učenici uključeni u rad sekcija učestvuju u velikom broju događaja kako u školi tako i u lokalnoj zajednici i šire...Takođe, naši učenici postižu zapažene rezultate na takmičenjima i kroz razne projekte.</vt:lpstr>
      <vt:lpstr>Ulažemo napore da nastava bude u skladu sa savremenim trendovima u obrazovanju tako da je velika zastupljenost savremene tehnologije u nastavi.</vt:lpstr>
      <vt:lpstr>Ipak, ne želimo pretjerati sa savremenom tehnologijom, pa nam je važno da se bavimo sportom, boravimo što više na svježem vazduhu i učimo u prirodi.</vt:lpstr>
      <vt:lpstr>Produženi boravak je druga kuća velikom broju naših đaka koji tu provode puno vremena, a čak su imali priliku i da prespavaju u njemu....</vt:lpstr>
      <vt:lpstr>Naš Savjet učenika je veoma aktivan, obilježava značajne datume, organizuje humanitarne akcije, vršnjačke edukacije i mnogo drugih aktivnosti....</vt:lpstr>
      <vt:lpstr>U školi radi i Učenička zadruga „Mladost“ koja se bavi izradom i prodajom različitih predmeta, sakupljanjem PET i papirne ambalaže, ekologijom i još mnogo toga....</vt:lpstr>
      <vt:lpstr>Ako želite znati više o nama,posjetite naš školski sajt i FB stranicu.....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 OSNOVNA ŠKOLA „Sveti Sava“</dc:title>
  <dc:creator>Direktor</dc:creator>
  <cp:lastModifiedBy>Direktor</cp:lastModifiedBy>
  <cp:revision>13</cp:revision>
  <dcterms:created xsi:type="dcterms:W3CDTF">2018-02-01T11:25:02Z</dcterms:created>
  <dcterms:modified xsi:type="dcterms:W3CDTF">2018-03-20T09:09:39Z</dcterms:modified>
</cp:coreProperties>
</file>