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9" r:id="rId3"/>
    <p:sldId id="265" r:id="rId4"/>
    <p:sldId id="267" r:id="rId5"/>
    <p:sldId id="269" r:id="rId6"/>
    <p:sldId id="271" r:id="rId7"/>
    <p:sldId id="275" r:id="rId8"/>
    <p:sldId id="277" r:id="rId9"/>
    <p:sldId id="287" r:id="rId10"/>
    <p:sldId id="28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D838-3AC2-4169-A6CF-486A53CCBA9A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404-A987-4C95-BAFE-A9828377071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9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True: </a:t>
            </a:r>
            <a:r>
              <a:rPr lang="de-AT" dirty="0" err="1"/>
              <a:t>c+d</a:t>
            </a:r>
            <a:endParaRPr lang="de-AT" dirty="0"/>
          </a:p>
          <a:p>
            <a:r>
              <a:rPr lang="de-AT" dirty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8F404-A987-4C95-BAFE-A9828377071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7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36B1-58C9-4801-A5AE-D9BCF04C7F3D}" type="datetimeFigureOut">
              <a:rPr lang="de-DE" smtClean="0"/>
              <a:pPr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EC7-53CD-4146-A9AC-5858BEA2CA4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6" descr="logo-ECML-20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038600" y="5867400"/>
            <a:ext cx="2838949" cy="847163"/>
          </a:xfrm>
          <a:prstGeom prst="rect">
            <a:avLst/>
          </a:prstGeom>
        </p:spPr>
      </p:pic>
      <p:pic>
        <p:nvPicPr>
          <p:cNvPr id="8" name="Picture 7" descr="EDL_Logo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98152" y="5867399"/>
            <a:ext cx="1371600" cy="8546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6019800" cy="61261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1.C. </a:t>
            </a:r>
            <a:r>
              <a:rPr lang="en-US" dirty="0" err="1"/>
              <a:t>Unglaublich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: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b="1" dirty="0"/>
              <a:t>6000 und 7000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weltweit</a:t>
            </a:r>
            <a:r>
              <a:rPr lang="en-US" dirty="0"/>
              <a:t>!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257664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68580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dirty="0"/>
          </a:p>
          <a:p>
            <a:pPr>
              <a:buNone/>
            </a:pPr>
            <a:r>
              <a:rPr lang="en-US" sz="3000" b="1" dirty="0"/>
              <a:t>10. B. und C. </a:t>
            </a:r>
            <a:r>
              <a:rPr lang="en-US" sz="3000" b="1" dirty="0" err="1"/>
              <a:t>Im</a:t>
            </a:r>
            <a:r>
              <a:rPr lang="en-US" sz="3000" b="1" dirty="0"/>
              <a:t> </a:t>
            </a:r>
            <a:r>
              <a:rPr lang="en-US" sz="3000" b="1" dirty="0" err="1"/>
              <a:t>Hebräischen</a:t>
            </a:r>
            <a:r>
              <a:rPr lang="en-US" sz="3000" b="1" dirty="0"/>
              <a:t> und </a:t>
            </a:r>
            <a:r>
              <a:rPr lang="en-US" sz="3000" b="1" dirty="0" err="1"/>
              <a:t>Arabischen</a:t>
            </a:r>
            <a:br>
              <a:rPr lang="en-US" sz="3000" b="1" dirty="0"/>
            </a:br>
            <a:r>
              <a:rPr lang="en-US" sz="3000" b="1" dirty="0"/>
              <a:t>				</a:t>
            </a:r>
            <a:r>
              <a:rPr lang="en-US" sz="3000" dirty="0" err="1"/>
              <a:t>schreibt</a:t>
            </a:r>
            <a:r>
              <a:rPr lang="en-US" sz="3000" dirty="0"/>
              <a:t> man  </a:t>
            </a:r>
            <a:br>
              <a:rPr lang="en-US" sz="3000" dirty="0"/>
            </a:br>
            <a:r>
              <a:rPr lang="en-US" sz="3000" dirty="0"/>
              <a:t>				von </a:t>
            </a:r>
            <a:r>
              <a:rPr lang="en-US" sz="3000" dirty="0" err="1"/>
              <a:t>rechts</a:t>
            </a:r>
            <a:br>
              <a:rPr lang="en-US" sz="3000" dirty="0"/>
            </a:br>
            <a:r>
              <a:rPr lang="en-US" sz="3000" dirty="0"/>
              <a:t>				</a:t>
            </a:r>
            <a:r>
              <a:rPr lang="en-US" sz="3000" dirty="0" err="1"/>
              <a:t>nach</a:t>
            </a:r>
            <a:r>
              <a:rPr lang="en-US" sz="3000" dirty="0"/>
              <a:t> links! </a:t>
            </a:r>
          </a:p>
          <a:p>
            <a:pPr algn="just">
              <a:buNone/>
            </a:pPr>
            <a:endParaRPr lang="en-US" sz="3000" b="1" dirty="0"/>
          </a:p>
          <a:p>
            <a:pPr algn="just">
              <a:buNone/>
            </a:pPr>
            <a:r>
              <a:rPr lang="en-US" sz="3000" b="1" dirty="0" err="1"/>
              <a:t>Im</a:t>
            </a:r>
            <a:r>
              <a:rPr lang="en-US" sz="3000" b="1" dirty="0"/>
              <a:t> </a:t>
            </a:r>
            <a:r>
              <a:rPr lang="en-US" sz="3000" b="1" dirty="0" err="1"/>
              <a:t>Japanischen</a:t>
            </a:r>
            <a:r>
              <a:rPr lang="en-US" sz="3000" dirty="0"/>
              <a:t> </a:t>
            </a:r>
            <a:r>
              <a:rPr lang="en-US" sz="3000" dirty="0" err="1"/>
              <a:t>schreibt</a:t>
            </a:r>
            <a:r>
              <a:rPr lang="en-US" sz="3000" dirty="0"/>
              <a:t> man von </a:t>
            </a:r>
            <a:r>
              <a:rPr lang="en-US" sz="3000" dirty="0" err="1"/>
              <a:t>oben</a:t>
            </a:r>
            <a:r>
              <a:rPr lang="en-US" sz="3000" dirty="0"/>
              <a:t> </a:t>
            </a:r>
            <a:r>
              <a:rPr lang="en-US" sz="3000" dirty="0" err="1"/>
              <a:t>nach</a:t>
            </a:r>
            <a:r>
              <a:rPr lang="en-US" sz="3000" dirty="0"/>
              <a:t> </a:t>
            </a:r>
            <a:r>
              <a:rPr lang="en-US" sz="3000" dirty="0" err="1"/>
              <a:t>unten</a:t>
            </a:r>
            <a:r>
              <a:rPr lang="en-US" sz="3000" dirty="0"/>
              <a:t> (und </a:t>
            </a:r>
            <a:r>
              <a:rPr lang="en-US" sz="3000" dirty="0" err="1"/>
              <a:t>dann</a:t>
            </a:r>
            <a:r>
              <a:rPr lang="en-US" sz="3000" dirty="0"/>
              <a:t> von </a:t>
            </a:r>
            <a:r>
              <a:rPr lang="en-US" sz="3000" dirty="0" err="1"/>
              <a:t>rechts</a:t>
            </a:r>
            <a:r>
              <a:rPr lang="en-US" sz="3000" dirty="0"/>
              <a:t> </a:t>
            </a:r>
            <a:r>
              <a:rPr lang="en-US" sz="3000" dirty="0" err="1"/>
              <a:t>nach</a:t>
            </a:r>
            <a:r>
              <a:rPr lang="en-US" sz="3000" dirty="0"/>
              <a:t> links). </a:t>
            </a:r>
          </a:p>
          <a:p>
            <a:pPr algn="just">
              <a:buNone/>
            </a:pPr>
            <a:r>
              <a:rPr lang="en-US" sz="3000" b="1" dirty="0" err="1"/>
              <a:t>Im</a:t>
            </a:r>
            <a:r>
              <a:rPr lang="en-US" sz="3000" b="1" dirty="0"/>
              <a:t> </a:t>
            </a:r>
            <a:r>
              <a:rPr lang="en-US" sz="3000" b="1" dirty="0" err="1"/>
              <a:t>Maltesischen</a:t>
            </a:r>
            <a:r>
              <a:rPr lang="en-US" sz="3000" dirty="0"/>
              <a:t> </a:t>
            </a:r>
            <a:r>
              <a:rPr lang="en-US" sz="3000" dirty="0" err="1"/>
              <a:t>schreibt</a:t>
            </a:r>
            <a:r>
              <a:rPr lang="en-US" sz="3000" dirty="0"/>
              <a:t> man </a:t>
            </a:r>
            <a:r>
              <a:rPr lang="en-US" sz="3000" dirty="0" err="1"/>
              <a:t>wie</a:t>
            </a:r>
            <a:r>
              <a:rPr lang="en-US" sz="3000" dirty="0"/>
              <a:t> </a:t>
            </a:r>
            <a:r>
              <a:rPr lang="en-US" sz="3000" dirty="0" err="1"/>
              <a:t>bei</a:t>
            </a:r>
            <a:r>
              <a:rPr lang="en-US" sz="3000" dirty="0"/>
              <a:t> </a:t>
            </a:r>
            <a:r>
              <a:rPr lang="en-US" sz="3000" dirty="0" err="1"/>
              <a:t>uns</a:t>
            </a:r>
            <a:r>
              <a:rPr lang="en-US" sz="3000" dirty="0"/>
              <a:t> von links </a:t>
            </a:r>
            <a:r>
              <a:rPr lang="en-US" sz="3000" dirty="0" err="1"/>
              <a:t>nach</a:t>
            </a:r>
            <a:r>
              <a:rPr lang="en-US" sz="3000" dirty="0"/>
              <a:t> </a:t>
            </a:r>
            <a:r>
              <a:rPr lang="en-US" sz="3000" dirty="0" err="1"/>
              <a:t>rechts</a:t>
            </a:r>
            <a:r>
              <a:rPr lang="en-US" sz="3000" dirty="0"/>
              <a:t>.</a:t>
            </a:r>
          </a:p>
          <a:p>
            <a:pPr algn="just">
              <a:buNone/>
            </a:pPr>
            <a:endParaRPr lang="en-US" sz="3000" dirty="0"/>
          </a:p>
          <a:p>
            <a:pPr algn="just">
              <a:buNone/>
            </a:pPr>
            <a:endParaRPr lang="de-DE" sz="3000" dirty="0"/>
          </a:p>
        </p:txBody>
      </p:sp>
      <p:pic>
        <p:nvPicPr>
          <p:cNvPr id="4" name="Picture 3" descr="hebr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756" y="1524000"/>
            <a:ext cx="2523744" cy="1752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415"/>
            <a:ext cx="2099575" cy="42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2.A. Es </a:t>
            </a:r>
            <a:r>
              <a:rPr lang="en-US" b="1" dirty="0" err="1"/>
              <a:t>ist</a:t>
            </a:r>
            <a:r>
              <a:rPr lang="en-US" b="1" dirty="0"/>
              <a:t> die </a:t>
            </a:r>
            <a:r>
              <a:rPr lang="en-US" b="1" dirty="0" err="1"/>
              <a:t>Keilschrift</a:t>
            </a:r>
            <a:r>
              <a:rPr lang="en-US" b="1" dirty="0"/>
              <a:t> </a:t>
            </a:r>
            <a:r>
              <a:rPr lang="en-US" b="1" dirty="0" err="1"/>
              <a:t>der</a:t>
            </a:r>
            <a:r>
              <a:rPr lang="en-US" b="1" dirty="0"/>
              <a:t> </a:t>
            </a:r>
            <a:r>
              <a:rPr lang="en-US" b="1" dirty="0" err="1"/>
              <a:t>Sumerer</a:t>
            </a:r>
            <a:r>
              <a:rPr lang="en-US" b="1" dirty="0"/>
              <a:t>,</a:t>
            </a:r>
            <a:r>
              <a:rPr lang="en-US" dirty="0"/>
              <a:t> die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5000 </a:t>
            </a:r>
            <a:r>
              <a:rPr lang="en-US" dirty="0" err="1"/>
              <a:t>Jahren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ägyptischen</a:t>
            </a:r>
            <a:r>
              <a:rPr lang="en-US" dirty="0"/>
              <a:t> </a:t>
            </a:r>
            <a:r>
              <a:rPr lang="en-US" dirty="0" err="1"/>
              <a:t>Hiero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glyphen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Bilderschrift</a:t>
            </a:r>
            <a:r>
              <a:rPr lang="en-US" dirty="0"/>
              <a:t>: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 descr="cuneiform_sumer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667000"/>
            <a:ext cx="2119361" cy="2194560"/>
          </a:xfrm>
          <a:prstGeom prst="rect">
            <a:avLst/>
          </a:prstGeom>
        </p:spPr>
      </p:pic>
      <p:pic>
        <p:nvPicPr>
          <p:cNvPr id="6" name="Picture 5" descr="cuneiform-mea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3276600" cy="2764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Sumerische Keilschrift</a:t>
            </a:r>
            <a:endParaRPr lang="de-DE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021" y="1524000"/>
            <a:ext cx="2018948" cy="38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2484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3.B.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Abt</a:t>
            </a:r>
            <a:r>
              <a:rPr lang="en-US" dirty="0"/>
              <a:t> </a:t>
            </a:r>
            <a:r>
              <a:rPr lang="en-US" dirty="0" err="1"/>
              <a:t>Abbé</a:t>
            </a:r>
            <a:r>
              <a:rPr lang="en-US" dirty="0"/>
              <a:t> de </a:t>
            </a:r>
            <a:r>
              <a:rPr lang="en-US" dirty="0" err="1"/>
              <a:t>l'Epée</a:t>
            </a:r>
            <a:r>
              <a:rPr lang="en-US" dirty="0"/>
              <a:t> </a:t>
            </a:r>
            <a:r>
              <a:rPr lang="en-US" dirty="0" err="1"/>
              <a:t>erkannte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erstes</a:t>
            </a:r>
            <a:r>
              <a:rPr lang="en-US" dirty="0"/>
              <a:t> den Wert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Zeichensprache</a:t>
            </a:r>
            <a:r>
              <a:rPr lang="en-US" dirty="0"/>
              <a:t> um </a:t>
            </a:r>
            <a:r>
              <a:rPr lang="en-US" dirty="0" err="1"/>
              <a:t>gehörlosen</a:t>
            </a:r>
            <a:r>
              <a:rPr lang="en-US" dirty="0"/>
              <a:t> </a:t>
            </a:r>
            <a:r>
              <a:rPr lang="en-US" dirty="0" err="1"/>
              <a:t>Kindern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kommunizieren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Aus</a:t>
            </a:r>
            <a:r>
              <a:rPr lang="en-US" dirty="0"/>
              <a:t> seiner Arbeit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Institut</a:t>
            </a:r>
            <a:r>
              <a:rPr lang="en-US" dirty="0"/>
              <a:t> Saint Jacques in Paris </a:t>
            </a:r>
            <a:r>
              <a:rPr lang="en-US" dirty="0" err="1"/>
              <a:t>entstanden</a:t>
            </a:r>
            <a:r>
              <a:rPr lang="en-US" dirty="0"/>
              <a:t>, das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</a:t>
            </a:r>
            <a:r>
              <a:rPr lang="en-US" dirty="0" err="1"/>
              <a:t>existiert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447800"/>
            <a:ext cx="185578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2030"/>
            <a:ext cx="5638800" cy="44196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4. B. </a:t>
            </a:r>
            <a:r>
              <a:rPr lang="de-AT" b="1" dirty="0"/>
              <a:t>Kymrisch</a:t>
            </a:r>
            <a:r>
              <a:rPr lang="de-AT" dirty="0"/>
              <a:t> ist eine keltische Sprache, die in Wales gesprochen wird.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    </a:t>
            </a:r>
            <a:endParaRPr lang="de-AT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92030"/>
            <a:ext cx="3352800" cy="46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008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5. B. </a:t>
            </a:r>
            <a:r>
              <a:rPr lang="en-US" b="1" dirty="0" err="1"/>
              <a:t>Falsch</a:t>
            </a:r>
            <a:r>
              <a:rPr lang="en-US" b="1" dirty="0"/>
              <a:t>. </a:t>
            </a:r>
            <a:r>
              <a:rPr lang="en-US" dirty="0"/>
              <a:t>Es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Gebärdensprachen</a:t>
            </a:r>
            <a:r>
              <a:rPr lang="en-US" dirty="0"/>
              <a:t>, </a:t>
            </a:r>
            <a:r>
              <a:rPr lang="en-US" dirty="0" err="1"/>
              <a:t>genau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gesprochene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. 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800" dirty="0"/>
              <a:t>	</a:t>
            </a:r>
            <a:r>
              <a:rPr lang="en-US" sz="2800" dirty="0" err="1"/>
              <a:t>Gebärdensprachen</a:t>
            </a:r>
            <a:r>
              <a:rPr lang="en-US" sz="2800" dirty="0"/>
              <a:t> </a:t>
            </a:r>
            <a:r>
              <a:rPr lang="en-US" sz="2800" dirty="0" err="1"/>
              <a:t>haben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in </a:t>
            </a:r>
            <a:r>
              <a:rPr lang="en-US" sz="2800" dirty="0" err="1"/>
              <a:t>verschiedenen</a:t>
            </a:r>
            <a:r>
              <a:rPr lang="en-US" sz="2800" dirty="0"/>
              <a:t> </a:t>
            </a:r>
            <a:r>
              <a:rPr lang="en-US" sz="2800" dirty="0" err="1"/>
              <a:t>Ländern</a:t>
            </a:r>
            <a:r>
              <a:rPr lang="en-US" sz="2800" dirty="0"/>
              <a:t> </a:t>
            </a:r>
            <a:r>
              <a:rPr lang="en-US" sz="2800" dirty="0" err="1"/>
              <a:t>ebenso</a:t>
            </a:r>
            <a:r>
              <a:rPr lang="en-US" sz="2800" dirty="0"/>
              <a:t> </a:t>
            </a:r>
            <a:r>
              <a:rPr lang="en-US" sz="2800" dirty="0" err="1"/>
              <a:t>eigenständig</a:t>
            </a:r>
            <a:r>
              <a:rPr lang="en-US" sz="2800" dirty="0"/>
              <a:t> </a:t>
            </a:r>
            <a:r>
              <a:rPr lang="en-US" sz="2800" dirty="0" err="1"/>
              <a:t>entwickelt</a:t>
            </a:r>
            <a:r>
              <a:rPr lang="en-US" sz="2800" dirty="0"/>
              <a:t>, </a:t>
            </a:r>
            <a:r>
              <a:rPr lang="en-US" sz="2800" dirty="0" err="1"/>
              <a:t>wie</a:t>
            </a:r>
            <a:r>
              <a:rPr lang="en-US" sz="2800" dirty="0"/>
              <a:t> das </a:t>
            </a:r>
            <a:r>
              <a:rPr lang="en-US" sz="2800" dirty="0" err="1"/>
              <a:t>auch</a:t>
            </a:r>
            <a:r>
              <a:rPr lang="en-US" sz="2800" dirty="0"/>
              <a:t> </a:t>
            </a:r>
            <a:r>
              <a:rPr lang="en-US" sz="2800" dirty="0" err="1"/>
              <a:t>gesprochene</a:t>
            </a:r>
            <a:r>
              <a:rPr lang="en-US" sz="2800" dirty="0"/>
              <a:t> </a:t>
            </a:r>
            <a:r>
              <a:rPr lang="en-US" sz="2800" dirty="0" err="1"/>
              <a:t>Sprachen</a:t>
            </a:r>
            <a:r>
              <a:rPr lang="en-US" sz="2800" dirty="0"/>
              <a:t> </a:t>
            </a:r>
            <a:r>
              <a:rPr lang="en-US" sz="2800" dirty="0" err="1"/>
              <a:t>getan</a:t>
            </a:r>
            <a:r>
              <a:rPr lang="en-US" sz="2800" dirty="0"/>
              <a:t> </a:t>
            </a:r>
            <a:r>
              <a:rPr lang="en-US" sz="2800" dirty="0" err="1"/>
              <a:t>haben</a:t>
            </a:r>
            <a:r>
              <a:rPr lang="en-US" sz="2800" dirty="0"/>
              <a:t>. </a:t>
            </a:r>
            <a:r>
              <a:rPr lang="en-US" sz="2800" dirty="0" err="1"/>
              <a:t>Manchmal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Zeichen</a:t>
            </a:r>
            <a:r>
              <a:rPr lang="en-US" sz="2800" dirty="0"/>
              <a:t> </a:t>
            </a:r>
            <a:r>
              <a:rPr lang="en-US" sz="2800" dirty="0" err="1"/>
              <a:t>ähnlich</a:t>
            </a:r>
            <a:r>
              <a:rPr lang="en-US" sz="2800" dirty="0"/>
              <a:t>, </a:t>
            </a:r>
            <a:r>
              <a:rPr lang="en-US" sz="2800" dirty="0" err="1"/>
              <a:t>manchmal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. 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13620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6553200" cy="54403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6. A. In </a:t>
            </a:r>
            <a:r>
              <a:rPr lang="en-US" b="1" dirty="0" err="1"/>
              <a:t>Russland</a:t>
            </a:r>
            <a:r>
              <a:rPr lang="en-US" b="1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weitem</a:t>
            </a:r>
            <a:r>
              <a:rPr lang="en-US" dirty="0"/>
              <a:t> am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gesprochen</a:t>
            </a:r>
            <a:r>
              <a:rPr lang="en-US" dirty="0"/>
              <a:t>: es </a:t>
            </a:r>
            <a:r>
              <a:rPr lang="en-US" dirty="0" err="1"/>
              <a:t>sind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Zählweise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b="1" dirty="0"/>
              <a:t>130 und 200 </a:t>
            </a:r>
            <a:r>
              <a:rPr lang="en-US" dirty="0" err="1"/>
              <a:t>Sprachen</a:t>
            </a:r>
            <a:r>
              <a:rPr lang="en-US" dirty="0"/>
              <a:t>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3" descr="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819400"/>
            <a:ext cx="4038600" cy="25544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2097087" cy="43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90600"/>
            <a:ext cx="6324600" cy="5135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/>
              <a:t>7. B: </a:t>
            </a:r>
            <a:r>
              <a:rPr lang="en-US" sz="2800" dirty="0"/>
              <a:t>Es </a:t>
            </a:r>
            <a:r>
              <a:rPr lang="en-US" sz="2800" dirty="0" err="1"/>
              <a:t>können</a:t>
            </a:r>
            <a:r>
              <a:rPr lang="en-US" sz="2800" dirty="0"/>
              <a:t> bis </a:t>
            </a:r>
            <a:r>
              <a:rPr lang="en-US" sz="2800" dirty="0" err="1"/>
              <a:t>zu</a:t>
            </a:r>
            <a:r>
              <a:rPr lang="en-US" sz="2800" dirty="0"/>
              <a:t> 50.000 </a:t>
            </a:r>
            <a:r>
              <a:rPr lang="en-US" sz="2800" dirty="0" err="1"/>
              <a:t>Wörter</a:t>
            </a:r>
            <a:r>
              <a:rPr lang="en-US" sz="2800" b="1" dirty="0"/>
              <a:t> </a:t>
            </a:r>
            <a:r>
              <a:rPr lang="en-US" sz="2800" dirty="0"/>
              <a:t>sein, die </a:t>
            </a: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aktiv</a:t>
            </a:r>
            <a:r>
              <a:rPr lang="en-US" sz="2800" dirty="0"/>
              <a:t> in </a:t>
            </a:r>
            <a:r>
              <a:rPr lang="en-US" sz="2800" dirty="0" err="1"/>
              <a:t>unserer</a:t>
            </a:r>
            <a:r>
              <a:rPr lang="en-US" sz="2800" dirty="0"/>
              <a:t> </a:t>
            </a:r>
            <a:r>
              <a:rPr lang="en-US" sz="2800" dirty="0" err="1"/>
              <a:t>Muttersprache</a:t>
            </a:r>
            <a:r>
              <a:rPr lang="en-US" sz="2800" dirty="0"/>
              <a:t> </a:t>
            </a:r>
            <a:r>
              <a:rPr lang="en-US" sz="2800" dirty="0" err="1"/>
              <a:t>beherrschen</a:t>
            </a:r>
            <a:r>
              <a:rPr lang="en-US" sz="2800" dirty="0"/>
              <a:t>. </a:t>
            </a:r>
          </a:p>
          <a:p>
            <a:pPr algn="just">
              <a:buNone/>
            </a:pPr>
            <a:r>
              <a:rPr lang="en-US" sz="2800" dirty="0"/>
              <a:t>	Unser </a:t>
            </a:r>
            <a:r>
              <a:rPr lang="en-US" sz="2800" dirty="0" err="1"/>
              <a:t>passiver</a:t>
            </a:r>
            <a:r>
              <a:rPr lang="en-US" sz="2800" dirty="0"/>
              <a:t> </a:t>
            </a:r>
            <a:r>
              <a:rPr lang="en-US" sz="2800" dirty="0" err="1"/>
              <a:t>Wortschatz</a:t>
            </a:r>
            <a:r>
              <a:rPr lang="en-US" sz="2800" dirty="0"/>
              <a:t>, also </a:t>
            </a:r>
            <a:r>
              <a:rPr lang="en-US" sz="2800" dirty="0" err="1"/>
              <a:t>Wörter</a:t>
            </a:r>
            <a:r>
              <a:rPr lang="en-US" sz="2800" dirty="0"/>
              <a:t> die </a:t>
            </a: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kennen</a:t>
            </a:r>
            <a:r>
              <a:rPr lang="en-US" sz="2800" dirty="0"/>
              <a:t> (</a:t>
            </a:r>
            <a:r>
              <a:rPr lang="en-US" sz="2800" dirty="0" err="1"/>
              <a:t>aber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verwenden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</a:t>
            </a:r>
            <a:r>
              <a:rPr lang="en-US" sz="2800" dirty="0" err="1"/>
              <a:t>größer</a:t>
            </a:r>
            <a:r>
              <a:rPr lang="en-US" sz="2800" dirty="0"/>
              <a:t>. </a:t>
            </a:r>
          </a:p>
          <a:p>
            <a:pPr algn="just">
              <a:buNone/>
            </a:pPr>
            <a:r>
              <a:rPr lang="de-AT" sz="2800" dirty="0"/>
              <a:t>	Im Alltag aber verwenden wir gerade einmal einige tausend Wörter.</a:t>
            </a:r>
            <a:endParaRPr lang="de-D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6850"/>
            <a:ext cx="2037324" cy="41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0"/>
            <a:ext cx="65532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000" dirty="0"/>
          </a:p>
          <a:p>
            <a:pPr algn="just">
              <a:buNone/>
            </a:pPr>
            <a:r>
              <a:rPr lang="de-DE" sz="3000" b="1" dirty="0"/>
              <a:t>8. D. Italienisch und Spanisch </a:t>
            </a:r>
            <a:r>
              <a:rPr lang="de-DE" sz="3000" dirty="0"/>
              <a:t>sind sich ähnlich, denn sie gehören zur gleichen Sprachfamilie – zu den romanischen Sprachen</a:t>
            </a:r>
            <a:r>
              <a:rPr lang="en-US" sz="3000" dirty="0"/>
              <a:t>. </a:t>
            </a:r>
          </a:p>
          <a:p>
            <a:pPr algn="just">
              <a:buNone/>
            </a:pPr>
            <a:endParaRPr lang="en-US" sz="2400" u="sng" dirty="0"/>
          </a:p>
          <a:p>
            <a:pPr algn="just">
              <a:buNone/>
            </a:pPr>
            <a:r>
              <a:rPr lang="en-US" sz="2400" u="sng" dirty="0"/>
              <a:t>	Deutsch		</a:t>
            </a:r>
            <a:r>
              <a:rPr lang="en-US" sz="2400" u="sng" dirty="0" err="1"/>
              <a:t>Italienisch</a:t>
            </a:r>
            <a:r>
              <a:rPr lang="en-US" sz="2400" u="sng" dirty="0"/>
              <a:t>	</a:t>
            </a:r>
            <a:r>
              <a:rPr lang="en-US" sz="2400" u="sng" dirty="0" err="1"/>
              <a:t>Spanisch</a:t>
            </a:r>
            <a:endParaRPr lang="en-US" sz="2400" u="sng" dirty="0"/>
          </a:p>
          <a:p>
            <a:pPr algn="just">
              <a:buNone/>
            </a:pPr>
            <a:r>
              <a:rPr lang="de-AT" sz="2400" dirty="0"/>
              <a:t>	Wie geht‘s?		</a:t>
            </a:r>
            <a:r>
              <a:rPr lang="de-AT" sz="2400" dirty="0" err="1"/>
              <a:t>Come</a:t>
            </a:r>
            <a:r>
              <a:rPr lang="de-AT" sz="2400" dirty="0"/>
              <a:t> </a:t>
            </a:r>
            <a:r>
              <a:rPr lang="de-AT" sz="2400" dirty="0" err="1"/>
              <a:t>stai</a:t>
            </a:r>
            <a:r>
              <a:rPr lang="de-AT" sz="2400" dirty="0"/>
              <a:t>?	</a:t>
            </a:r>
            <a:r>
              <a:rPr lang="de-AT" sz="2400" dirty="0" err="1"/>
              <a:t>Cómo</a:t>
            </a:r>
            <a:r>
              <a:rPr lang="de-AT" sz="2400" dirty="0"/>
              <a:t> </a:t>
            </a:r>
            <a:r>
              <a:rPr lang="de-AT" sz="2400" dirty="0" err="1"/>
              <a:t>estás</a:t>
            </a:r>
            <a:r>
              <a:rPr lang="de-AT" sz="2400" dirty="0"/>
              <a:t>?</a:t>
            </a:r>
          </a:p>
          <a:p>
            <a:pPr algn="just">
              <a:buNone/>
            </a:pPr>
            <a:r>
              <a:rPr lang="de-AT" sz="2400" dirty="0"/>
              <a:t>	Gut, und dir?	</a:t>
            </a:r>
            <a:r>
              <a:rPr lang="de-AT" sz="2400" dirty="0" err="1"/>
              <a:t>Bene</a:t>
            </a:r>
            <a:r>
              <a:rPr lang="de-AT" sz="2400" dirty="0"/>
              <a:t>, e tu?	Bien, y tu?</a:t>
            </a:r>
          </a:p>
          <a:p>
            <a:pPr algn="just">
              <a:buNone/>
            </a:pPr>
            <a:r>
              <a:rPr lang="de-AT" sz="2400" dirty="0"/>
              <a:t>	Ich heiße…		Mi </a:t>
            </a:r>
            <a:r>
              <a:rPr lang="de-AT" sz="2400" dirty="0" err="1"/>
              <a:t>chiamo</a:t>
            </a:r>
            <a:r>
              <a:rPr lang="de-AT" sz="2400" dirty="0"/>
              <a:t>…	</a:t>
            </a:r>
            <a:r>
              <a:rPr lang="de-AT" sz="2400" dirty="0" err="1"/>
              <a:t>Me</a:t>
            </a:r>
            <a:r>
              <a:rPr lang="de-AT" sz="2400" dirty="0"/>
              <a:t> </a:t>
            </a:r>
            <a:r>
              <a:rPr lang="de-AT" sz="2400" dirty="0" err="1"/>
              <a:t>llamo</a:t>
            </a:r>
            <a:r>
              <a:rPr lang="de-AT" sz="2400" dirty="0"/>
              <a:t>…</a:t>
            </a: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11299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None/>
            </a:pPr>
            <a:r>
              <a:rPr lang="de-AT" b="1" dirty="0"/>
              <a:t>9. B. Aus Dänemark!</a:t>
            </a:r>
          </a:p>
          <a:p>
            <a:pPr>
              <a:buNone/>
            </a:pPr>
            <a:r>
              <a:rPr lang="de-AT" dirty="0"/>
              <a:t>	Siehe wie er demselben Spruch auf Deutsch ähnlich ist: </a:t>
            </a:r>
            <a:br>
              <a:rPr lang="de-AT" dirty="0"/>
            </a:br>
            <a:r>
              <a:rPr lang="de-AT" dirty="0"/>
              <a:t>Fischers Fritz </a:t>
            </a:r>
            <a:r>
              <a:rPr lang="de-AT" i="1" dirty="0"/>
              <a:t>fischt</a:t>
            </a:r>
            <a:r>
              <a:rPr lang="de-AT" dirty="0"/>
              <a:t> frische Fische</a:t>
            </a:r>
            <a:br>
              <a:rPr lang="de-AT" dirty="0"/>
            </a:br>
            <a:r>
              <a:rPr lang="de-DE" dirty="0" err="1"/>
              <a:t>Fisker</a:t>
            </a:r>
            <a:r>
              <a:rPr lang="de-DE" dirty="0"/>
              <a:t> Frits </a:t>
            </a:r>
            <a:r>
              <a:rPr lang="de-DE" i="1" dirty="0" err="1"/>
              <a:t>fisker</a:t>
            </a:r>
            <a:r>
              <a:rPr lang="de-DE" dirty="0"/>
              <a:t> </a:t>
            </a:r>
            <a:r>
              <a:rPr lang="de-DE" dirty="0" err="1"/>
              <a:t>friske</a:t>
            </a:r>
            <a:r>
              <a:rPr lang="de-DE" dirty="0"/>
              <a:t> </a:t>
            </a:r>
            <a:r>
              <a:rPr lang="de-DE" dirty="0" err="1"/>
              <a:t>fisk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10854"/>
            <a:ext cx="1572403" cy="47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Diavoorstelling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ECML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 26th of September</dc:title>
  <dc:creator>Alina</dc:creator>
  <cp:lastModifiedBy>Veerle De Deckere</cp:lastModifiedBy>
  <cp:revision>153</cp:revision>
  <dcterms:created xsi:type="dcterms:W3CDTF">2012-11-05T14:16:57Z</dcterms:created>
  <dcterms:modified xsi:type="dcterms:W3CDTF">2019-08-27T06:20:42Z</dcterms:modified>
</cp:coreProperties>
</file>