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0" r:id="rId3"/>
    <p:sldId id="257" r:id="rId4"/>
    <p:sldId id="258" r:id="rId5"/>
    <p:sldId id="262" r:id="rId6"/>
    <p:sldId id="259"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 Θέση ημερομηνίας"/>
          <p:cNvSpPr>
            <a:spLocks noGrp="1"/>
          </p:cNvSpPr>
          <p:nvPr>
            <p:ph type="dt" sz="half" idx="10"/>
          </p:nvPr>
        </p:nvSpPr>
        <p:spPr/>
        <p:txBody>
          <a:bodyPr/>
          <a:lstStyle/>
          <a:p>
            <a:fld id="{56E1A5A3-CEFA-4BC5-8793-1303EB34D21E}" type="datetimeFigureOut">
              <a:rPr lang="el-GR" smtClean="0"/>
              <a:pPr/>
              <a:t>3/5/2018</a:t>
            </a:fld>
            <a:endParaRPr lang="el-GR" dirty="0"/>
          </a:p>
        </p:txBody>
      </p:sp>
      <p:sp>
        <p:nvSpPr>
          <p:cNvPr id="16" name="15 - Θέση αριθμού διαφάνειας"/>
          <p:cNvSpPr>
            <a:spLocks noGrp="1"/>
          </p:cNvSpPr>
          <p:nvPr>
            <p:ph type="sldNum" sz="quarter" idx="11"/>
          </p:nvPr>
        </p:nvSpPr>
        <p:spPr/>
        <p:txBody>
          <a:bodyPr/>
          <a:lstStyle/>
          <a:p>
            <a:fld id="{5AF875C0-AFBF-40A0-9F61-53ADC4F26C6B}" type="slidenum">
              <a:rPr lang="el-GR" smtClean="0"/>
              <a:pPr/>
              <a:t>‹#›</a:t>
            </a:fld>
            <a:endParaRPr lang="el-GR" dirty="0"/>
          </a:p>
        </p:txBody>
      </p:sp>
      <p:sp>
        <p:nvSpPr>
          <p:cNvPr id="17" name="16 - Θέση υποσέλιδου"/>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6E1A5A3-CEFA-4BC5-8793-1303EB34D21E}" type="datetimeFigureOut">
              <a:rPr lang="el-GR" smtClean="0"/>
              <a:pPr/>
              <a:t>3/5/2018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AF875C0-AFBF-40A0-9F61-53ADC4F26C6B}"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6E1A5A3-CEFA-4BC5-8793-1303EB34D21E}" type="datetimeFigureOut">
              <a:rPr lang="el-GR" smtClean="0"/>
              <a:pPr/>
              <a:t>3/5/2018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AF875C0-AFBF-40A0-9F61-53ADC4F26C6B}"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56E1A5A3-CEFA-4BC5-8793-1303EB34D21E}" type="datetimeFigureOut">
              <a:rPr lang="el-GR" smtClean="0"/>
              <a:pPr/>
              <a:t>3/5/2018</a:t>
            </a:fld>
            <a:endParaRPr lang="el-GR" dirty="0"/>
          </a:p>
        </p:txBody>
      </p:sp>
      <p:sp>
        <p:nvSpPr>
          <p:cNvPr id="15" name="14 - Θέση αριθμού διαφάνειας"/>
          <p:cNvSpPr>
            <a:spLocks noGrp="1"/>
          </p:cNvSpPr>
          <p:nvPr>
            <p:ph type="sldNum" sz="quarter" idx="15"/>
          </p:nvPr>
        </p:nvSpPr>
        <p:spPr/>
        <p:txBody>
          <a:bodyPr/>
          <a:lstStyle>
            <a:lvl1pPr algn="ctr">
              <a:defRPr/>
            </a:lvl1pPr>
          </a:lstStyle>
          <a:p>
            <a:fld id="{5AF875C0-AFBF-40A0-9F61-53ADC4F26C6B}" type="slidenum">
              <a:rPr lang="el-GR" smtClean="0"/>
              <a:pPr/>
              <a:t>‹#›</a:t>
            </a:fld>
            <a:endParaRPr lang="el-GR" dirty="0"/>
          </a:p>
        </p:txBody>
      </p:sp>
      <p:sp>
        <p:nvSpPr>
          <p:cNvPr id="16" name="15 - Θέση υποσέλιδου"/>
          <p:cNvSpPr>
            <a:spLocks noGrp="1"/>
          </p:cNvSpPr>
          <p:nvPr>
            <p:ph type="ftr" sz="quarter" idx="16"/>
          </p:nvPr>
        </p:nvSpPr>
        <p:spPr/>
        <p:txBody>
          <a:bodyPr/>
          <a:lstStyle/>
          <a:p>
            <a:endParaRPr lang="el-GR" dirty="0"/>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56E1A5A3-CEFA-4BC5-8793-1303EB34D21E}" type="datetimeFigureOut">
              <a:rPr lang="el-GR" smtClean="0"/>
              <a:pPr/>
              <a:t>3/5/2018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AF875C0-AFBF-40A0-9F61-53ADC4F26C6B}" type="slidenum">
              <a:rPr lang="el-GR" smtClean="0"/>
              <a:pPr/>
              <a:t>‹#›</a:t>
            </a:fld>
            <a:endParaRPr lang="el-GR" dirty="0"/>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56E1A5A3-CEFA-4BC5-8793-1303EB34D21E}" type="datetimeFigureOut">
              <a:rPr lang="el-GR" smtClean="0"/>
              <a:pPr/>
              <a:t>3/5/2018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5AF875C0-AFBF-40A0-9F61-53ADC4F26C6B}"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5AF875C0-AFBF-40A0-9F61-53ADC4F26C6B}" type="slidenum">
              <a:rPr lang="el-GR" smtClean="0"/>
              <a:pPr/>
              <a:t>‹#›</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7" name="6 - Θέση ημερομηνίας"/>
          <p:cNvSpPr>
            <a:spLocks noGrp="1"/>
          </p:cNvSpPr>
          <p:nvPr>
            <p:ph type="dt" sz="half" idx="10"/>
          </p:nvPr>
        </p:nvSpPr>
        <p:spPr/>
        <p:txBody>
          <a:bodyPr/>
          <a:lstStyle/>
          <a:p>
            <a:fld id="{56E1A5A3-CEFA-4BC5-8793-1303EB34D21E}" type="datetimeFigureOut">
              <a:rPr lang="el-GR" smtClean="0"/>
              <a:pPr/>
              <a:t>3/5/2018</a:t>
            </a:fld>
            <a:endParaRPr lang="el-GR" dirty="0"/>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56E1A5A3-CEFA-4BC5-8793-1303EB34D21E}" type="datetimeFigureOut">
              <a:rPr lang="el-GR" smtClean="0"/>
              <a:pPr/>
              <a:t>3/5/2018</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5AF875C0-AFBF-40A0-9F61-53ADC4F26C6B}"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6E1A5A3-CEFA-4BC5-8793-1303EB34D21E}" type="datetimeFigureOut">
              <a:rPr lang="el-GR" smtClean="0"/>
              <a:pPr/>
              <a:t>3/5/2018</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5AF875C0-AFBF-40A0-9F61-53ADC4F26C6B}"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56E1A5A3-CEFA-4BC5-8793-1303EB34D21E}" type="datetimeFigureOut">
              <a:rPr lang="el-GR" smtClean="0"/>
              <a:pPr/>
              <a:t>3/5/2018</a:t>
            </a:fld>
            <a:endParaRPr lang="el-GR" dirty="0"/>
          </a:p>
        </p:txBody>
      </p:sp>
      <p:sp>
        <p:nvSpPr>
          <p:cNvPr id="9" name="8 - Θέση αριθμού διαφάνειας"/>
          <p:cNvSpPr>
            <a:spLocks noGrp="1"/>
          </p:cNvSpPr>
          <p:nvPr>
            <p:ph type="sldNum" sz="quarter" idx="15"/>
          </p:nvPr>
        </p:nvSpPr>
        <p:spPr/>
        <p:txBody>
          <a:bodyPr/>
          <a:lstStyle/>
          <a:p>
            <a:fld id="{5AF875C0-AFBF-40A0-9F61-53ADC4F26C6B}" type="slidenum">
              <a:rPr lang="el-GR" smtClean="0"/>
              <a:pPr/>
              <a:t>‹#›</a:t>
            </a:fld>
            <a:endParaRPr lang="el-GR" dirty="0"/>
          </a:p>
        </p:txBody>
      </p:sp>
      <p:sp>
        <p:nvSpPr>
          <p:cNvPr id="10" name="9 - Θέση υποσέλιδου"/>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56E1A5A3-CEFA-4BC5-8793-1303EB34D21E}" type="datetimeFigureOut">
              <a:rPr lang="el-GR" smtClean="0"/>
              <a:pPr/>
              <a:t>3/5/2018</a:t>
            </a:fld>
            <a:endParaRPr lang="el-GR" dirty="0"/>
          </a:p>
        </p:txBody>
      </p:sp>
      <p:sp>
        <p:nvSpPr>
          <p:cNvPr id="9" name="8 - Θέση αριθμού διαφάνειας"/>
          <p:cNvSpPr>
            <a:spLocks noGrp="1"/>
          </p:cNvSpPr>
          <p:nvPr>
            <p:ph type="sldNum" sz="quarter" idx="11"/>
          </p:nvPr>
        </p:nvSpPr>
        <p:spPr/>
        <p:txBody>
          <a:bodyPr/>
          <a:lstStyle/>
          <a:p>
            <a:fld id="{5AF875C0-AFBF-40A0-9F61-53ADC4F26C6B}" type="slidenum">
              <a:rPr lang="el-GR" smtClean="0"/>
              <a:pPr/>
              <a:t>‹#›</a:t>
            </a:fld>
            <a:endParaRPr lang="el-GR" dirty="0"/>
          </a:p>
        </p:txBody>
      </p:sp>
      <p:sp>
        <p:nvSpPr>
          <p:cNvPr id="10" name="9 - Θέση υποσέλιδου"/>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6E1A5A3-CEFA-4BC5-8793-1303EB34D21E}" type="datetimeFigureOut">
              <a:rPr lang="el-GR" smtClean="0"/>
              <a:pPr/>
              <a:t>3/5/2018</a:t>
            </a:fld>
            <a:endParaRPr lang="el-GR" dirty="0"/>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AF875C0-AFBF-40A0-9F61-53ADC4F26C6B}" type="slidenum">
              <a:rPr lang="el-GR" smtClean="0"/>
              <a:pPr/>
              <a:t>‹#›</a:t>
            </a:fld>
            <a:endParaRPr lang="el-GR" dirty="0"/>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214546" y="3714752"/>
            <a:ext cx="4329098" cy="1752600"/>
          </a:xfrm>
          <a:noFill/>
          <a:ln>
            <a:noFill/>
          </a:ln>
        </p:spPr>
        <p:txBody>
          <a:bodyPr/>
          <a:lstStyle/>
          <a:p>
            <a:r>
              <a:rPr lang="en-US" sz="2800" dirty="0" smtClean="0">
                <a:solidFill>
                  <a:schemeClr val="bg1"/>
                </a:solidFill>
                <a:latin typeface="Gabriola" pitchFamily="82" charset="0"/>
              </a:rPr>
              <a:t>Literature Path</a:t>
            </a:r>
            <a:endParaRPr lang="el-GR" sz="2800" dirty="0">
              <a:solidFill>
                <a:schemeClr val="bg1"/>
              </a:solidFill>
              <a:latin typeface="Gabriola" pitchFamily="82" charset="0"/>
            </a:endParaRPr>
          </a:p>
        </p:txBody>
      </p:sp>
      <p:sp>
        <p:nvSpPr>
          <p:cNvPr id="2" name="1 - Τίτλος"/>
          <p:cNvSpPr>
            <a:spLocks noGrp="1"/>
          </p:cNvSpPr>
          <p:nvPr>
            <p:ph type="ctrTitle"/>
          </p:nvPr>
        </p:nvSpPr>
        <p:spPr>
          <a:xfrm>
            <a:off x="714348" y="2357430"/>
            <a:ext cx="7358114" cy="1314458"/>
          </a:xfrm>
        </p:spPr>
        <p:txBody>
          <a:bodyPr>
            <a:normAutofit/>
          </a:bodyPr>
          <a:lstStyle/>
          <a:p>
            <a:r>
              <a:rPr lang="en-US" sz="6000" dirty="0" smtClean="0">
                <a:solidFill>
                  <a:schemeClr val="bg1"/>
                </a:solidFill>
                <a:latin typeface="Gabriola" pitchFamily="82" charset="0"/>
              </a:rPr>
              <a:t>European Path (e) Motion</a:t>
            </a:r>
            <a:endParaRPr lang="el-GR" sz="6000" dirty="0">
              <a:solidFill>
                <a:schemeClr val="bg1"/>
              </a:solidFill>
              <a:latin typeface="Gabriola" pitchFamily="82"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FullSizeRender.jpg"/>
          <p:cNvPicPr>
            <a:picLocks noGrp="1" noChangeAspect="1"/>
          </p:cNvPicPr>
          <p:nvPr>
            <p:ph idx="1"/>
          </p:nvPr>
        </p:nvPicPr>
        <p:blipFill>
          <a:blip r:embed="rId2" cstate="print"/>
          <a:stretch>
            <a:fillRect/>
          </a:stretch>
        </p:blipFill>
        <p:spPr>
          <a:xfrm>
            <a:off x="642910" y="285728"/>
            <a:ext cx="7786742" cy="621508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714488"/>
            <a:ext cx="5214974" cy="3857652"/>
          </a:xfrm>
        </p:spPr>
        <p:txBody>
          <a:bodyPr>
            <a:normAutofit lnSpcReduction="10000"/>
          </a:bodyPr>
          <a:lstStyle/>
          <a:p>
            <a:pPr algn="just"/>
            <a:r>
              <a:rPr lang="en-US" dirty="0" smtClean="0">
                <a:latin typeface="Gabriola" pitchFamily="82" charset="0"/>
              </a:rPr>
              <a:t>A novel written as a fair tale that speaks directly to the heart of those </a:t>
            </a:r>
            <a:r>
              <a:rPr lang="en-US" dirty="0" smtClean="0">
                <a:latin typeface="Gabriola" pitchFamily="82" charset="0"/>
              </a:rPr>
              <a:t>who are </a:t>
            </a:r>
            <a:r>
              <a:rPr lang="en-US" dirty="0" smtClean="0">
                <a:latin typeface="Gabriola" pitchFamily="82" charset="0"/>
              </a:rPr>
              <a:t>seeking a deeper meaning in their lives. A response and an outlet to our fears, to our concerns and our </a:t>
            </a:r>
            <a:r>
              <a:rPr lang="en-US" dirty="0" smtClean="0">
                <a:latin typeface="Gabriola" pitchFamily="82" charset="0"/>
              </a:rPr>
              <a:t>loneliness</a:t>
            </a:r>
            <a:r>
              <a:rPr lang="en-US" dirty="0" smtClean="0">
                <a:latin typeface="Gabriola" pitchFamily="82" charset="0"/>
              </a:rPr>
              <a:t>.</a:t>
            </a:r>
            <a:endParaRPr lang="el-GR" dirty="0" smtClean="0">
              <a:latin typeface="Gabriola" pitchFamily="82" charset="0"/>
            </a:endParaRPr>
          </a:p>
          <a:p>
            <a:pPr algn="just"/>
            <a:r>
              <a:rPr lang="en-US" dirty="0" smtClean="0">
                <a:latin typeface="Gabriola" pitchFamily="82" charset="0"/>
              </a:rPr>
              <a:t>Speaking for our "rusty armor", which (we think) </a:t>
            </a:r>
            <a:r>
              <a:rPr lang="en-US" dirty="0" smtClean="0">
                <a:latin typeface="Gabriola" pitchFamily="82" charset="0"/>
              </a:rPr>
              <a:t>protects </a:t>
            </a:r>
            <a:r>
              <a:rPr lang="en-US" dirty="0" smtClean="0">
                <a:latin typeface="Gabriola" pitchFamily="82" charset="0"/>
              </a:rPr>
              <a:t>us from </a:t>
            </a:r>
            <a:r>
              <a:rPr lang="en-US" dirty="0" smtClean="0">
                <a:latin typeface="Gabriola" pitchFamily="82" charset="0"/>
              </a:rPr>
              <a:t>t</a:t>
            </a:r>
            <a:r>
              <a:rPr lang="en-US" dirty="0" smtClean="0">
                <a:latin typeface="Gabriola" pitchFamily="82" charset="0"/>
              </a:rPr>
              <a:t>he </a:t>
            </a:r>
            <a:r>
              <a:rPr lang="en-US" dirty="0" smtClean="0">
                <a:latin typeface="Gabriola" pitchFamily="82" charset="0"/>
              </a:rPr>
              <a:t>pain that the others cause, the writer creates a travel adventure that leads us to get to know, accept and change ourselves for the better.</a:t>
            </a:r>
            <a:endParaRPr lang="el-GR" dirty="0" smtClean="0">
              <a:latin typeface="Gabriola" pitchFamily="82" charset="0"/>
            </a:endParaRPr>
          </a:p>
          <a:p>
            <a:endParaRPr lang="el-GR" dirty="0"/>
          </a:p>
        </p:txBody>
      </p:sp>
      <p:sp>
        <p:nvSpPr>
          <p:cNvPr id="3" name="2 - Τίτλος"/>
          <p:cNvSpPr>
            <a:spLocks noGrp="1"/>
          </p:cNvSpPr>
          <p:nvPr>
            <p:ph type="title"/>
          </p:nvPr>
        </p:nvSpPr>
        <p:spPr>
          <a:xfrm>
            <a:off x="1643042" y="642918"/>
            <a:ext cx="5286412" cy="719158"/>
          </a:xfrm>
        </p:spPr>
        <p:txBody>
          <a:bodyPr>
            <a:normAutofit/>
          </a:bodyPr>
          <a:lstStyle/>
          <a:p>
            <a:r>
              <a:rPr sz="2800" b="1" spc="0" dirty="0" smtClean="0">
                <a:ln w="10541" cmpd="sng">
                  <a:solidFill>
                    <a:srgbClr val="7D7D7D">
                      <a:tint val="100000"/>
                      <a:shade val="100000"/>
                      <a:satMod val="110000"/>
                    </a:srgbClr>
                  </a:solidFill>
                  <a:prstDash val="solid"/>
                </a:ln>
                <a:solidFill>
                  <a:sysClr val="windowText" lastClr="000000"/>
                </a:solidFill>
                <a:effectLst/>
              </a:rPr>
              <a:t>The Knight in </a:t>
            </a:r>
            <a:r>
              <a:rPr sz="2800" b="1" spc="0" dirty="0" smtClean="0">
                <a:ln w="10541" cmpd="sng">
                  <a:solidFill>
                    <a:srgbClr val="7D7D7D">
                      <a:tint val="100000"/>
                      <a:shade val="100000"/>
                      <a:satMod val="110000"/>
                    </a:srgbClr>
                  </a:solidFill>
                  <a:prstDash val="solid"/>
                </a:ln>
                <a:solidFill>
                  <a:sysClr val="windowText" lastClr="000000"/>
                </a:solidFill>
                <a:effectLst/>
              </a:rPr>
              <a:t>Rusty </a:t>
            </a:r>
            <a:r>
              <a:rPr sz="2800" b="1" spc="0" dirty="0" smtClean="0">
                <a:ln w="10541" cmpd="sng">
                  <a:solidFill>
                    <a:srgbClr val="7D7D7D">
                      <a:tint val="100000"/>
                      <a:shade val="100000"/>
                      <a:satMod val="110000"/>
                    </a:srgbClr>
                  </a:solidFill>
                  <a:prstDash val="solid"/>
                </a:ln>
                <a:solidFill>
                  <a:sysClr val="windowText" lastClr="000000"/>
                </a:solidFill>
                <a:effectLst/>
              </a:rPr>
              <a:t>Armor</a:t>
            </a:r>
            <a:endParaRPr lang="el-GR" sz="2800" b="1" spc="0" dirty="0">
              <a:ln w="10541" cmpd="sng">
                <a:solidFill>
                  <a:srgbClr val="7D7D7D">
                    <a:tint val="100000"/>
                    <a:shade val="100000"/>
                    <a:satMod val="110000"/>
                  </a:srgbClr>
                </a:solidFill>
                <a:prstDash val="solid"/>
              </a:ln>
              <a:solidFill>
                <a:sysClr val="windowText" lastClr="000000"/>
              </a:solidFill>
              <a:effectLst/>
            </a:endParaRPr>
          </a:p>
        </p:txBody>
      </p:sp>
      <p:pic>
        <p:nvPicPr>
          <p:cNvPr id="6" name="Imagen 3" descr="the-knight-273286408.jpeg"/>
          <p:cNvPicPr>
            <a:picLocks noChangeAspect="1"/>
          </p:cNvPicPr>
          <p:nvPr/>
        </p:nvPicPr>
        <p:blipFill>
          <a:blip r:embed="rId2" cstate="print"/>
          <a:srcRect/>
          <a:stretch>
            <a:fillRect/>
          </a:stretch>
        </p:blipFill>
        <p:spPr bwMode="auto">
          <a:xfrm>
            <a:off x="6000760" y="1785926"/>
            <a:ext cx="2071702" cy="3529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500174"/>
            <a:ext cx="4714908" cy="5000660"/>
          </a:xfrm>
        </p:spPr>
        <p:txBody>
          <a:bodyPr>
            <a:normAutofit/>
          </a:bodyPr>
          <a:lstStyle/>
          <a:p>
            <a:pPr algn="just">
              <a:lnSpc>
                <a:spcPct val="80000"/>
              </a:lnSpc>
            </a:pPr>
            <a:r>
              <a:rPr lang="es-ES" sz="2800" dirty="0" smtClean="0">
                <a:latin typeface="Gabriola" pitchFamily="82" charset="0"/>
              </a:rPr>
              <a:t>This book begins with a knight who thought he was the hero of the </a:t>
            </a:r>
            <a:r>
              <a:rPr lang="es-ES" sz="2800" dirty="0" smtClean="0">
                <a:latin typeface="Gabriola" pitchFamily="82" charset="0"/>
              </a:rPr>
              <a:t>city. He </a:t>
            </a:r>
            <a:r>
              <a:rPr lang="es-ES" sz="2800" dirty="0" smtClean="0">
                <a:latin typeface="Gabriola" pitchFamily="82" charset="0"/>
              </a:rPr>
              <a:t>was so proud of his armor that he never took it off and not even when he was with his son Christopher and his wife Juliet; they were so tired of his attitude that they walked away from him until he takes off </a:t>
            </a:r>
            <a:r>
              <a:rPr lang="es-ES" sz="2800" dirty="0" smtClean="0">
                <a:latin typeface="Gabriola" pitchFamily="82" charset="0"/>
              </a:rPr>
              <a:t>his </a:t>
            </a:r>
            <a:r>
              <a:rPr lang="es-ES" sz="2800" dirty="0" smtClean="0">
                <a:latin typeface="Gabriola" pitchFamily="82" charset="0"/>
              </a:rPr>
              <a:t>armor. </a:t>
            </a:r>
          </a:p>
          <a:p>
            <a:pPr algn="just">
              <a:lnSpc>
                <a:spcPct val="80000"/>
              </a:lnSpc>
            </a:pPr>
            <a:r>
              <a:rPr lang="es-ES" sz="2800" dirty="0" smtClean="0">
                <a:latin typeface="Gabriola" pitchFamily="82" charset="0"/>
              </a:rPr>
              <a:t>The capricious knight came to seek help in order to remove it ,because he couldn´t take off his armor. </a:t>
            </a:r>
          </a:p>
          <a:p>
            <a:endParaRPr lang="el-GR" dirty="0"/>
          </a:p>
        </p:txBody>
      </p:sp>
      <p:sp>
        <p:nvSpPr>
          <p:cNvPr id="7" name="6 - Ορθογώνιο"/>
          <p:cNvSpPr/>
          <p:nvPr/>
        </p:nvSpPr>
        <p:spPr>
          <a:xfrm>
            <a:off x="3500430" y="642918"/>
            <a:ext cx="2230098" cy="584775"/>
          </a:xfrm>
          <a:prstGeom prst="rect">
            <a:avLst/>
          </a:prstGeom>
          <a:noFill/>
        </p:spPr>
        <p:txBody>
          <a:bodyPr wrap="none" lIns="91440" tIns="45720" rIns="91440" bIns="45720">
            <a:spAutoFit/>
          </a:bodyPr>
          <a:lstStyle/>
          <a:p>
            <a:pPr algn="ctr"/>
            <a:r>
              <a:rPr sz="3200" b="1" cap="none" spc="0" smtClean="0">
                <a:ln w="10541" cmpd="sng">
                  <a:solidFill>
                    <a:srgbClr val="7D7D7D">
                      <a:tint val="100000"/>
                      <a:shade val="100000"/>
                      <a:satMod val="110000"/>
                    </a:srgbClr>
                  </a:solidFill>
                  <a:prstDash val="solid"/>
                </a:ln>
                <a:solidFill>
                  <a:sysClr val="windowText" lastClr="000000"/>
                </a:solidFill>
                <a:effectLst/>
                <a:latin typeface="Bookman Old Style" pitchFamily="18" charset="0"/>
              </a:rPr>
              <a:t>Summary</a:t>
            </a:r>
            <a:endParaRPr lang="el-GR" sz="3200" b="1" cap="none" spc="0" dirty="0">
              <a:ln w="10541" cmpd="sng">
                <a:solidFill>
                  <a:srgbClr val="7D7D7D">
                    <a:tint val="100000"/>
                    <a:shade val="100000"/>
                    <a:satMod val="110000"/>
                  </a:srgbClr>
                </a:solidFill>
                <a:prstDash val="solid"/>
              </a:ln>
              <a:solidFill>
                <a:sysClr val="windowText" lastClr="000000"/>
              </a:solidFill>
              <a:effectLst/>
              <a:latin typeface="Bookman Old Style" pitchFamily="18" charset="0"/>
            </a:endParaRPr>
          </a:p>
        </p:txBody>
      </p:sp>
      <p:pic>
        <p:nvPicPr>
          <p:cNvPr id="5" name="Imagen 5" descr="P025_Knights.jpeg"/>
          <p:cNvPicPr>
            <a:picLocks noChangeAspect="1"/>
          </p:cNvPicPr>
          <p:nvPr/>
        </p:nvPicPr>
        <p:blipFill>
          <a:blip r:embed="rId2" cstate="print"/>
          <a:srcRect/>
          <a:stretch>
            <a:fillRect/>
          </a:stretch>
        </p:blipFill>
        <p:spPr bwMode="auto">
          <a:xfrm>
            <a:off x="5286380" y="1643050"/>
            <a:ext cx="3214710"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857232"/>
            <a:ext cx="5286444" cy="5000660"/>
          </a:xfrm>
        </p:spPr>
        <p:txBody>
          <a:bodyPr/>
          <a:lstStyle/>
          <a:p>
            <a:pPr algn="just">
              <a:lnSpc>
                <a:spcPct val="80000"/>
              </a:lnSpc>
            </a:pPr>
            <a:r>
              <a:rPr lang="es-ES" sz="2800" dirty="0" smtClean="0">
                <a:latin typeface="Gabriola" pitchFamily="82" charset="0"/>
              </a:rPr>
              <a:t>After searching and searching he  found a buffoon who mentioned that the only way to remove it would be finding the magician Merlin. Merlin tells him that he must go on and pass through  three castles : </a:t>
            </a:r>
            <a:r>
              <a:rPr lang="es-ES" altLang="en-GB" sz="2800" dirty="0" smtClean="0">
                <a:latin typeface="Gabriola" pitchFamily="82" charset="0"/>
              </a:rPr>
              <a:t>“</a:t>
            </a:r>
            <a:r>
              <a:rPr lang="es-ES" altLang="ja-JP" sz="2800" dirty="0" smtClean="0">
                <a:latin typeface="Gabriola" pitchFamily="82" charset="0"/>
              </a:rPr>
              <a:t>The castle of </a:t>
            </a:r>
            <a:r>
              <a:rPr lang="es-ES" altLang="ja-JP" sz="2800" dirty="0" smtClean="0">
                <a:latin typeface="Gabriola" pitchFamily="82" charset="0"/>
              </a:rPr>
              <a:t>silence</a:t>
            </a:r>
            <a:r>
              <a:rPr lang="es-ES" altLang="en-GB" sz="2800" dirty="0" smtClean="0">
                <a:latin typeface="Gabriola" pitchFamily="82" charset="0"/>
              </a:rPr>
              <a:t>”</a:t>
            </a:r>
            <a:r>
              <a:rPr lang="es-ES" altLang="ja-JP" sz="2800" dirty="0" smtClean="0">
                <a:latin typeface="Gabriola" pitchFamily="82" charset="0"/>
              </a:rPr>
              <a:t>, </a:t>
            </a:r>
            <a:r>
              <a:rPr lang="es-ES" altLang="en-GB" sz="2800" dirty="0" smtClean="0">
                <a:latin typeface="Gabriola" pitchFamily="82" charset="0"/>
              </a:rPr>
              <a:t>“</a:t>
            </a:r>
            <a:r>
              <a:rPr lang="es-ES" altLang="ja-JP" sz="2800" dirty="0" smtClean="0">
                <a:latin typeface="Gabriola" pitchFamily="82" charset="0"/>
              </a:rPr>
              <a:t>The castle of </a:t>
            </a:r>
            <a:r>
              <a:rPr lang="es-ES" altLang="ja-JP" sz="2800" dirty="0" smtClean="0">
                <a:latin typeface="Gabriola" pitchFamily="82" charset="0"/>
              </a:rPr>
              <a:t>knowledge </a:t>
            </a:r>
            <a:r>
              <a:rPr lang="es-ES" altLang="ja-JP" sz="2800" dirty="0" smtClean="0">
                <a:latin typeface="Gabriola" pitchFamily="82" charset="0"/>
              </a:rPr>
              <a:t>and wisdom</a:t>
            </a:r>
            <a:r>
              <a:rPr lang="es-ES" altLang="en-GB" sz="2800" dirty="0" smtClean="0">
                <a:latin typeface="Gabriola" pitchFamily="82" charset="0"/>
              </a:rPr>
              <a:t>”</a:t>
            </a:r>
            <a:r>
              <a:rPr lang="es-ES" altLang="ja-JP" sz="2800" dirty="0" smtClean="0">
                <a:latin typeface="Gabriola" pitchFamily="82" charset="0"/>
              </a:rPr>
              <a:t>, and </a:t>
            </a:r>
            <a:r>
              <a:rPr lang="es-ES" altLang="en-GB" sz="2800" dirty="0" smtClean="0">
                <a:latin typeface="Gabriola" pitchFamily="82" charset="0"/>
              </a:rPr>
              <a:t>“</a:t>
            </a:r>
            <a:r>
              <a:rPr lang="es-ES" altLang="ja-JP" sz="2800" dirty="0" smtClean="0">
                <a:latin typeface="Gabriola" pitchFamily="82" charset="0"/>
              </a:rPr>
              <a:t>The castle of </a:t>
            </a:r>
            <a:r>
              <a:rPr lang="es-ES" altLang="ja-JP" sz="2800" dirty="0" smtClean="0">
                <a:latin typeface="Gabriola" pitchFamily="82" charset="0"/>
              </a:rPr>
              <a:t>will </a:t>
            </a:r>
            <a:r>
              <a:rPr lang="es-ES" altLang="ja-JP" sz="2800" dirty="0" smtClean="0">
                <a:latin typeface="Gabriola" pitchFamily="82" charset="0"/>
              </a:rPr>
              <a:t>and courage</a:t>
            </a:r>
            <a:r>
              <a:rPr lang="es-ES" altLang="en-GB" sz="2800" dirty="0" smtClean="0">
                <a:latin typeface="Gabriola" pitchFamily="82" charset="0"/>
              </a:rPr>
              <a:t>”</a:t>
            </a:r>
            <a:r>
              <a:rPr lang="es-ES" altLang="ja-JP" sz="2800" dirty="0" smtClean="0">
                <a:latin typeface="Gabriola" pitchFamily="82" charset="0"/>
              </a:rPr>
              <a:t>.</a:t>
            </a:r>
          </a:p>
          <a:p>
            <a:pPr algn="just">
              <a:lnSpc>
                <a:spcPct val="80000"/>
              </a:lnSpc>
            </a:pPr>
            <a:r>
              <a:rPr lang="es-ES" sz="2800" dirty="0" smtClean="0">
                <a:latin typeface="Gabriola" pitchFamily="82" charset="0"/>
              </a:rPr>
              <a:t>When he went to the castles the armor started to melt and when the armor was completely destroyed, he changed into a sentimental person , </a:t>
            </a:r>
            <a:r>
              <a:rPr lang="es-ES" sz="2800" dirty="0" smtClean="0">
                <a:latin typeface="Gabriola" pitchFamily="82" charset="0"/>
              </a:rPr>
              <a:t>so that </a:t>
            </a:r>
            <a:r>
              <a:rPr lang="es-ES" sz="2800" dirty="0" smtClean="0">
                <a:latin typeface="Gabriola" pitchFamily="82" charset="0"/>
              </a:rPr>
              <a:t>he could go with his family.</a:t>
            </a:r>
          </a:p>
          <a:p>
            <a:endParaRPr lang="el-GR" dirty="0"/>
          </a:p>
        </p:txBody>
      </p:sp>
      <p:pic>
        <p:nvPicPr>
          <p:cNvPr id="6" name="Imagen 5" descr="caballero.jpeg"/>
          <p:cNvPicPr>
            <a:picLocks noChangeAspect="1"/>
          </p:cNvPicPr>
          <p:nvPr/>
        </p:nvPicPr>
        <p:blipFill>
          <a:blip r:embed="rId2" cstate="print"/>
          <a:srcRect/>
          <a:stretch>
            <a:fillRect/>
          </a:stretch>
        </p:blipFill>
        <p:spPr bwMode="auto">
          <a:xfrm>
            <a:off x="5857884" y="928670"/>
            <a:ext cx="2428892" cy="421484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500174"/>
            <a:ext cx="6072230" cy="5072098"/>
          </a:xfrm>
        </p:spPr>
        <p:txBody>
          <a:bodyPr>
            <a:normAutofit lnSpcReduction="10000"/>
          </a:bodyPr>
          <a:lstStyle/>
          <a:p>
            <a:pPr lvl="0" algn="just"/>
            <a:r>
              <a:rPr lang="el-GR" dirty="0" smtClean="0">
                <a:latin typeface="Gabriola" pitchFamily="82" charset="0"/>
              </a:rPr>
              <a:t>This book makes you want to dare to leave yourself in your memories, to confront your mistakes, to identify the errors and to reconcile with them so that </a:t>
            </a:r>
            <a:r>
              <a:rPr lang="en-US" dirty="0" smtClean="0">
                <a:latin typeface="Gabriola" pitchFamily="82" charset="0"/>
              </a:rPr>
              <a:t>y</a:t>
            </a:r>
            <a:r>
              <a:rPr lang="el-GR" dirty="0" smtClean="0">
                <a:latin typeface="Gabriola" pitchFamily="82" charset="0"/>
              </a:rPr>
              <a:t>ou don't repeat them. </a:t>
            </a:r>
            <a:r>
              <a:rPr lang="el-GR" dirty="0" err="1" smtClean="0">
                <a:latin typeface="Gabriola" pitchFamily="82" charset="0"/>
              </a:rPr>
              <a:t>If</a:t>
            </a:r>
            <a:r>
              <a:rPr lang="el-GR" dirty="0" smtClean="0">
                <a:latin typeface="Gabriola" pitchFamily="82" charset="0"/>
              </a:rPr>
              <a:t> </a:t>
            </a:r>
            <a:r>
              <a:rPr lang="en-US" dirty="0" err="1" smtClean="0">
                <a:latin typeface="Gabriola" pitchFamily="82" charset="0"/>
              </a:rPr>
              <a:t>i</a:t>
            </a:r>
            <a:r>
              <a:rPr lang="el-GR" dirty="0" smtClean="0">
                <a:latin typeface="Gabriola" pitchFamily="82" charset="0"/>
              </a:rPr>
              <a:t>t </a:t>
            </a:r>
            <a:r>
              <a:rPr lang="el-GR" dirty="0" smtClean="0">
                <a:latin typeface="Gabriola" pitchFamily="82" charset="0"/>
              </a:rPr>
              <a:t>takes time and effort to build up and raise </a:t>
            </a:r>
            <a:r>
              <a:rPr lang="el-GR" dirty="0" err="1" smtClean="0">
                <a:latin typeface="Gabriola" pitchFamily="82" charset="0"/>
              </a:rPr>
              <a:t>your</a:t>
            </a:r>
            <a:r>
              <a:rPr lang="el-GR" dirty="0" smtClean="0">
                <a:latin typeface="Gabriola" pitchFamily="82" charset="0"/>
              </a:rPr>
              <a:t> </a:t>
            </a:r>
            <a:r>
              <a:rPr lang="el-GR" dirty="0" err="1" smtClean="0">
                <a:latin typeface="Gabriola" pitchFamily="82" charset="0"/>
              </a:rPr>
              <a:t>wal</a:t>
            </a:r>
            <a:r>
              <a:rPr lang="en-US" dirty="0" smtClean="0">
                <a:latin typeface="Gabriola" pitchFamily="82" charset="0"/>
              </a:rPr>
              <a:t>l</a:t>
            </a:r>
            <a:r>
              <a:rPr lang="el-GR" dirty="0" smtClean="0">
                <a:latin typeface="Gabriola" pitchFamily="82" charset="0"/>
              </a:rPr>
              <a:t>s </a:t>
            </a:r>
            <a:r>
              <a:rPr lang="el-GR" dirty="0" err="1" smtClean="0">
                <a:latin typeface="Gabriola" pitchFamily="82" charset="0"/>
              </a:rPr>
              <a:t>in</a:t>
            </a:r>
            <a:r>
              <a:rPr lang="en-US" dirty="0" smtClean="0">
                <a:latin typeface="Gabriola" pitchFamily="82" charset="0"/>
              </a:rPr>
              <a:t> a</a:t>
            </a:r>
            <a:r>
              <a:rPr lang="el-GR" dirty="0" smtClean="0">
                <a:latin typeface="Gabriola" pitchFamily="82" charset="0"/>
              </a:rPr>
              <a:t> </a:t>
            </a:r>
            <a:r>
              <a:rPr lang="el-GR" dirty="0" smtClean="0">
                <a:latin typeface="Gabriola" pitchFamily="82" charset="0"/>
              </a:rPr>
              <a:t>miserable, cruel </a:t>
            </a:r>
            <a:r>
              <a:rPr lang="el-GR" dirty="0" err="1" smtClean="0">
                <a:latin typeface="Gabriola" pitchFamily="82" charset="0"/>
              </a:rPr>
              <a:t>and</a:t>
            </a:r>
            <a:r>
              <a:rPr lang="el-GR" dirty="0" smtClean="0">
                <a:latin typeface="Gabriola" pitchFamily="82" charset="0"/>
              </a:rPr>
              <a:t> </a:t>
            </a:r>
            <a:r>
              <a:rPr lang="el-GR" dirty="0" smtClean="0">
                <a:latin typeface="Gabriola" pitchFamily="82" charset="0"/>
              </a:rPr>
              <a:t>inhospitable</a:t>
            </a:r>
            <a:r>
              <a:rPr lang="en-US" dirty="0" smtClean="0">
                <a:latin typeface="Gabriola" pitchFamily="82" charset="0"/>
              </a:rPr>
              <a:t> world</a:t>
            </a:r>
            <a:r>
              <a:rPr lang="el-GR" dirty="0" smtClean="0">
                <a:latin typeface="Gabriola" pitchFamily="82" charset="0"/>
              </a:rPr>
              <a:t>, </a:t>
            </a:r>
            <a:r>
              <a:rPr lang="el-GR" dirty="0" smtClean="0">
                <a:latin typeface="Gabriola" pitchFamily="82" charset="0"/>
              </a:rPr>
              <a:t>you only need to carry on this long journey to the truth to get rid of it. You don't have to prove </a:t>
            </a:r>
            <a:r>
              <a:rPr lang="el-GR" dirty="0" err="1" smtClean="0">
                <a:latin typeface="Gabriola" pitchFamily="82" charset="0"/>
              </a:rPr>
              <a:t>anything</a:t>
            </a:r>
            <a:r>
              <a:rPr lang="el-GR" dirty="0" smtClean="0">
                <a:latin typeface="Gabriola" pitchFamily="82" charset="0"/>
              </a:rPr>
              <a:t> </a:t>
            </a:r>
            <a:r>
              <a:rPr lang="en-US" smtClean="0">
                <a:latin typeface="Gabriola" pitchFamily="82" charset="0"/>
              </a:rPr>
              <a:t>t</a:t>
            </a:r>
            <a:r>
              <a:rPr lang="el-GR" smtClean="0">
                <a:latin typeface="Gabriola" pitchFamily="82" charset="0"/>
              </a:rPr>
              <a:t>o </a:t>
            </a:r>
            <a:r>
              <a:rPr lang="el-GR" dirty="0" smtClean="0">
                <a:latin typeface="Gabriola" pitchFamily="82" charset="0"/>
              </a:rPr>
              <a:t>anyone to find happiness.   </a:t>
            </a:r>
          </a:p>
          <a:p>
            <a:pPr lvl="0" algn="just"/>
            <a:r>
              <a:rPr lang="el-GR" dirty="0" smtClean="0">
                <a:latin typeface="Gabriola" pitchFamily="82" charset="0"/>
              </a:rPr>
              <a:t>By reading this book, we learn that if we love ourselves, we will be able to love other people, we  learned that only if we really know ourselves we will be able to overcome our fears and if we accept ourselves we can live happily.</a:t>
            </a:r>
          </a:p>
          <a:p>
            <a:endParaRPr lang="el-GR" dirty="0"/>
          </a:p>
        </p:txBody>
      </p:sp>
      <p:sp>
        <p:nvSpPr>
          <p:cNvPr id="6" name="5 - Ορθογώνιο"/>
          <p:cNvSpPr/>
          <p:nvPr/>
        </p:nvSpPr>
        <p:spPr>
          <a:xfrm>
            <a:off x="1571604" y="785794"/>
            <a:ext cx="6000792" cy="584775"/>
          </a:xfrm>
          <a:prstGeom prst="rect">
            <a:avLst/>
          </a:prstGeom>
          <a:noFill/>
        </p:spPr>
        <p:txBody>
          <a:bodyPr wrap="square" lIns="91440" tIns="45720" rIns="91440" bIns="45720">
            <a:spAutoFit/>
          </a:bodyPr>
          <a:lstStyle/>
          <a:p>
            <a:pPr algn="ctr"/>
            <a:r>
              <a:rPr lang="en-US" sz="3200" b="1" dirty="0" smtClean="0">
                <a:ln w="10541" cmpd="sng">
                  <a:solidFill>
                    <a:srgbClr val="7D7D7D">
                      <a:tint val="100000"/>
                      <a:shade val="100000"/>
                      <a:satMod val="110000"/>
                    </a:srgbClr>
                  </a:solidFill>
                  <a:prstDash val="solid"/>
                </a:ln>
                <a:solidFill>
                  <a:schemeClr val="bg1"/>
                </a:solidFill>
                <a:latin typeface="Bookman Old Style" pitchFamily="18" charset="0"/>
              </a:rPr>
              <a:t>Motivating messages</a:t>
            </a:r>
            <a:endParaRPr lang="el-GR" sz="3200" b="1" cap="none" spc="0" dirty="0">
              <a:ln w="10541" cmpd="sng">
                <a:solidFill>
                  <a:srgbClr val="7D7D7D">
                    <a:tint val="100000"/>
                    <a:shade val="100000"/>
                    <a:satMod val="110000"/>
                  </a:srgbClr>
                </a:solidFill>
                <a:prstDash val="solid"/>
              </a:ln>
              <a:solidFill>
                <a:schemeClr val="bg1"/>
              </a:solidFill>
              <a:effectLst/>
              <a:latin typeface="Bookman Old Style" pitchFamily="18" charset="0"/>
            </a:endParaRPr>
          </a:p>
        </p:txBody>
      </p:sp>
      <p:pic>
        <p:nvPicPr>
          <p:cNvPr id="4" name="Imagen 8" descr="Tableau.StGeorge.png"/>
          <p:cNvPicPr>
            <a:picLocks noChangeAspect="1"/>
          </p:cNvPicPr>
          <p:nvPr/>
        </p:nvPicPr>
        <p:blipFill>
          <a:blip r:embed="rId2" cstate="print"/>
          <a:srcRect/>
          <a:stretch>
            <a:fillRect/>
          </a:stretch>
        </p:blipFill>
        <p:spPr bwMode="auto">
          <a:xfrm>
            <a:off x="6572264" y="1571612"/>
            <a:ext cx="2143140"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90</TotalTime>
  <Words>423</Words>
  <Application>Microsoft Office PowerPoint</Application>
  <PresentationFormat>Προβολή στην οθόνη (4:3)</PresentationFormat>
  <Paragraphs>13</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Χαρτί</vt:lpstr>
      <vt:lpstr>European Path (e) Motion</vt:lpstr>
      <vt:lpstr>Διαφάνεια 2</vt:lpstr>
      <vt:lpstr>The Knight in Rusty Armor</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Path (e) Motion</dc:title>
  <dc:creator>user_2</dc:creator>
  <cp:lastModifiedBy>KOSTAS</cp:lastModifiedBy>
  <cp:revision>17</cp:revision>
  <dcterms:created xsi:type="dcterms:W3CDTF">2018-04-30T07:11:58Z</dcterms:created>
  <dcterms:modified xsi:type="dcterms:W3CDTF">2018-05-03T11:49:02Z</dcterms:modified>
</cp:coreProperties>
</file>