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stazione 3" initials="P3" lastIdx="1" clrIdx="0">
    <p:extLst>
      <p:ext uri="{19B8F6BF-5375-455C-9EA6-DF929625EA0E}">
        <p15:presenceInfo xmlns:p15="http://schemas.microsoft.com/office/powerpoint/2012/main" userId="Postazione 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50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9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61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1818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34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34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33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53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6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1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72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0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65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7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9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0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45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29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162114" y="5218131"/>
            <a:ext cx="3938260" cy="865886"/>
          </a:xfrm>
        </p:spPr>
        <p:txBody>
          <a:bodyPr/>
          <a:lstStyle/>
          <a:p>
            <a:r>
              <a:rPr lang="it-IT" sz="5400" dirty="0" smtClean="0">
                <a:latin typeface="Gabriola" panose="04040605051002020D02" pitchFamily="82" charset="0"/>
              </a:rPr>
              <a:t>RECIPE BOOK</a:t>
            </a:r>
            <a:endParaRPr lang="it-IT" sz="5400" dirty="0">
              <a:latin typeface="Gabriola" panose="04040605051002020D02" pitchFamily="8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5575" y="4321263"/>
            <a:ext cx="11443758" cy="469557"/>
          </a:xfrm>
        </p:spPr>
        <p:txBody>
          <a:bodyPr>
            <a:noAutofit/>
          </a:bodyPr>
          <a:lstStyle/>
          <a:p>
            <a:pPr algn="ctr"/>
            <a:endParaRPr lang="it-IT" sz="500" b="1" dirty="0" smtClean="0">
              <a:latin typeface="Centaur" panose="02030504050205020304" pitchFamily="18" charset="0"/>
            </a:endParaRPr>
          </a:p>
          <a:p>
            <a:pPr algn="ctr"/>
            <a:r>
              <a:rPr lang="it-IT" sz="5400" b="1" dirty="0" smtClean="0">
                <a:latin typeface="Centaur" panose="02030504050205020304" pitchFamily="18" charset="0"/>
              </a:rPr>
              <a:t>TRIUMPH </a:t>
            </a:r>
            <a:r>
              <a:rPr lang="it-IT" sz="5400" b="1" dirty="0">
                <a:latin typeface="Centaur" panose="02030504050205020304" pitchFamily="18" charset="0"/>
              </a:rPr>
              <a:t>OF THE </a:t>
            </a:r>
            <a:r>
              <a:rPr lang="it-IT" sz="5400" b="1" dirty="0" smtClean="0">
                <a:latin typeface="Centaur" panose="02030504050205020304" pitchFamily="18" charset="0"/>
              </a:rPr>
              <a:t>CITRUS GROVE</a:t>
            </a:r>
            <a:endParaRPr lang="it-IT" sz="5400" b="1" dirty="0">
              <a:latin typeface="Centaur" panose="02030504050205020304" pitchFamily="18" charset="0"/>
            </a:endParaRPr>
          </a:p>
        </p:txBody>
      </p:sp>
      <p:sp>
        <p:nvSpPr>
          <p:cNvPr id="4" name="AutoShape 2" descr="Risultati immagini per ERASM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687" y="1459603"/>
            <a:ext cx="2640565" cy="281806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08" y="116922"/>
            <a:ext cx="822544" cy="108426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816754" y="335887"/>
            <a:ext cx="612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I.I.S. CAMINITI-TRIMARCHI </a:t>
            </a:r>
          </a:p>
          <a:p>
            <a:pPr algn="ctr"/>
            <a:r>
              <a:rPr lang="it-IT" dirty="0" smtClean="0"/>
              <a:t>LINGUISTIC AND SCIENTIFIC SECONDARY SCHOOL </a:t>
            </a:r>
          </a:p>
          <a:p>
            <a:pPr algn="ctr"/>
            <a:r>
              <a:rPr lang="it-IT" dirty="0" smtClean="0"/>
              <a:t>GIARDINI NAXOS - ITALY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799" y="275041"/>
            <a:ext cx="2200847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12157" y="2777066"/>
            <a:ext cx="8825658" cy="1170580"/>
          </a:xfrm>
        </p:spPr>
        <p:txBody>
          <a:bodyPr/>
          <a:lstStyle/>
          <a:p>
            <a:r>
              <a:rPr lang="it-IT" i="1" dirty="0" smtClean="0">
                <a:latin typeface="Centaur" panose="02030504050205020304" pitchFamily="18" charset="0"/>
              </a:rPr>
              <a:t>ENJOY YOUR MEAL!</a:t>
            </a:r>
            <a:endParaRPr lang="it-IT" i="1" dirty="0">
              <a:latin typeface="Centaur" panose="020305040502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443" y="275647"/>
            <a:ext cx="2200847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99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073" y="5217086"/>
            <a:ext cx="696275" cy="9180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176" y="377247"/>
            <a:ext cx="2200847" cy="63403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554" y="5102584"/>
            <a:ext cx="1026082" cy="109480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671554" y="4174367"/>
            <a:ext cx="8856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ERASMUS+ PROJECT</a:t>
            </a:r>
          </a:p>
          <a:p>
            <a:pPr algn="ctr"/>
            <a:r>
              <a:rPr lang="it-IT" sz="2400" b="1" dirty="0" smtClean="0"/>
              <a:t> EUROPEAN PATH (e)MOTION</a:t>
            </a:r>
          </a:p>
          <a:p>
            <a:pPr algn="ctr"/>
            <a:endParaRPr lang="it-IT" sz="2400" b="1" dirty="0" smtClean="0"/>
          </a:p>
          <a:p>
            <a:pPr algn="ctr"/>
            <a:r>
              <a:rPr lang="it-IT" dirty="0" smtClean="0"/>
              <a:t>I.I.S</a:t>
            </a:r>
            <a:r>
              <a:rPr lang="it-IT" dirty="0"/>
              <a:t>. CAMINITI-TRIMARCHI </a:t>
            </a:r>
          </a:p>
          <a:p>
            <a:pPr algn="ctr"/>
            <a:r>
              <a:rPr lang="it-IT" dirty="0" smtClean="0"/>
              <a:t>LINGUISTIC AND SCIENTIFIC SECONDARY SCHOOL</a:t>
            </a:r>
          </a:p>
          <a:p>
            <a:pPr algn="ctr"/>
            <a:r>
              <a:rPr lang="it-IT" dirty="0" smtClean="0"/>
              <a:t> </a:t>
            </a:r>
            <a:r>
              <a:rPr lang="it-IT" dirty="0"/>
              <a:t>GIARDINI </a:t>
            </a:r>
            <a:r>
              <a:rPr lang="it-IT" dirty="0" smtClean="0"/>
              <a:t>NAXOS - ITALY</a:t>
            </a:r>
          </a:p>
          <a:p>
            <a:pPr algn="ctr"/>
            <a:r>
              <a:rPr lang="it-IT" dirty="0" smtClean="0"/>
              <a:t> Class IV BL Class IV AS – School </a:t>
            </a:r>
            <a:r>
              <a:rPr lang="it-IT" dirty="0" err="1" smtClean="0"/>
              <a:t>year</a:t>
            </a:r>
            <a:r>
              <a:rPr lang="it-IT" dirty="0" smtClean="0"/>
              <a:t> 2018/19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113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6023" y="45839"/>
            <a:ext cx="9428322" cy="1400530"/>
          </a:xfrm>
        </p:spPr>
        <p:txBody>
          <a:bodyPr>
            <a:normAutofit fontScale="90000"/>
          </a:bodyPr>
          <a:lstStyle/>
          <a:p>
            <a:r>
              <a:rPr lang="it-IT" sz="5400" dirty="0" smtClean="0">
                <a:latin typeface="Gabriola" panose="04040605051002020D02" pitchFamily="82" charset="0"/>
              </a:rPr>
              <a:t>Starter</a:t>
            </a:r>
            <a:br>
              <a:rPr lang="it-IT" sz="5400" dirty="0" smtClean="0">
                <a:latin typeface="Gabriola" panose="04040605051002020D02" pitchFamily="82" charset="0"/>
              </a:rPr>
            </a:br>
            <a:r>
              <a:rPr lang="it-IT" sz="5400" dirty="0" smtClean="0">
                <a:latin typeface="Gabriola" panose="04040605051002020D02" pitchFamily="82" charset="0"/>
              </a:rPr>
              <a:t>Orange and </a:t>
            </a:r>
            <a:r>
              <a:rPr lang="en-GB" sz="5400" dirty="0" smtClean="0">
                <a:latin typeface="Gabriola" panose="04040605051002020D02" pitchFamily="82" charset="0"/>
              </a:rPr>
              <a:t>fennel</a:t>
            </a:r>
            <a:r>
              <a:rPr lang="it-IT" sz="5400" dirty="0" smtClean="0">
                <a:latin typeface="Gabriola" panose="04040605051002020D02" pitchFamily="82" charset="0"/>
              </a:rPr>
              <a:t> </a:t>
            </a:r>
            <a:r>
              <a:rPr lang="en-GB" sz="5400" dirty="0" smtClean="0">
                <a:latin typeface="Gabriola" panose="04040605051002020D02" pitchFamily="82" charset="0"/>
              </a:rPr>
              <a:t>salad</a:t>
            </a:r>
            <a:endParaRPr lang="en-GB" sz="5400" dirty="0">
              <a:latin typeface="Gabriola" panose="04040605051002020D02" pitchFamily="82" charset="0"/>
            </a:endParaRP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3450" y="2097116"/>
            <a:ext cx="5763398" cy="39624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36023" y="2097116"/>
            <a:ext cx="42584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 err="1" smtClean="0">
                <a:latin typeface="Centaur" panose="02030504050205020304" pitchFamily="18" charset="0"/>
              </a:rPr>
              <a:t>Ingredients</a:t>
            </a:r>
            <a:r>
              <a:rPr lang="it-IT" sz="3200" b="1" i="1" dirty="0" smtClean="0">
                <a:latin typeface="Centaur" panose="02030504050205020304" pitchFamily="18" charset="0"/>
              </a:rPr>
              <a:t>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smtClean="0">
                <a:latin typeface="Centaur" panose="02030504050205020304" pitchFamily="18" charset="0"/>
              </a:rPr>
              <a:t>Orange                   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err="1" smtClean="0">
                <a:latin typeface="Centaur" panose="02030504050205020304" pitchFamily="18" charset="0"/>
              </a:rPr>
              <a:t>Fennel</a:t>
            </a:r>
            <a:r>
              <a:rPr lang="it-IT" sz="2400" dirty="0" smtClean="0">
                <a:latin typeface="Centaur" panose="02030504050205020304" pitchFamily="18" charset="0"/>
              </a:rPr>
              <a:t>                     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err="1" smtClean="0">
                <a:latin typeface="Centaur" panose="02030504050205020304" pitchFamily="18" charset="0"/>
              </a:rPr>
              <a:t>Pepper</a:t>
            </a:r>
            <a:endParaRPr lang="it-IT" sz="2400" dirty="0">
              <a:latin typeface="Centaur" panose="020305040502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smtClean="0">
                <a:latin typeface="Centaur" panose="02030504050205020304" pitchFamily="18" charset="0"/>
              </a:rPr>
              <a:t>Lemon </a:t>
            </a:r>
            <a:r>
              <a:rPr lang="it-IT" sz="2400" dirty="0" err="1" smtClean="0">
                <a:latin typeface="Centaur" panose="02030504050205020304" pitchFamily="18" charset="0"/>
              </a:rPr>
              <a:t>juice</a:t>
            </a:r>
            <a:r>
              <a:rPr lang="it-IT" sz="2400" dirty="0" smtClean="0">
                <a:latin typeface="Centaur" panose="02030504050205020304" pitchFamily="18" charset="0"/>
              </a:rPr>
              <a:t>            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>
                <a:latin typeface="Centaur" panose="02030504050205020304" pitchFamily="18" charset="0"/>
              </a:rPr>
              <a:t>Salt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err="1" smtClean="0">
                <a:latin typeface="Centaur" panose="02030504050205020304" pitchFamily="18" charset="0"/>
              </a:rPr>
              <a:t>Oil</a:t>
            </a:r>
            <a:endParaRPr lang="it-IT" sz="2400" dirty="0">
              <a:latin typeface="Centaur" panose="02030504050205020304" pitchFamily="18" charset="0"/>
            </a:endParaRPr>
          </a:p>
          <a:p>
            <a:endParaRPr lang="it-IT" sz="2400" dirty="0" smtClean="0">
              <a:latin typeface="Centaur" panose="020305040502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642" y="317980"/>
            <a:ext cx="2200847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89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4271" y="437686"/>
            <a:ext cx="10956324" cy="980303"/>
          </a:xfrm>
        </p:spPr>
        <p:txBody>
          <a:bodyPr/>
          <a:lstStyle/>
          <a:p>
            <a:r>
              <a:rPr lang="it-IT" dirty="0" smtClean="0"/>
              <a:t>                             </a:t>
            </a:r>
            <a:r>
              <a:rPr lang="it-IT" sz="3200" b="1" i="1" dirty="0" err="1" smtClean="0">
                <a:latin typeface="Centaur" panose="02030504050205020304" pitchFamily="18" charset="0"/>
              </a:rPr>
              <a:t>Directions</a:t>
            </a:r>
            <a:r>
              <a:rPr lang="it-IT" sz="3200" b="1" i="1" dirty="0" smtClean="0">
                <a:latin typeface="Centaur" panose="02030504050205020304" pitchFamily="18" charset="0"/>
              </a:rPr>
              <a:t>:</a:t>
            </a:r>
            <a:endParaRPr lang="it-IT" sz="3200" b="1" i="1" dirty="0">
              <a:latin typeface="Centaur" panose="02030504050205020304" pitchFamily="18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0714" y="1715658"/>
            <a:ext cx="4258962" cy="254652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112116" y="4553800"/>
            <a:ext cx="1033847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Peel </a:t>
            </a:r>
            <a:r>
              <a:rPr lang="en-US" sz="2400" dirty="0"/>
              <a:t>the orange and cut it into small pieces;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Wash </a:t>
            </a:r>
            <a:r>
              <a:rPr lang="en-US" sz="2400" dirty="0"/>
              <a:t>and peel the fennel, then cut it in thin slices;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Put </a:t>
            </a:r>
            <a:r>
              <a:rPr lang="en-US" sz="2400" dirty="0"/>
              <a:t>all in a bowl, then add salt, oil, pepper and lemon juice;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Mix </a:t>
            </a:r>
            <a:r>
              <a:rPr lang="en-US" sz="2400" dirty="0"/>
              <a:t>all and serve it in a plate.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16" y="1709609"/>
            <a:ext cx="4279778" cy="255862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6109" y="293798"/>
            <a:ext cx="2200847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06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1520" y="0"/>
            <a:ext cx="10822046" cy="1804086"/>
          </a:xfrm>
        </p:spPr>
        <p:txBody>
          <a:bodyPr>
            <a:normAutofit/>
          </a:bodyPr>
          <a:lstStyle/>
          <a:p>
            <a:r>
              <a:rPr lang="it-IT" sz="5400" dirty="0" err="1" smtClean="0">
                <a:latin typeface="Gabriola" panose="04040605051002020D02" pitchFamily="82" charset="0"/>
              </a:rPr>
              <a:t>Main</a:t>
            </a:r>
            <a:r>
              <a:rPr lang="it-IT" sz="5400" dirty="0" smtClean="0">
                <a:latin typeface="Gabriola" panose="04040605051002020D02" pitchFamily="82" charset="0"/>
              </a:rPr>
              <a:t> Course</a:t>
            </a:r>
            <a:br>
              <a:rPr lang="it-IT" sz="5400" dirty="0" smtClean="0">
                <a:latin typeface="Gabriola" panose="04040605051002020D02" pitchFamily="82" charset="0"/>
              </a:rPr>
            </a:br>
            <a:r>
              <a:rPr lang="it-IT" sz="5400" dirty="0" smtClean="0">
                <a:latin typeface="Gabriola" panose="04040605051002020D02" pitchFamily="82" charset="0"/>
              </a:rPr>
              <a:t>Lemon Leaves </a:t>
            </a:r>
            <a:r>
              <a:rPr lang="it-IT" sz="5400" dirty="0" err="1" smtClean="0">
                <a:latin typeface="Gabriola" panose="04040605051002020D02" pitchFamily="82" charset="0"/>
              </a:rPr>
              <a:t>Meatballs</a:t>
            </a:r>
            <a:endParaRPr lang="it-IT" sz="5400" dirty="0">
              <a:latin typeface="Gabriola" panose="04040605051002020D02" pitchFamily="8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31520" y="2116145"/>
            <a:ext cx="378822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 err="1" smtClean="0">
                <a:latin typeface="Centaur" panose="02030504050205020304" pitchFamily="18" charset="0"/>
              </a:rPr>
              <a:t>Ingredients</a:t>
            </a:r>
            <a:r>
              <a:rPr lang="it-IT" sz="3200" b="1" i="1" dirty="0" smtClean="0">
                <a:latin typeface="Centaur" panose="02030504050205020304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err="1" smtClean="0">
                <a:latin typeface="Centaur" panose="02030504050205020304" pitchFamily="18" charset="0"/>
              </a:rPr>
              <a:t>Meat</a:t>
            </a:r>
            <a:endParaRPr lang="it-IT" sz="2400" dirty="0" smtClean="0">
              <a:latin typeface="Centaur" panose="020305040502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err="1" smtClean="0">
                <a:latin typeface="Centaur" panose="02030504050205020304" pitchFamily="18" charset="0"/>
              </a:rPr>
              <a:t>Bread</a:t>
            </a:r>
            <a:endParaRPr lang="it-IT" sz="2400" dirty="0">
              <a:latin typeface="Centaur" panose="020305040502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smtClean="0">
                <a:latin typeface="Centaur" panose="02030504050205020304" pitchFamily="18" charset="0"/>
              </a:rPr>
              <a:t>A </a:t>
            </a:r>
            <a:r>
              <a:rPr lang="it-IT" sz="2400" dirty="0" err="1" smtClean="0">
                <a:latin typeface="Centaur" panose="02030504050205020304" pitchFamily="18" charset="0"/>
              </a:rPr>
              <a:t>splash</a:t>
            </a:r>
            <a:r>
              <a:rPr lang="it-IT" sz="2400" dirty="0" smtClean="0">
                <a:latin typeface="Centaur" panose="02030504050205020304" pitchFamily="18" charset="0"/>
              </a:rPr>
              <a:t> of </a:t>
            </a:r>
            <a:r>
              <a:rPr lang="it-IT" sz="2400" dirty="0" err="1" smtClean="0">
                <a:latin typeface="Centaur" panose="02030504050205020304" pitchFamily="18" charset="0"/>
              </a:rPr>
              <a:t>milk</a:t>
            </a:r>
            <a:r>
              <a:rPr lang="it-IT" sz="2400" dirty="0" smtClean="0">
                <a:latin typeface="Centaur" panose="02030504050205020304" pitchFamily="18" charset="0"/>
              </a:rPr>
              <a:t>           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smtClean="0">
                <a:latin typeface="Centaur" panose="02030504050205020304" pitchFamily="18" charset="0"/>
              </a:rPr>
              <a:t>Lemon </a:t>
            </a:r>
            <a:r>
              <a:rPr lang="it-IT" sz="2400" dirty="0" err="1" smtClean="0">
                <a:latin typeface="Centaur" panose="02030504050205020304" pitchFamily="18" charset="0"/>
              </a:rPr>
              <a:t>zest</a:t>
            </a:r>
            <a:endParaRPr lang="it-IT" sz="2400" dirty="0" smtClean="0">
              <a:latin typeface="Centaur" panose="020305040502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err="1">
                <a:latin typeface="Centaur" panose="02030504050205020304" pitchFamily="18" charset="0"/>
              </a:rPr>
              <a:t>P</a:t>
            </a:r>
            <a:r>
              <a:rPr lang="it-IT" sz="2400" dirty="0" err="1" smtClean="0">
                <a:latin typeface="Centaur" panose="02030504050205020304" pitchFamily="18" charset="0"/>
              </a:rPr>
              <a:t>armesan</a:t>
            </a:r>
            <a:r>
              <a:rPr lang="it-IT" sz="2400" dirty="0" smtClean="0">
                <a:latin typeface="Centaur" panose="02030504050205020304" pitchFamily="18" charset="0"/>
              </a:rPr>
              <a:t> </a:t>
            </a:r>
            <a:r>
              <a:rPr lang="it-IT" sz="2400" dirty="0" err="1" smtClean="0">
                <a:latin typeface="Centaur" panose="02030504050205020304" pitchFamily="18" charset="0"/>
              </a:rPr>
              <a:t>cheese</a:t>
            </a:r>
            <a:r>
              <a:rPr lang="it-IT" sz="2400" dirty="0" smtClean="0">
                <a:latin typeface="Centaur" panose="02030504050205020304" pitchFamily="18" charset="0"/>
              </a:rPr>
              <a:t>                      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>
                <a:latin typeface="Centaur" panose="02030504050205020304" pitchFamily="18" charset="0"/>
              </a:rPr>
              <a:t>W</a:t>
            </a:r>
            <a:r>
              <a:rPr lang="it-IT" sz="2400" dirty="0" smtClean="0">
                <a:latin typeface="Centaur" panose="02030504050205020304" pitchFamily="18" charset="0"/>
              </a:rPr>
              <a:t>ild </a:t>
            </a:r>
            <a:r>
              <a:rPr lang="it-IT" sz="2400" dirty="0" err="1" smtClean="0">
                <a:latin typeface="Centaur" panose="02030504050205020304" pitchFamily="18" charset="0"/>
              </a:rPr>
              <a:t>fennel</a:t>
            </a:r>
            <a:endParaRPr lang="it-IT" sz="2400" dirty="0" smtClean="0">
              <a:latin typeface="Centaur" panose="020305040502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>
                <a:latin typeface="Centaur" panose="02030504050205020304" pitchFamily="18" charset="0"/>
              </a:rPr>
              <a:t>L</a:t>
            </a:r>
            <a:r>
              <a:rPr lang="it-IT" sz="2400" dirty="0" smtClean="0">
                <a:latin typeface="Centaur" panose="02030504050205020304" pitchFamily="18" charset="0"/>
              </a:rPr>
              <a:t>emon-</a:t>
            </a:r>
            <a:r>
              <a:rPr lang="it-IT" sz="2400" dirty="0" err="1" smtClean="0">
                <a:latin typeface="Centaur" panose="02030504050205020304" pitchFamily="18" charset="0"/>
              </a:rPr>
              <a:t>tree</a:t>
            </a:r>
            <a:r>
              <a:rPr lang="it-IT" sz="2400" dirty="0" smtClean="0">
                <a:latin typeface="Centaur" panose="02030504050205020304" pitchFamily="18" charset="0"/>
              </a:rPr>
              <a:t> </a:t>
            </a:r>
            <a:r>
              <a:rPr lang="it-IT" sz="2400" dirty="0" err="1" smtClean="0">
                <a:latin typeface="Centaur" panose="02030504050205020304" pitchFamily="18" charset="0"/>
              </a:rPr>
              <a:t>leaves</a:t>
            </a:r>
            <a:r>
              <a:rPr lang="it-IT" sz="2400" dirty="0" smtClean="0">
                <a:latin typeface="Centaur" panose="02030504050205020304" pitchFamily="18" charset="0"/>
              </a:rPr>
              <a:t>                  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>
                <a:latin typeface="Centaur" panose="02030504050205020304" pitchFamily="18" charset="0"/>
              </a:rPr>
              <a:t>S</a:t>
            </a:r>
            <a:r>
              <a:rPr lang="it-IT" sz="2400" dirty="0" smtClean="0">
                <a:latin typeface="Centaur" panose="02030504050205020304" pitchFamily="18" charset="0"/>
              </a:rPr>
              <a:t>alt and </a:t>
            </a:r>
            <a:r>
              <a:rPr lang="it-IT" sz="2400" dirty="0" err="1" smtClean="0">
                <a:latin typeface="Centaur" panose="02030504050205020304" pitchFamily="18" charset="0"/>
              </a:rPr>
              <a:t>pepper</a:t>
            </a:r>
            <a:endParaRPr lang="it-IT" sz="2400" dirty="0" smtClean="0">
              <a:latin typeface="Centaur" panose="02030504050205020304" pitchFamily="18" charset="0"/>
            </a:endParaRPr>
          </a:p>
          <a:p>
            <a:r>
              <a:rPr lang="it-IT" sz="2400" dirty="0" smtClean="0">
                <a:latin typeface="Centaur" panose="02030504050205020304" pitchFamily="18" charset="0"/>
              </a:rPr>
              <a:t> </a:t>
            </a:r>
            <a:r>
              <a:rPr lang="it-IT" sz="2400" b="1" i="1" dirty="0" smtClean="0">
                <a:latin typeface="Centaur" panose="02030504050205020304" pitchFamily="18" charset="0"/>
              </a:rPr>
              <a:t> </a:t>
            </a:r>
          </a:p>
          <a:p>
            <a:endParaRPr lang="it-IT" dirty="0" smtClean="0">
              <a:latin typeface="Centaur" panose="020305040502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137" y="2331307"/>
            <a:ext cx="5931242" cy="348460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110" y="268004"/>
            <a:ext cx="2200847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3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95651"/>
            <a:ext cx="7027817" cy="733168"/>
          </a:xfrm>
        </p:spPr>
        <p:txBody>
          <a:bodyPr>
            <a:normAutofit/>
          </a:bodyPr>
          <a:lstStyle/>
          <a:p>
            <a:r>
              <a:rPr lang="it-IT" dirty="0" smtClean="0"/>
              <a:t>       </a:t>
            </a:r>
            <a:r>
              <a:rPr lang="it-IT" sz="3600" b="1" i="1" dirty="0" err="1" smtClean="0">
                <a:latin typeface="Centaur" panose="02030504050205020304" pitchFamily="18" charset="0"/>
              </a:rPr>
              <a:t>Directions</a:t>
            </a:r>
            <a:r>
              <a:rPr lang="it-IT" sz="3600" b="1" i="1" dirty="0">
                <a:latin typeface="Centaur" panose="02030504050205020304" pitchFamily="18" charset="0"/>
              </a:rPr>
              <a:t>: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2331" y="1206845"/>
            <a:ext cx="6751876" cy="5037435"/>
          </a:xfrm>
        </p:spPr>
        <p:txBody>
          <a:bodyPr>
            <a:noAutofit/>
          </a:bodyPr>
          <a:lstStyle/>
          <a:p>
            <a:pPr algn="just"/>
            <a:r>
              <a:rPr lang="en-US" sz="1600" dirty="0"/>
              <a:t>Cut away and discard the crusts of the bread. In a small bowl, soak the white part of the bread with </a:t>
            </a:r>
            <a:r>
              <a:rPr lang="en-US" sz="1600" dirty="0" smtClean="0"/>
              <a:t>some milk</a:t>
            </a:r>
            <a:r>
              <a:rPr lang="en-US" sz="1600" dirty="0"/>
              <a:t>. When the bread becomes soft and has absorbed the milk, squeeze out the excess milk and set it aside. Discard the </a:t>
            </a:r>
            <a:r>
              <a:rPr lang="en-US" sz="1600" dirty="0" smtClean="0"/>
              <a:t>milk</a:t>
            </a:r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dirty="0" smtClean="0"/>
              <a:t>In </a:t>
            </a:r>
            <a:r>
              <a:rPr lang="en-US" sz="1600" dirty="0"/>
              <a:t>a large bowl, mix </a:t>
            </a:r>
            <a:r>
              <a:rPr lang="en-US" sz="1600" dirty="0" smtClean="0"/>
              <a:t>meat, </a:t>
            </a:r>
            <a:r>
              <a:rPr lang="en-US" sz="1600" dirty="0"/>
              <a:t>bread, lemon </a:t>
            </a:r>
            <a:r>
              <a:rPr lang="en-US" sz="1600" dirty="0" smtClean="0"/>
              <a:t>zest, cheese, lemon juice, </a:t>
            </a:r>
            <a:r>
              <a:rPr lang="en-US" sz="1600" dirty="0"/>
              <a:t>salt and pepper. Mix the ingredients well until the mixture becomes compact</a:t>
            </a:r>
            <a:r>
              <a:rPr lang="en-US" sz="1600" dirty="0" smtClean="0"/>
              <a:t>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Get about a tablespoon of the meat and shape it into a ball. Do the same thing to the rest of the meat</a:t>
            </a:r>
            <a:r>
              <a:rPr lang="en-US" sz="1600" dirty="0" smtClean="0"/>
              <a:t>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 smtClean="0"/>
              <a:t>Put each </a:t>
            </a:r>
            <a:r>
              <a:rPr lang="en-US" sz="1600" dirty="0"/>
              <a:t>meatball </a:t>
            </a:r>
            <a:r>
              <a:rPr lang="en-US" sz="1600" dirty="0" smtClean="0"/>
              <a:t>between two </a:t>
            </a:r>
            <a:r>
              <a:rPr lang="en-US" sz="1600" dirty="0"/>
              <a:t>lemon </a:t>
            </a:r>
            <a:r>
              <a:rPr lang="en-US" sz="1600" dirty="0" smtClean="0"/>
              <a:t>leaves, </a:t>
            </a:r>
            <a:r>
              <a:rPr lang="en-US" sz="1600" dirty="0"/>
              <a:t>then secure on top with a toothpick</a:t>
            </a:r>
            <a:r>
              <a:rPr lang="en-US" sz="1600" dirty="0" smtClean="0"/>
              <a:t>.</a:t>
            </a:r>
          </a:p>
          <a:p>
            <a:pPr marL="0" indent="0" algn="just">
              <a:buNone/>
            </a:pPr>
            <a:endParaRPr lang="en-US" sz="1600" dirty="0"/>
          </a:p>
          <a:p>
            <a:pPr algn="just"/>
            <a:r>
              <a:rPr lang="en-US" sz="1600" dirty="0" smtClean="0"/>
              <a:t>On a grill, </a:t>
            </a:r>
            <a:r>
              <a:rPr lang="en-US" sz="1600" dirty="0"/>
              <a:t>line the meatballs </a:t>
            </a:r>
            <a:r>
              <a:rPr lang="en-US" sz="1600" dirty="0" smtClean="0"/>
              <a:t>together</a:t>
            </a:r>
            <a:r>
              <a:rPr lang="en-US" sz="1600" dirty="0"/>
              <a:t> </a:t>
            </a:r>
            <a:r>
              <a:rPr lang="en-US" sz="1600" dirty="0" smtClean="0"/>
              <a:t>and grill them on both sides.</a:t>
            </a:r>
            <a:endParaRPr lang="it-IT" sz="1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319" y="1206844"/>
            <a:ext cx="3756737" cy="236014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319" y="4085967"/>
            <a:ext cx="3756737" cy="233130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476" y="370841"/>
            <a:ext cx="2200847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38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8011" y="182880"/>
            <a:ext cx="10011092" cy="888039"/>
          </a:xfrm>
        </p:spPr>
        <p:txBody>
          <a:bodyPr/>
          <a:lstStyle/>
          <a:p>
            <a:r>
              <a:rPr lang="it-IT" dirty="0" smtClean="0">
                <a:latin typeface="Gabriola" panose="04040605051002020D02" pitchFamily="82" charset="0"/>
              </a:rPr>
              <a:t>   </a:t>
            </a:r>
            <a:r>
              <a:rPr lang="it-IT" sz="4900" dirty="0" smtClean="0">
                <a:latin typeface="Gabriola" panose="04040605051002020D02" pitchFamily="82" charset="0"/>
              </a:rPr>
              <a:t>Dessert</a:t>
            </a:r>
            <a:br>
              <a:rPr lang="it-IT" sz="4900" dirty="0" smtClean="0">
                <a:latin typeface="Gabriola" panose="04040605051002020D02" pitchFamily="82" charset="0"/>
              </a:rPr>
            </a:br>
            <a:r>
              <a:rPr lang="it-IT" sz="4900" dirty="0" smtClean="0">
                <a:latin typeface="Gabriola" panose="04040605051002020D02" pitchFamily="82" charset="0"/>
              </a:rPr>
              <a:t>   Il Cannolo Siciliano</a:t>
            </a:r>
            <a:endParaRPr lang="it-IT" sz="4900" dirty="0">
              <a:latin typeface="Gabriola" panose="04040605051002020D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4583" y="1385654"/>
            <a:ext cx="11447416" cy="59460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r>
              <a:rPr lang="it-IT" sz="1600" dirty="0" smtClean="0"/>
              <a:t>INGREDIENTS </a:t>
            </a:r>
            <a:r>
              <a:rPr lang="it-IT" sz="1600" dirty="0"/>
              <a:t>FOR THE RIND (CASING)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1600" dirty="0"/>
              <a:t>400 g </a:t>
            </a:r>
            <a:r>
              <a:rPr lang="it-IT" sz="1600" dirty="0" err="1"/>
              <a:t>flour</a:t>
            </a:r>
            <a:endParaRPr lang="it-IT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sz="1600" dirty="0"/>
              <a:t>75 g </a:t>
            </a:r>
            <a:r>
              <a:rPr lang="it-IT" sz="1600" dirty="0" err="1" smtClean="0"/>
              <a:t>butter</a:t>
            </a:r>
            <a:endParaRPr lang="it-IT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sz="1600" dirty="0"/>
              <a:t>40 g </a:t>
            </a:r>
            <a:r>
              <a:rPr lang="it-IT" sz="1600" dirty="0" err="1"/>
              <a:t>caster</a:t>
            </a:r>
            <a:r>
              <a:rPr lang="it-IT" sz="1600" dirty="0"/>
              <a:t> sugar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1600" dirty="0"/>
              <a:t>2 </a:t>
            </a:r>
            <a:r>
              <a:rPr lang="it-IT" sz="1600" dirty="0" err="1"/>
              <a:t>eggs</a:t>
            </a:r>
            <a:endParaRPr lang="it-IT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sz="1600" dirty="0"/>
              <a:t>1 </a:t>
            </a:r>
            <a:r>
              <a:rPr lang="it-IT" sz="1600" dirty="0" err="1"/>
              <a:t>egg</a:t>
            </a:r>
            <a:r>
              <a:rPr lang="it-IT" sz="1600" dirty="0"/>
              <a:t> </a:t>
            </a:r>
            <a:r>
              <a:rPr lang="it-IT" sz="1600" dirty="0" err="1"/>
              <a:t>white</a:t>
            </a:r>
            <a:endParaRPr lang="it-IT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sz="1600" dirty="0"/>
              <a:t>a </a:t>
            </a:r>
            <a:r>
              <a:rPr lang="it-IT" sz="1600" dirty="0" err="1"/>
              <a:t>pinch</a:t>
            </a:r>
            <a:r>
              <a:rPr lang="it-IT" sz="1600" dirty="0"/>
              <a:t> of </a:t>
            </a:r>
            <a:r>
              <a:rPr lang="it-IT" sz="1600" dirty="0" err="1"/>
              <a:t>salt</a:t>
            </a:r>
            <a:endParaRPr lang="it-IT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sz="1600" dirty="0"/>
              <a:t>15 g </a:t>
            </a:r>
            <a:r>
              <a:rPr lang="it-IT" sz="1600" dirty="0" err="1"/>
              <a:t>unsweetened</a:t>
            </a:r>
            <a:r>
              <a:rPr lang="it-IT" sz="1600" dirty="0"/>
              <a:t> </a:t>
            </a:r>
            <a:r>
              <a:rPr lang="it-IT" sz="1600" dirty="0" err="1"/>
              <a:t>cocoa</a:t>
            </a:r>
            <a:r>
              <a:rPr lang="it-IT" sz="1600" dirty="0"/>
              <a:t> </a:t>
            </a:r>
            <a:r>
              <a:rPr lang="it-IT" sz="1600" dirty="0" err="1"/>
              <a:t>powder</a:t>
            </a:r>
            <a:endParaRPr lang="it-IT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sz="1600" dirty="0"/>
              <a:t>60 g dry Marsala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1600" dirty="0"/>
              <a:t>60 g </a:t>
            </a:r>
            <a:r>
              <a:rPr lang="it-IT" sz="1600" dirty="0" err="1"/>
              <a:t>white</a:t>
            </a:r>
            <a:r>
              <a:rPr lang="it-IT" sz="1600" dirty="0"/>
              <a:t> </a:t>
            </a:r>
            <a:r>
              <a:rPr lang="it-IT" sz="1600" dirty="0" err="1"/>
              <a:t>vinegar</a:t>
            </a:r>
            <a:endParaRPr lang="it-IT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sz="1600" dirty="0"/>
              <a:t>metal </a:t>
            </a:r>
            <a:r>
              <a:rPr lang="it-IT" sz="1600" dirty="0" err="1"/>
              <a:t>rods</a:t>
            </a:r>
            <a:r>
              <a:rPr lang="it-IT" sz="1600" dirty="0"/>
              <a:t> </a:t>
            </a:r>
            <a:r>
              <a:rPr lang="it-IT" sz="1600" dirty="0" smtClean="0"/>
              <a:t> to </a:t>
            </a:r>
            <a:r>
              <a:rPr lang="it-IT" sz="1600" dirty="0" err="1"/>
              <a:t>make</a:t>
            </a:r>
            <a:r>
              <a:rPr lang="it-IT" sz="1600" dirty="0"/>
              <a:t> </a:t>
            </a:r>
            <a:r>
              <a:rPr lang="it-IT" sz="1600" dirty="0" smtClean="0"/>
              <a:t>cannoli</a:t>
            </a:r>
            <a:endParaRPr lang="it-IT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sz="1600" dirty="0" err="1"/>
              <a:t>Peanut</a:t>
            </a:r>
            <a:r>
              <a:rPr lang="it-IT" sz="1600" dirty="0"/>
              <a:t> </a:t>
            </a:r>
            <a:r>
              <a:rPr lang="it-IT" sz="1600" dirty="0" err="1"/>
              <a:t>oil</a:t>
            </a:r>
            <a:r>
              <a:rPr lang="it-IT" sz="1600" dirty="0"/>
              <a:t> for </a:t>
            </a:r>
            <a:r>
              <a:rPr lang="it-IT" sz="1600" dirty="0" err="1"/>
              <a:t>frying</a:t>
            </a:r>
            <a:endParaRPr lang="it-IT" sz="1600" dirty="0"/>
          </a:p>
        </p:txBody>
      </p:sp>
      <p:sp>
        <p:nvSpPr>
          <p:cNvPr id="4" name="Rettangolo 3"/>
          <p:cNvSpPr/>
          <p:nvPr/>
        </p:nvSpPr>
        <p:spPr>
          <a:xfrm>
            <a:off x="6257109" y="535459"/>
            <a:ext cx="60707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RICOTTA </a:t>
            </a:r>
            <a:r>
              <a:rPr lang="it-IT" dirty="0"/>
              <a:t>CREAM</a:t>
            </a:r>
          </a:p>
          <a:p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/>
              <a:t>1 </a:t>
            </a:r>
            <a:r>
              <a:rPr lang="it-IT" dirty="0"/>
              <a:t>kg. of </a:t>
            </a:r>
            <a:r>
              <a:rPr lang="it-IT" dirty="0" err="1"/>
              <a:t>fresh</a:t>
            </a:r>
            <a:r>
              <a:rPr lang="it-IT" dirty="0"/>
              <a:t> </a:t>
            </a:r>
            <a:r>
              <a:rPr lang="it-IT" dirty="0" err="1"/>
              <a:t>sheep</a:t>
            </a:r>
            <a:r>
              <a:rPr lang="it-IT" dirty="0"/>
              <a:t> ricotta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/>
              <a:t>600 </a:t>
            </a:r>
            <a:r>
              <a:rPr lang="it-IT" dirty="0"/>
              <a:t>g sugar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/>
              <a:t>A </a:t>
            </a:r>
            <a:r>
              <a:rPr lang="it-IT" dirty="0" err="1"/>
              <a:t>pinch</a:t>
            </a:r>
            <a:r>
              <a:rPr lang="it-IT" dirty="0"/>
              <a:t> of </a:t>
            </a:r>
            <a:r>
              <a:rPr lang="it-IT" dirty="0" err="1"/>
              <a:t>cinnamon</a:t>
            </a:r>
            <a:r>
              <a:rPr lang="it-IT" dirty="0"/>
              <a:t> </a:t>
            </a:r>
            <a:r>
              <a:rPr lang="it-IT" dirty="0" err="1" smtClean="0"/>
              <a:t>powder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/>
              <a:t>150 </a:t>
            </a:r>
            <a:r>
              <a:rPr lang="it-IT" dirty="0"/>
              <a:t>g dark </a:t>
            </a:r>
            <a:r>
              <a:rPr lang="it-IT" dirty="0" err="1"/>
              <a:t>chocolate</a:t>
            </a:r>
            <a:r>
              <a:rPr lang="it-IT" dirty="0"/>
              <a:t> </a:t>
            </a:r>
            <a:r>
              <a:rPr lang="it-IT" dirty="0" err="1"/>
              <a:t>drops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 smtClean="0"/>
              <a:t>Candied</a:t>
            </a:r>
            <a:r>
              <a:rPr lang="it-IT" dirty="0" smtClean="0"/>
              <a:t> </a:t>
            </a:r>
            <a:r>
              <a:rPr lang="it-IT" dirty="0"/>
              <a:t>cherries (2 per cannolo)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 smtClean="0"/>
              <a:t>Candied</a:t>
            </a:r>
            <a:r>
              <a:rPr lang="it-IT" dirty="0" smtClean="0"/>
              <a:t> </a:t>
            </a:r>
            <a:r>
              <a:rPr lang="it-IT" dirty="0" err="1"/>
              <a:t>orange</a:t>
            </a:r>
            <a:r>
              <a:rPr lang="it-IT" dirty="0"/>
              <a:t> </a:t>
            </a:r>
            <a:r>
              <a:rPr lang="it-IT" dirty="0" err="1"/>
              <a:t>peels</a:t>
            </a:r>
            <a:r>
              <a:rPr lang="it-IT" dirty="0"/>
              <a:t> (1 per cannolo)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664" y="3814118"/>
            <a:ext cx="4703806" cy="275268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591" y="396121"/>
            <a:ext cx="2200847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4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445577" cy="1055860"/>
          </a:xfrm>
        </p:spPr>
        <p:txBody>
          <a:bodyPr/>
          <a:lstStyle/>
          <a:p>
            <a:r>
              <a:rPr lang="it-IT" sz="6600" dirty="0" smtClean="0">
                <a:latin typeface="Gabriola" panose="04040605051002020D02" pitchFamily="82" charset="0"/>
              </a:rPr>
              <a:t>                     </a:t>
            </a:r>
            <a:r>
              <a:rPr lang="it-IT" sz="3600" b="1" i="1" dirty="0" err="1">
                <a:latin typeface="Centaur" panose="02030504050205020304" pitchFamily="18" charset="0"/>
              </a:rPr>
              <a:t>Directions</a:t>
            </a:r>
            <a:r>
              <a:rPr lang="it-IT" sz="3600" b="1" i="1" dirty="0">
                <a:latin typeface="Centaur" panose="02030504050205020304" pitchFamily="18" charset="0"/>
              </a:rPr>
              <a:t>:</a:t>
            </a:r>
            <a:endParaRPr lang="it-IT" sz="3600" dirty="0">
              <a:latin typeface="Gabriola" panose="04040605051002020D02" pitchFamily="8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13954" y="1048331"/>
            <a:ext cx="548204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FOR </a:t>
            </a:r>
            <a:r>
              <a:rPr lang="en-US" sz="2000" dirty="0"/>
              <a:t>THE </a:t>
            </a:r>
            <a:r>
              <a:rPr lang="en-US" sz="2000" dirty="0" smtClean="0"/>
              <a:t>RIND</a:t>
            </a:r>
            <a:endParaRPr lang="en-US" sz="2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/>
              <a:t>U</a:t>
            </a:r>
            <a:r>
              <a:rPr lang="en-US" sz="1400" dirty="0" smtClean="0"/>
              <a:t>se </a:t>
            </a:r>
            <a:r>
              <a:rPr lang="en-US" sz="1400" dirty="0"/>
              <a:t>a </a:t>
            </a:r>
            <a:r>
              <a:rPr lang="en-US" sz="1400" dirty="0" smtClean="0"/>
              <a:t>mixer to mix </a:t>
            </a:r>
            <a:r>
              <a:rPr lang="en-US" sz="1400" dirty="0"/>
              <a:t>flour, sugar, cocoa and salt. </a:t>
            </a:r>
            <a:endParaRPr lang="en-US" sz="14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smtClean="0"/>
              <a:t>Add </a:t>
            </a:r>
            <a:r>
              <a:rPr lang="en-US" sz="1400" dirty="0"/>
              <a:t>the </a:t>
            </a:r>
            <a:r>
              <a:rPr lang="en-US" sz="1400" dirty="0" smtClean="0"/>
              <a:t>butter to </a:t>
            </a:r>
            <a:r>
              <a:rPr lang="en-US" sz="1400" dirty="0"/>
              <a:t>the flour mixture and mix </a:t>
            </a:r>
            <a:r>
              <a:rPr lang="en-US" sz="1400" dirty="0" smtClean="0"/>
              <a:t>well</a:t>
            </a:r>
            <a:r>
              <a:rPr lang="en-US" sz="1400" dirty="0"/>
              <a:t>, then add the eggs, let them combine well to the mixture and finally keep on working by adding the </a:t>
            </a:r>
            <a:r>
              <a:rPr lang="en-US" sz="1400" dirty="0" err="1"/>
              <a:t>Marsala</a:t>
            </a:r>
            <a:r>
              <a:rPr lang="en-US" sz="1400" dirty="0"/>
              <a:t> and the vinegar until the mixture is not too soft but firm. </a:t>
            </a:r>
            <a:endParaRPr lang="en-US" sz="14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smtClean="0"/>
              <a:t>Make </a:t>
            </a:r>
            <a:r>
              <a:rPr lang="en-US" sz="1400" dirty="0"/>
              <a:t>a ball, wrap it in plastic wrap and put it into refrigerator for at least an hour.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/>
              <a:t>Flatten the dough to a thin </a:t>
            </a:r>
            <a:r>
              <a:rPr lang="en-US" sz="1400" dirty="0" smtClean="0"/>
              <a:t>thickness.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smtClean="0"/>
              <a:t>When </a:t>
            </a:r>
            <a:r>
              <a:rPr lang="en-US" sz="1400" dirty="0"/>
              <a:t>you reach the desired thickness, make </a:t>
            </a:r>
            <a:r>
              <a:rPr lang="en-US" sz="1400" dirty="0" smtClean="0"/>
              <a:t>disks </a:t>
            </a:r>
            <a:r>
              <a:rPr lang="en-US" sz="1400" dirty="0"/>
              <a:t>having a diameter of about 10 </a:t>
            </a:r>
            <a:r>
              <a:rPr lang="en-US" sz="1400" dirty="0" smtClean="0"/>
              <a:t>cm.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smtClean="0"/>
              <a:t>Wrap </a:t>
            </a:r>
            <a:r>
              <a:rPr lang="en-US" sz="1400" dirty="0"/>
              <a:t>the little disks </a:t>
            </a:r>
            <a:r>
              <a:rPr lang="en-US" sz="1400" dirty="0" smtClean="0"/>
              <a:t>around the </a:t>
            </a:r>
            <a:r>
              <a:rPr lang="en-US" sz="1400" dirty="0"/>
              <a:t>metal rods greased with oil, joining the </a:t>
            </a:r>
            <a:r>
              <a:rPr lang="en-US" sz="1400" dirty="0" smtClean="0"/>
              <a:t>edges, </a:t>
            </a:r>
            <a:r>
              <a:rPr lang="en-US" sz="1400" dirty="0"/>
              <a:t>brushing them with beaten egg white</a:t>
            </a:r>
            <a:r>
              <a:rPr lang="en-US" sz="14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smtClean="0"/>
              <a:t>Deep fry in hot oil, </a:t>
            </a:r>
            <a:r>
              <a:rPr lang="en-US" sz="1400" dirty="0"/>
              <a:t>two to three at a time. As soon as the rind is of a nice dark </a:t>
            </a:r>
            <a:r>
              <a:rPr lang="en-US" sz="1400" dirty="0" smtClean="0"/>
              <a:t>gold, </a:t>
            </a:r>
            <a:r>
              <a:rPr lang="en-US" sz="1400" dirty="0"/>
              <a:t>drain them and place them to cool down on food oil absorbing paper towels.</a:t>
            </a:r>
            <a:endParaRPr lang="it-IT" sz="1400" dirty="0"/>
          </a:p>
        </p:txBody>
      </p:sp>
      <p:sp>
        <p:nvSpPr>
          <p:cNvPr id="6" name="Rettangolo 5"/>
          <p:cNvSpPr/>
          <p:nvPr/>
        </p:nvSpPr>
        <p:spPr>
          <a:xfrm>
            <a:off x="6095999" y="5757313"/>
            <a:ext cx="59006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/>
              <a:t>Fill the rinds with </a:t>
            </a:r>
            <a:r>
              <a:rPr lang="en-US" sz="1400" dirty="0" smtClean="0"/>
              <a:t>cream, </a:t>
            </a:r>
            <a:r>
              <a:rPr lang="en-US" sz="1400" dirty="0"/>
              <a:t>place a candied cherry on the ends, put it on a tray and sprinkle with powdered </a:t>
            </a:r>
            <a:r>
              <a:rPr lang="en-US" sz="1400" dirty="0" smtClean="0"/>
              <a:t>sugar.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smtClean="0"/>
              <a:t>Then </a:t>
            </a:r>
            <a:r>
              <a:rPr lang="en-US" sz="1400" dirty="0"/>
              <a:t>lay the candied orange peel on the top.</a:t>
            </a:r>
            <a:endParaRPr lang="it-IT" sz="1400" dirty="0"/>
          </a:p>
        </p:txBody>
      </p:sp>
      <p:sp>
        <p:nvSpPr>
          <p:cNvPr id="7" name="Rettangolo 6"/>
          <p:cNvSpPr/>
          <p:nvPr/>
        </p:nvSpPr>
        <p:spPr>
          <a:xfrm>
            <a:off x="613954" y="4676146"/>
            <a:ext cx="54820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                        </a:t>
            </a:r>
          </a:p>
          <a:p>
            <a:r>
              <a:rPr lang="en-US" dirty="0" smtClean="0"/>
              <a:t>F</a:t>
            </a:r>
            <a:r>
              <a:rPr lang="en-US" sz="2000" dirty="0" smtClean="0"/>
              <a:t>OR THE RICOTTA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If </a:t>
            </a:r>
            <a:r>
              <a:rPr lang="en-US" sz="1400" dirty="0"/>
              <a:t>the ricotta is very moist, as it should be, make it drip in order to remove most of the serum. Mix well the ricotta with the sugar. 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Leave </a:t>
            </a:r>
            <a:r>
              <a:rPr lang="en-US" sz="1400" dirty="0"/>
              <a:t>it stand for an hour and then sift it</a:t>
            </a:r>
            <a:r>
              <a:rPr lang="en-US" sz="14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Now </a:t>
            </a:r>
            <a:r>
              <a:rPr lang="en-US" sz="1400" dirty="0"/>
              <a:t>add the cinnamon and the dark chocolate.</a:t>
            </a:r>
            <a:endParaRPr lang="it-IT" sz="1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394" y="1268433"/>
            <a:ext cx="5365303" cy="431144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576" y="317197"/>
            <a:ext cx="2200847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2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3771" y="156753"/>
            <a:ext cx="9381719" cy="1159089"/>
          </a:xfrm>
        </p:spPr>
        <p:txBody>
          <a:bodyPr/>
          <a:lstStyle/>
          <a:p>
            <a:r>
              <a:rPr lang="it-IT" sz="4900" dirty="0" smtClean="0">
                <a:latin typeface="Gabriola" panose="04040605051002020D02" pitchFamily="82" charset="0"/>
              </a:rPr>
              <a:t>Drink</a:t>
            </a:r>
            <a:br>
              <a:rPr lang="it-IT" sz="4900" dirty="0" smtClean="0">
                <a:latin typeface="Gabriola" panose="04040605051002020D02" pitchFamily="82" charset="0"/>
              </a:rPr>
            </a:br>
            <a:r>
              <a:rPr lang="it-IT" sz="4900" dirty="0" smtClean="0">
                <a:latin typeface="Gabriola" panose="04040605051002020D02" pitchFamily="82" charset="0"/>
              </a:rPr>
              <a:t>Limoncello </a:t>
            </a:r>
            <a:endParaRPr lang="it-IT" sz="4900" dirty="0">
              <a:latin typeface="Gabriola" panose="04040605051002020D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02" y="3703726"/>
            <a:ext cx="3010635" cy="281177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83771" y="1757052"/>
            <a:ext cx="5419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i="1" dirty="0" err="1">
                <a:latin typeface="Centaur" panose="02030504050205020304" pitchFamily="18" charset="0"/>
              </a:rPr>
              <a:t>Ingredients</a:t>
            </a:r>
            <a:r>
              <a:rPr lang="it-IT" sz="2800" b="1" i="1" dirty="0">
                <a:latin typeface="Centaur" panose="02030504050205020304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5 </a:t>
            </a:r>
            <a:r>
              <a:rPr lang="it-IT" sz="2000" dirty="0" err="1" smtClean="0"/>
              <a:t>biological</a:t>
            </a:r>
            <a:r>
              <a:rPr lang="it-IT" sz="2000" dirty="0" smtClean="0"/>
              <a:t> </a:t>
            </a:r>
            <a:r>
              <a:rPr lang="it-IT" sz="2000" dirty="0" err="1" smtClean="0"/>
              <a:t>lemons</a:t>
            </a:r>
            <a:endParaRPr lang="it-IT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500 ml </a:t>
            </a:r>
            <a:r>
              <a:rPr lang="it-IT" sz="2000" dirty="0" err="1" smtClean="0"/>
              <a:t>alcohol</a:t>
            </a:r>
            <a:r>
              <a:rPr lang="it-IT" sz="2000" dirty="0" smtClean="0"/>
              <a:t> 95</a:t>
            </a:r>
            <a:r>
              <a:rPr lang="it-IT" sz="2000" dirty="0"/>
              <a:t>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600 g sugar</a:t>
            </a:r>
            <a:endParaRPr lang="it-IT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750 ml water</a:t>
            </a:r>
            <a:endParaRPr lang="it-IT" sz="2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163" y="1841938"/>
            <a:ext cx="5253911" cy="43444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0651" y="298558"/>
            <a:ext cx="2200847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71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222422"/>
            <a:ext cx="10437340" cy="971237"/>
          </a:xfrm>
        </p:spPr>
        <p:txBody>
          <a:bodyPr/>
          <a:lstStyle/>
          <a:p>
            <a:r>
              <a:rPr lang="it-IT" sz="7200" dirty="0" smtClean="0">
                <a:latin typeface="Gabriola" panose="04040605051002020D02" pitchFamily="82" charset="0"/>
              </a:rPr>
              <a:t>                        </a:t>
            </a:r>
            <a:r>
              <a:rPr lang="it-IT" sz="4500" i="1" dirty="0" err="1" smtClean="0">
                <a:latin typeface="Centaur" panose="02030504050205020304" pitchFamily="18" charset="0"/>
              </a:rPr>
              <a:t>Directions</a:t>
            </a:r>
            <a:r>
              <a:rPr lang="it-IT" sz="4500" i="1" dirty="0" smtClean="0">
                <a:latin typeface="Centaur" panose="02030504050205020304" pitchFamily="18" charset="0"/>
              </a:rPr>
              <a:t>:</a:t>
            </a:r>
            <a:endParaRPr lang="it-IT" sz="4500" i="1" dirty="0">
              <a:latin typeface="Centaur" panose="020305040502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31520" y="748815"/>
            <a:ext cx="771226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dirty="0" smtClean="0"/>
              <a:t>ALCOHOLIC BEVERAGE 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 smtClean="0"/>
              <a:t>Peel </a:t>
            </a:r>
            <a:r>
              <a:rPr lang="en-US" sz="1700" dirty="0"/>
              <a:t>the lemons with a potato peeler to obtain the skin with as little white as possible.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 smtClean="0"/>
              <a:t>Put </a:t>
            </a:r>
            <a:r>
              <a:rPr lang="en-US" sz="1700" dirty="0"/>
              <a:t>the peels </a:t>
            </a:r>
            <a:r>
              <a:rPr lang="en-US" sz="1700" dirty="0" smtClean="0"/>
              <a:t>in </a:t>
            </a:r>
            <a:r>
              <a:rPr lang="en-US" sz="1700" dirty="0"/>
              <a:t>a jar, add the alcohol and close well.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 smtClean="0"/>
              <a:t>Place </a:t>
            </a:r>
            <a:r>
              <a:rPr lang="en-US" sz="1700" dirty="0"/>
              <a:t>the jar in a </a:t>
            </a:r>
            <a:r>
              <a:rPr lang="en-US" sz="1700" dirty="0" smtClean="0"/>
              <a:t>saucepan with </a:t>
            </a:r>
            <a:r>
              <a:rPr lang="en-US" sz="1700" dirty="0"/>
              <a:t>the water just below the level of the cap of the jar</a:t>
            </a:r>
            <a:r>
              <a:rPr lang="en-US" sz="1700" dirty="0" smtClean="0"/>
              <a:t>.</a:t>
            </a:r>
            <a:endParaRPr lang="en-US" sz="17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/>
              <a:t>Bring the water to about </a:t>
            </a:r>
            <a:r>
              <a:rPr lang="en-US" sz="1700" dirty="0" smtClean="0"/>
              <a:t>55°, </a:t>
            </a:r>
            <a:r>
              <a:rPr lang="en-US" sz="1700" dirty="0"/>
              <a:t>turn off, cover with a lid and leave to cool.</a:t>
            </a:r>
          </a:p>
          <a:p>
            <a:pPr algn="just"/>
            <a:endParaRPr lang="en-US" sz="1700" dirty="0"/>
          </a:p>
          <a:p>
            <a:pPr algn="just"/>
            <a:r>
              <a:rPr lang="en-US" sz="1700" dirty="0" smtClean="0"/>
              <a:t>SYRUP</a:t>
            </a:r>
            <a:endParaRPr lang="en-US" sz="17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/>
              <a:t>In the meantime pour some water and sugar, bring to the boil to completely dissolve the sugar.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 smtClean="0"/>
              <a:t>Pour </a:t>
            </a:r>
            <a:r>
              <a:rPr lang="en-US" sz="1700" dirty="0"/>
              <a:t>the rest of the water and wait for it to cool.</a:t>
            </a:r>
          </a:p>
          <a:p>
            <a:pPr algn="just"/>
            <a:endParaRPr lang="en-US" sz="1700" dirty="0" smtClean="0"/>
          </a:p>
          <a:p>
            <a:pPr algn="just"/>
            <a:r>
              <a:rPr lang="en-US" sz="1700" dirty="0" smtClean="0"/>
              <a:t>LIQUOR</a:t>
            </a:r>
            <a:endParaRPr lang="en-US" sz="17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/>
              <a:t>After about 2-3 hours, strain the alcohol by pouring it into a bottle and add the sugar syrup</a:t>
            </a:r>
            <a:r>
              <a:rPr lang="en-US" sz="1700" dirty="0" smtClean="0"/>
              <a:t>.</a:t>
            </a:r>
            <a:endParaRPr lang="en-US" sz="17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/>
              <a:t>Leave the bottle a couple of hours in the refrigerator and then transfer it to the freezer.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 smtClean="0"/>
              <a:t>The </a:t>
            </a:r>
            <a:r>
              <a:rPr lang="en-US" sz="1700" dirty="0"/>
              <a:t>liqueur obtained will be around </a:t>
            </a:r>
            <a:r>
              <a:rPr lang="en-US" sz="1700" dirty="0" smtClean="0"/>
              <a:t>40°.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 smtClean="0"/>
              <a:t> The </a:t>
            </a:r>
            <a:r>
              <a:rPr lang="en-US" sz="1700" dirty="0"/>
              <a:t>proportion in doses is 30 grams of leaves per 100 ml of </a:t>
            </a:r>
            <a:r>
              <a:rPr lang="en-US" sz="1700" dirty="0" smtClean="0"/>
              <a:t>alcohol.</a:t>
            </a:r>
            <a:endParaRPr lang="it-IT" sz="17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855" y="2438948"/>
            <a:ext cx="3025405" cy="398865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176" y="360313"/>
            <a:ext cx="2200847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04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259</TotalTime>
  <Words>821</Words>
  <Application>Microsoft Office PowerPoint</Application>
  <PresentationFormat>Widescreen</PresentationFormat>
  <Paragraphs>113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Arial</vt:lpstr>
      <vt:lpstr>Centaur</vt:lpstr>
      <vt:lpstr>Century Gothic</vt:lpstr>
      <vt:lpstr>Gabriola</vt:lpstr>
      <vt:lpstr>Wingdings</vt:lpstr>
      <vt:lpstr>Wingdings 3</vt:lpstr>
      <vt:lpstr>Ione</vt:lpstr>
      <vt:lpstr>RECIPE BOOK</vt:lpstr>
      <vt:lpstr>Starter Orange and fennel salad</vt:lpstr>
      <vt:lpstr>                             Directions:</vt:lpstr>
      <vt:lpstr>Main Course Lemon Leaves Meatballs</vt:lpstr>
      <vt:lpstr>       Directions:</vt:lpstr>
      <vt:lpstr>   Dessert    Il Cannolo Siciliano</vt:lpstr>
      <vt:lpstr>                     Directions:</vt:lpstr>
      <vt:lpstr>Drink Limoncello </vt:lpstr>
      <vt:lpstr>                        Directions:</vt:lpstr>
      <vt:lpstr>ENJOY YOUR MEAL!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RECEPIES BOOK</dc:title>
  <dc:creator>Postazione 3</dc:creator>
  <cp:lastModifiedBy>Carmelina Longo</cp:lastModifiedBy>
  <cp:revision>40</cp:revision>
  <dcterms:created xsi:type="dcterms:W3CDTF">2019-04-04T13:17:07Z</dcterms:created>
  <dcterms:modified xsi:type="dcterms:W3CDTF">2019-04-26T08:21:48Z</dcterms:modified>
</cp:coreProperties>
</file>