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58" r:id="rId4"/>
    <p:sldId id="259" r:id="rId5"/>
    <p:sldId id="260" r:id="rId6"/>
    <p:sldId id="261" r:id="rId7"/>
    <p:sldId id="262" r:id="rId8"/>
    <p:sldId id="263" r:id="rId9"/>
    <p:sldId id="264"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60"/>
  </p:normalViewPr>
  <p:slideViewPr>
    <p:cSldViewPr>
      <p:cViewPr varScale="1">
        <p:scale>
          <a:sx n="89" d="100"/>
          <a:sy n="89" d="100"/>
        </p:scale>
        <p:origin x="1272"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32511E03-3764-4E8C-A1BD-D8D70394062B}" type="datetimeFigureOut">
              <a:rPr lang="it-IT" smtClean="0"/>
              <a:t>26/04/2019</a:t>
            </a:fld>
            <a:endParaRPr lang="it-IT"/>
          </a:p>
        </p:txBody>
      </p:sp>
      <p:sp>
        <p:nvSpPr>
          <p:cNvPr id="16" name="Segnaposto numero diapositiva 15"/>
          <p:cNvSpPr>
            <a:spLocks noGrp="1"/>
          </p:cNvSpPr>
          <p:nvPr>
            <p:ph type="sldNum" sz="quarter" idx="11"/>
          </p:nvPr>
        </p:nvSpPr>
        <p:spPr/>
        <p:txBody>
          <a:bodyPr/>
          <a:lstStyle/>
          <a:p>
            <a:fld id="{5115C4F6-EA02-48E8-9784-CEC62F824962}" type="slidenum">
              <a:rPr lang="it-IT" smtClean="0"/>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2511E03-3764-4E8C-A1BD-D8D70394062B}" type="datetimeFigureOut">
              <a:rPr lang="it-IT" smtClean="0"/>
              <a:t>26/04/2019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15C4F6-EA02-48E8-9784-CEC62F82496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2511E03-3764-4E8C-A1BD-D8D70394062B}" type="datetimeFigureOut">
              <a:rPr lang="it-IT" smtClean="0"/>
              <a:t>26/04/2019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15C4F6-EA02-48E8-9784-CEC62F824962}"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32511E03-3764-4E8C-A1BD-D8D70394062B}" type="datetimeFigureOut">
              <a:rPr lang="it-IT" smtClean="0"/>
              <a:t>26/04/2019</a:t>
            </a:fld>
            <a:endParaRPr lang="it-IT"/>
          </a:p>
        </p:txBody>
      </p:sp>
      <p:sp>
        <p:nvSpPr>
          <p:cNvPr id="15" name="Segnaposto numero diapositiva 14"/>
          <p:cNvSpPr>
            <a:spLocks noGrp="1"/>
          </p:cNvSpPr>
          <p:nvPr>
            <p:ph type="sldNum" sz="quarter" idx="15"/>
          </p:nvPr>
        </p:nvSpPr>
        <p:spPr/>
        <p:txBody>
          <a:bodyPr/>
          <a:lstStyle>
            <a:lvl1pPr algn="ctr">
              <a:defRPr/>
            </a:lvl1pPr>
          </a:lstStyle>
          <a:p>
            <a:fld id="{5115C4F6-EA02-48E8-9784-CEC62F824962}" type="slidenum">
              <a:rPr lang="it-IT" smtClean="0"/>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32511E03-3764-4E8C-A1BD-D8D70394062B}" type="datetimeFigureOut">
              <a:rPr lang="it-IT" smtClean="0"/>
              <a:t>26/04/2019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15C4F6-EA02-48E8-9784-CEC62F824962}" type="slidenum">
              <a:rPr lang="it-IT" smtClean="0"/>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32511E03-3764-4E8C-A1BD-D8D70394062B}" type="datetimeFigureOut">
              <a:rPr lang="it-IT" smtClean="0"/>
              <a:t>26/04/2019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115C4F6-EA02-48E8-9784-CEC62F824962}" type="slidenum">
              <a:rPr lang="it-IT" smtClean="0"/>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5115C4F6-EA02-48E8-9784-CEC62F824962}" type="slidenum">
              <a:rPr lang="it-IT" smtClean="0"/>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32511E03-3764-4E8C-A1BD-D8D70394062B}" type="datetimeFigureOut">
              <a:rPr lang="it-IT" smtClean="0"/>
              <a:t>26/04/2019</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32511E03-3764-4E8C-A1BD-D8D70394062B}" type="datetimeFigureOut">
              <a:rPr lang="it-IT" smtClean="0"/>
              <a:t>26/04/2019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115C4F6-EA02-48E8-9784-CEC62F824962}" type="slidenum">
              <a:rPr lang="it-IT" smtClean="0"/>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2511E03-3764-4E8C-A1BD-D8D70394062B}" type="datetimeFigureOut">
              <a:rPr lang="it-IT" smtClean="0"/>
              <a:t>26/04/2019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115C4F6-EA02-48E8-9784-CEC62F824962}"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32511E03-3764-4E8C-A1BD-D8D70394062B}" type="datetimeFigureOut">
              <a:rPr lang="it-IT" smtClean="0"/>
              <a:t>26/04/2019</a:t>
            </a:fld>
            <a:endParaRPr lang="it-IT"/>
          </a:p>
        </p:txBody>
      </p:sp>
      <p:sp>
        <p:nvSpPr>
          <p:cNvPr id="9" name="Segnaposto numero diapositiva 8"/>
          <p:cNvSpPr>
            <a:spLocks noGrp="1"/>
          </p:cNvSpPr>
          <p:nvPr>
            <p:ph type="sldNum" sz="quarter" idx="15"/>
          </p:nvPr>
        </p:nvSpPr>
        <p:spPr/>
        <p:txBody>
          <a:bodyPr/>
          <a:lstStyle/>
          <a:p>
            <a:fld id="{5115C4F6-EA02-48E8-9784-CEC62F824962}" type="slidenum">
              <a:rPr lang="it-IT" smtClean="0"/>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32511E03-3764-4E8C-A1BD-D8D70394062B}" type="datetimeFigureOut">
              <a:rPr lang="it-IT" smtClean="0"/>
              <a:t>26/04/2019</a:t>
            </a:fld>
            <a:endParaRPr lang="it-IT"/>
          </a:p>
        </p:txBody>
      </p:sp>
      <p:sp>
        <p:nvSpPr>
          <p:cNvPr id="9" name="Segnaposto numero diapositiva 8"/>
          <p:cNvSpPr>
            <a:spLocks noGrp="1"/>
          </p:cNvSpPr>
          <p:nvPr>
            <p:ph type="sldNum" sz="quarter" idx="11"/>
          </p:nvPr>
        </p:nvSpPr>
        <p:spPr/>
        <p:txBody>
          <a:bodyPr/>
          <a:lstStyle/>
          <a:p>
            <a:fld id="{5115C4F6-EA02-48E8-9784-CEC62F824962}" type="slidenum">
              <a:rPr lang="it-IT" smtClean="0"/>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2511E03-3764-4E8C-A1BD-D8D70394062B}" type="datetimeFigureOut">
              <a:rPr lang="it-IT" smtClean="0"/>
              <a:t>26/04/2019</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115C4F6-EA02-48E8-9784-CEC62F824962}" type="slidenum">
              <a:rPr lang="it-IT" smtClean="0"/>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a:xfrm>
            <a:off x="467544" y="4757954"/>
            <a:ext cx="8305800" cy="1335342"/>
          </a:xfrm>
        </p:spPr>
        <p:txBody>
          <a:bodyPr/>
          <a:lstStyle/>
          <a:p>
            <a:r>
              <a:rPr lang="it-IT" sz="6600" spc="-100" dirty="0">
                <a:ln w="3200">
                  <a:solidFill>
                    <a:schemeClr val="bg2">
                      <a:shade val="75000"/>
                      <a:alpha val="25000"/>
                    </a:schemeClr>
                  </a:solidFill>
                  <a:prstDash val="solid"/>
                  <a:round/>
                </a:ln>
                <a:effectLst>
                  <a:innerShdw blurRad="50800" dist="25400" dir="13500000">
                    <a:srgbClr val="000000">
                      <a:alpha val="70000"/>
                    </a:srgbClr>
                  </a:innerShdw>
                </a:effectLst>
                <a:latin typeface="+mj-lt"/>
                <a:ea typeface="+mj-ea"/>
                <a:cs typeface="+mj-cs"/>
              </a:rPr>
              <a:t>Herbs of Sici</a:t>
            </a:r>
            <a:r>
              <a:rPr lang="it-IT" sz="6000" dirty="0" smtClean="0"/>
              <a:t>ly</a:t>
            </a:r>
            <a:endParaRPr lang="it-IT" sz="6000" dirty="0"/>
          </a:p>
        </p:txBody>
      </p:sp>
      <p:sp>
        <p:nvSpPr>
          <p:cNvPr id="3" name="Titolo 2"/>
          <p:cNvSpPr>
            <a:spLocks noGrp="1"/>
          </p:cNvSpPr>
          <p:nvPr>
            <p:ph type="ctrTitle"/>
          </p:nvPr>
        </p:nvSpPr>
        <p:spPr>
          <a:xfrm>
            <a:off x="467544" y="3284984"/>
            <a:ext cx="8305800" cy="1655313"/>
          </a:xfrm>
        </p:spPr>
        <p:txBody>
          <a:bodyPr/>
          <a:lstStyle/>
          <a:p>
            <a:r>
              <a:rPr lang="it-IT" sz="6600" dirty="0">
                <a:solidFill>
                  <a:schemeClr val="tx2"/>
                </a:solidFill>
              </a:rPr>
              <a:t>Study Book</a:t>
            </a:r>
          </a:p>
        </p:txBody>
      </p:sp>
      <p:sp>
        <p:nvSpPr>
          <p:cNvPr id="4" name="CasellaDiTesto 3"/>
          <p:cNvSpPr txBox="1"/>
          <p:nvPr/>
        </p:nvSpPr>
        <p:spPr>
          <a:xfrm>
            <a:off x="1671120" y="725851"/>
            <a:ext cx="7128792" cy="923330"/>
          </a:xfrm>
          <a:prstGeom prst="rect">
            <a:avLst/>
          </a:prstGeom>
          <a:noFill/>
        </p:spPr>
        <p:txBody>
          <a:bodyPr wrap="square" rtlCol="0">
            <a:spAutoFit/>
          </a:bodyPr>
          <a:lstStyle/>
          <a:p>
            <a:pPr algn="just"/>
            <a:r>
              <a:rPr lang="it-IT" dirty="0" smtClean="0"/>
              <a:t>I.I.S. CAMINITI-TRIMARCHI </a:t>
            </a:r>
          </a:p>
          <a:p>
            <a:pPr algn="just"/>
            <a:r>
              <a:rPr lang="it-IT" dirty="0" err="1" smtClean="0"/>
              <a:t>Linguistic</a:t>
            </a:r>
            <a:r>
              <a:rPr lang="it-IT" dirty="0" smtClean="0"/>
              <a:t> and </a:t>
            </a:r>
            <a:r>
              <a:rPr lang="it-IT" dirty="0" err="1" smtClean="0"/>
              <a:t>Scientific</a:t>
            </a:r>
            <a:r>
              <a:rPr lang="it-IT" dirty="0" smtClean="0"/>
              <a:t> </a:t>
            </a:r>
            <a:r>
              <a:rPr lang="it-IT" dirty="0" err="1" smtClean="0"/>
              <a:t>Secondary</a:t>
            </a:r>
            <a:r>
              <a:rPr lang="it-IT" dirty="0" smtClean="0"/>
              <a:t> School</a:t>
            </a:r>
          </a:p>
          <a:p>
            <a:pPr algn="just"/>
            <a:r>
              <a:rPr lang="it-IT" dirty="0" smtClean="0"/>
              <a:t>Giardini Naxos - </a:t>
            </a:r>
            <a:r>
              <a:rPr lang="it-IT" dirty="0" err="1" smtClean="0"/>
              <a:t>Italy</a:t>
            </a:r>
            <a:endParaRPr lang="it-IT" dirty="0"/>
          </a:p>
        </p:txBody>
      </p:sp>
      <p:sp>
        <p:nvSpPr>
          <p:cNvPr id="5" name="CasellaDiTesto 4"/>
          <p:cNvSpPr txBox="1"/>
          <p:nvPr/>
        </p:nvSpPr>
        <p:spPr>
          <a:xfrm>
            <a:off x="2206584" y="2880402"/>
            <a:ext cx="4968552" cy="646331"/>
          </a:xfrm>
          <a:prstGeom prst="rect">
            <a:avLst/>
          </a:prstGeom>
          <a:noFill/>
        </p:spPr>
        <p:txBody>
          <a:bodyPr wrap="square" rtlCol="0">
            <a:spAutoFit/>
          </a:bodyPr>
          <a:lstStyle/>
          <a:p>
            <a:pPr algn="ctr"/>
            <a:r>
              <a:rPr lang="it-IT" dirty="0" smtClean="0"/>
              <a:t>ERASMUS + PROJECT </a:t>
            </a:r>
          </a:p>
          <a:p>
            <a:pPr algn="ctr"/>
            <a:r>
              <a:rPr lang="it-IT" dirty="0" smtClean="0"/>
              <a:t>EUROPEAN PATH (e)MOTION</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95" y="713078"/>
            <a:ext cx="858074"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624" y="725851"/>
            <a:ext cx="2469969"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7260" y="1619177"/>
            <a:ext cx="1126367" cy="120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010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idx="1"/>
          </p:nvPr>
        </p:nvSpPr>
        <p:spPr>
          <a:xfrm>
            <a:off x="457200" y="3356992"/>
            <a:ext cx="8229600" cy="2739008"/>
          </a:xfrm>
        </p:spPr>
        <p:txBody>
          <a:bodyPr>
            <a:normAutofit fontScale="92500" lnSpcReduction="20000"/>
          </a:bodyPr>
          <a:lstStyle/>
          <a:p>
            <a:pPr marL="0" indent="0" algn="ctr">
              <a:buNone/>
            </a:pPr>
            <a:r>
              <a:rPr lang="it-IT" sz="2400" dirty="0" smtClean="0"/>
              <a:t>Wild fennel</a:t>
            </a:r>
          </a:p>
          <a:p>
            <a:pPr marL="0" indent="0" algn="ctr">
              <a:buNone/>
            </a:pPr>
            <a:r>
              <a:rPr lang="it-IT" sz="2400" dirty="0" smtClean="0"/>
              <a:t>Foeniculum vulgare </a:t>
            </a:r>
          </a:p>
          <a:p>
            <a:pPr marL="0" indent="0" algn="just">
              <a:buNone/>
            </a:pPr>
            <a:endParaRPr lang="en-US" sz="1200" dirty="0" smtClean="0"/>
          </a:p>
          <a:p>
            <a:pPr marL="0" indent="0" algn="just">
              <a:buNone/>
            </a:pPr>
            <a:r>
              <a:rPr lang="en-US" sz="1400" dirty="0" smtClean="0">
                <a:solidFill>
                  <a:schemeClr val="bg1"/>
                </a:solidFill>
              </a:rPr>
              <a:t>Fennel (</a:t>
            </a:r>
            <a:r>
              <a:rPr lang="en-US" sz="1400" dirty="0" err="1" smtClean="0">
                <a:solidFill>
                  <a:schemeClr val="bg1"/>
                </a:solidFill>
              </a:rPr>
              <a:t>Foeniculum</a:t>
            </a:r>
            <a:r>
              <a:rPr lang="en-US" sz="1400" dirty="0" smtClean="0">
                <a:solidFill>
                  <a:schemeClr val="bg1"/>
                </a:solidFill>
              </a:rPr>
              <a:t> </a:t>
            </a:r>
            <a:r>
              <a:rPr lang="en-US" sz="1400" dirty="0" err="1" smtClean="0">
                <a:solidFill>
                  <a:schemeClr val="bg1"/>
                </a:solidFill>
              </a:rPr>
              <a:t>vulgare</a:t>
            </a:r>
            <a:r>
              <a:rPr lang="en-US" sz="1400" dirty="0" smtClean="0">
                <a:solidFill>
                  <a:schemeClr val="bg1"/>
                </a:solidFill>
              </a:rPr>
              <a:t>) or “</a:t>
            </a:r>
            <a:r>
              <a:rPr lang="en-US" sz="1400" dirty="0" err="1" smtClean="0">
                <a:solidFill>
                  <a:schemeClr val="bg1"/>
                </a:solidFill>
              </a:rPr>
              <a:t>finocchio</a:t>
            </a:r>
            <a:r>
              <a:rPr lang="en-US" sz="1400" dirty="0" smtClean="0">
                <a:solidFill>
                  <a:schemeClr val="bg1"/>
                </a:solidFill>
              </a:rPr>
              <a:t> </a:t>
            </a:r>
            <a:r>
              <a:rPr lang="en-US" sz="1400" dirty="0" err="1" smtClean="0">
                <a:solidFill>
                  <a:schemeClr val="bg1"/>
                </a:solidFill>
              </a:rPr>
              <a:t>selvatico</a:t>
            </a:r>
            <a:r>
              <a:rPr lang="en-US" sz="1400" dirty="0" smtClean="0">
                <a:solidFill>
                  <a:schemeClr val="bg1"/>
                </a:solidFill>
              </a:rPr>
              <a:t>” is a flowering plant species in the carrot family. It is a hardy, perennial herb with yellow flowers and feathery leaves. It is indigenous to the shores of the Mediterranean, especially along the Sicilian coasts. It is found in arid places and Sicily seems to be the ideal territory for the development of this plant  but has become widely naturalized in many parts of the world, especially on dry soils near the sea-coast and on riverbanks.</a:t>
            </a:r>
          </a:p>
          <a:p>
            <a:pPr marL="0" indent="0" algn="just">
              <a:buNone/>
            </a:pPr>
            <a:r>
              <a:rPr lang="en-US" sz="1400" dirty="0" smtClean="0">
                <a:solidFill>
                  <a:schemeClr val="bg1"/>
                </a:solidFill>
              </a:rPr>
              <a:t>It </a:t>
            </a:r>
            <a:r>
              <a:rPr lang="en-US" sz="1400" dirty="0">
                <a:solidFill>
                  <a:schemeClr val="bg1"/>
                </a:solidFill>
              </a:rPr>
              <a:t>is a highly aromatic and flavorful herb used in cookery and, along with the similar-tasting anise, is one of the primary ingredients of absinthe. Florence fennel or </a:t>
            </a:r>
            <a:r>
              <a:rPr lang="en-US" sz="1400" dirty="0" smtClean="0">
                <a:solidFill>
                  <a:schemeClr val="bg1"/>
                </a:solidFill>
              </a:rPr>
              <a:t>‘’</a:t>
            </a:r>
            <a:r>
              <a:rPr lang="en-US" sz="1400" dirty="0" err="1" smtClean="0">
                <a:solidFill>
                  <a:schemeClr val="bg1"/>
                </a:solidFill>
              </a:rPr>
              <a:t>finocchio</a:t>
            </a:r>
            <a:r>
              <a:rPr lang="en-US" sz="1400" dirty="0" smtClean="0">
                <a:solidFill>
                  <a:schemeClr val="bg1"/>
                </a:solidFill>
              </a:rPr>
              <a:t>’’ </a:t>
            </a:r>
            <a:r>
              <a:rPr lang="en-US" sz="1400" dirty="0">
                <a:solidFill>
                  <a:schemeClr val="bg1"/>
                </a:solidFill>
              </a:rPr>
              <a:t>is a selection with a swollen, bulb-like stem base that is used as a </a:t>
            </a:r>
            <a:r>
              <a:rPr lang="en-US" sz="1400" dirty="0" smtClean="0">
                <a:solidFill>
                  <a:schemeClr val="bg1"/>
                </a:solidFill>
              </a:rPr>
              <a:t>vegetable, used for example for the famous “orange and fennel salad”</a:t>
            </a:r>
            <a:endParaRPr lang="en-US" sz="1400" dirty="0">
              <a:solidFill>
                <a:schemeClr val="bg1"/>
              </a:solidFill>
            </a:endParaRPr>
          </a:p>
          <a:p>
            <a:pPr marL="0" indent="0" algn="just">
              <a:buNone/>
            </a:pPr>
            <a:r>
              <a:rPr lang="en-US" sz="1400" dirty="0" smtClean="0">
                <a:solidFill>
                  <a:schemeClr val="bg1"/>
                </a:solidFill>
              </a:rPr>
              <a:t>Fennel </a:t>
            </a:r>
            <a:r>
              <a:rPr lang="en-US" sz="1400" dirty="0">
                <a:solidFill>
                  <a:schemeClr val="bg1"/>
                </a:solidFill>
              </a:rPr>
              <a:t>is used as a food plant by the larvae of some Lepidoptera species including in its native range the mouse moth and the Old-World swallowtail</a:t>
            </a:r>
            <a:r>
              <a:rPr lang="en-US" sz="1400" dirty="0" smtClean="0">
                <a:solidFill>
                  <a:schemeClr val="bg1"/>
                </a:solidFill>
              </a:rPr>
              <a:t>.</a:t>
            </a:r>
            <a:endParaRPr lang="it-IT" sz="1400" dirty="0" smtClean="0">
              <a:solidFill>
                <a:schemeClr val="bg1"/>
              </a:solidFill>
            </a:endParaRPr>
          </a:p>
        </p:txBody>
      </p:sp>
      <p:sp>
        <p:nvSpPr>
          <p:cNvPr id="2" name="Titolo 1"/>
          <p:cNvSpPr>
            <a:spLocks noGrp="1"/>
          </p:cNvSpPr>
          <p:nvPr>
            <p:ph type="title"/>
          </p:nvPr>
        </p:nvSpPr>
        <p:spPr/>
        <p:txBody>
          <a:bodyPr/>
          <a:lstStyle/>
          <a:p>
            <a:r>
              <a:rPr lang="it-IT" dirty="0" smtClean="0"/>
              <a:t> </a:t>
            </a:r>
            <a:endParaRPr lang="it-IT" dirty="0"/>
          </a:p>
        </p:txBody>
      </p:sp>
      <p:pic>
        <p:nvPicPr>
          <p:cNvPr id="1026" name="Picture 2" descr="Risultati immagini per finocchietto selvat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422" y="662497"/>
            <a:ext cx="4533156" cy="240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577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idx="1"/>
          </p:nvPr>
        </p:nvSpPr>
        <p:spPr>
          <a:xfrm>
            <a:off x="457200" y="4221088"/>
            <a:ext cx="8229600" cy="2376264"/>
          </a:xfrm>
        </p:spPr>
        <p:txBody>
          <a:bodyPr>
            <a:noAutofit/>
          </a:bodyPr>
          <a:lstStyle/>
          <a:p>
            <a:pPr marL="0" indent="0" algn="just">
              <a:buNone/>
            </a:pPr>
            <a:r>
              <a:rPr lang="en-US" sz="1300" dirty="0">
                <a:solidFill>
                  <a:schemeClr val="bg1"/>
                </a:solidFill>
              </a:rPr>
              <a:t>Rosmarinus officinalis, commonly known as rosemary, is a woody, perennial herb with fragrant, evergreen, needle-like leaves and white, pink, purple, or blue flowers, native to the Mediterranean </a:t>
            </a:r>
            <a:r>
              <a:rPr lang="en-US" sz="1300" dirty="0" err="1" smtClean="0">
                <a:solidFill>
                  <a:schemeClr val="bg1"/>
                </a:solidFill>
              </a:rPr>
              <a:t>region.It</a:t>
            </a:r>
            <a:r>
              <a:rPr lang="en-US" sz="1300" dirty="0" smtClean="0">
                <a:solidFill>
                  <a:schemeClr val="bg1"/>
                </a:solidFill>
              </a:rPr>
              <a:t> </a:t>
            </a:r>
            <a:r>
              <a:rPr lang="en-US" sz="1300" dirty="0">
                <a:solidFill>
                  <a:schemeClr val="bg1"/>
                </a:solidFill>
              </a:rPr>
              <a:t>is a member of the mint family Lamiaceae, which includes many other herbs. </a:t>
            </a:r>
            <a:r>
              <a:rPr lang="en-US" sz="1300" dirty="0" smtClean="0">
                <a:solidFill>
                  <a:schemeClr val="bg1"/>
                </a:solidFill>
              </a:rPr>
              <a:t>Typical </a:t>
            </a:r>
            <a:r>
              <a:rPr lang="en-US" sz="1300" dirty="0">
                <a:solidFill>
                  <a:schemeClr val="bg1"/>
                </a:solidFill>
              </a:rPr>
              <a:t>of Sicily is the dried </a:t>
            </a:r>
            <a:r>
              <a:rPr lang="en-US" sz="1300" dirty="0" smtClean="0">
                <a:solidFill>
                  <a:schemeClr val="bg1"/>
                </a:solidFill>
              </a:rPr>
              <a:t>rosemary, found </a:t>
            </a:r>
            <a:r>
              <a:rPr lang="en-US" sz="1300" dirty="0">
                <a:solidFill>
                  <a:schemeClr val="bg1"/>
                </a:solidFill>
              </a:rPr>
              <a:t>in the Etna </a:t>
            </a:r>
            <a:r>
              <a:rPr lang="en-US" sz="1300" dirty="0" smtClean="0">
                <a:solidFill>
                  <a:schemeClr val="bg1"/>
                </a:solidFill>
              </a:rPr>
              <a:t>valley.  </a:t>
            </a:r>
            <a:r>
              <a:rPr lang="en-US" sz="1300" dirty="0">
                <a:solidFill>
                  <a:schemeClr val="bg1"/>
                </a:solidFill>
              </a:rPr>
              <a:t>The name "rosemary" derives from the Latin for "dew" (</a:t>
            </a:r>
            <a:r>
              <a:rPr lang="en-US" sz="1300" dirty="0" err="1">
                <a:solidFill>
                  <a:schemeClr val="bg1"/>
                </a:solidFill>
              </a:rPr>
              <a:t>ros</a:t>
            </a:r>
            <a:r>
              <a:rPr lang="en-US" sz="1300" dirty="0">
                <a:solidFill>
                  <a:schemeClr val="bg1"/>
                </a:solidFill>
              </a:rPr>
              <a:t>) and "sea" (</a:t>
            </a:r>
            <a:r>
              <a:rPr lang="en-US" sz="1300" dirty="0" err="1">
                <a:solidFill>
                  <a:schemeClr val="bg1"/>
                </a:solidFill>
              </a:rPr>
              <a:t>marinus</a:t>
            </a:r>
            <a:r>
              <a:rPr lang="en-US" sz="1300" dirty="0">
                <a:solidFill>
                  <a:schemeClr val="bg1"/>
                </a:solidFill>
              </a:rPr>
              <a:t>), or "dew of the sea</a:t>
            </a:r>
            <a:r>
              <a:rPr lang="en-US" sz="1300" dirty="0" smtClean="0">
                <a:solidFill>
                  <a:schemeClr val="bg1"/>
                </a:solidFill>
              </a:rPr>
              <a:t>". The </a:t>
            </a:r>
            <a:r>
              <a:rPr lang="en-US" sz="1300" dirty="0">
                <a:solidFill>
                  <a:schemeClr val="bg1"/>
                </a:solidFill>
              </a:rPr>
              <a:t>plant is also sometimes called </a:t>
            </a:r>
            <a:r>
              <a:rPr lang="en-US" sz="1300" dirty="0" err="1">
                <a:solidFill>
                  <a:schemeClr val="bg1"/>
                </a:solidFill>
              </a:rPr>
              <a:t>anthos</a:t>
            </a:r>
            <a:r>
              <a:rPr lang="en-US" sz="1300" dirty="0">
                <a:solidFill>
                  <a:schemeClr val="bg1"/>
                </a:solidFill>
              </a:rPr>
              <a:t>, from the ancient Greek word </a:t>
            </a:r>
            <a:r>
              <a:rPr lang="en-US" sz="1300" dirty="0" err="1">
                <a:solidFill>
                  <a:schemeClr val="bg1"/>
                </a:solidFill>
              </a:rPr>
              <a:t>ἄνθος</a:t>
            </a:r>
            <a:r>
              <a:rPr lang="en-US" sz="1300" dirty="0">
                <a:solidFill>
                  <a:schemeClr val="bg1"/>
                </a:solidFill>
              </a:rPr>
              <a:t>, meaning "</a:t>
            </a:r>
            <a:r>
              <a:rPr lang="en-US" sz="1300" dirty="0" err="1">
                <a:solidFill>
                  <a:schemeClr val="bg1"/>
                </a:solidFill>
              </a:rPr>
              <a:t>flower</a:t>
            </a:r>
            <a:r>
              <a:rPr lang="en-US" sz="1300" dirty="0" err="1" smtClean="0">
                <a:solidFill>
                  <a:schemeClr val="bg1"/>
                </a:solidFill>
              </a:rPr>
              <a:t>".Rosemary</a:t>
            </a:r>
            <a:r>
              <a:rPr lang="en-US" sz="1300" dirty="0" smtClean="0">
                <a:solidFill>
                  <a:schemeClr val="bg1"/>
                </a:solidFill>
              </a:rPr>
              <a:t> </a:t>
            </a:r>
            <a:r>
              <a:rPr lang="en-US" sz="1300" dirty="0">
                <a:solidFill>
                  <a:schemeClr val="bg1"/>
                </a:solidFill>
              </a:rPr>
              <a:t>has a fibrous root system. Rosmarinus officinalis is one of 2–4 species in the genus </a:t>
            </a:r>
            <a:r>
              <a:rPr lang="en-US" sz="1300" dirty="0" smtClean="0">
                <a:solidFill>
                  <a:schemeClr val="bg1"/>
                </a:solidFill>
              </a:rPr>
              <a:t>Rosmarinus. The </a:t>
            </a:r>
            <a:r>
              <a:rPr lang="en-US" sz="1300" dirty="0">
                <a:solidFill>
                  <a:schemeClr val="bg1"/>
                </a:solidFill>
              </a:rPr>
              <a:t>other species most often recognized is the closely related, Rosmarinus </a:t>
            </a:r>
            <a:r>
              <a:rPr lang="en-US" sz="1300" dirty="0" err="1">
                <a:solidFill>
                  <a:schemeClr val="bg1"/>
                </a:solidFill>
              </a:rPr>
              <a:t>eriocalyx</a:t>
            </a:r>
            <a:r>
              <a:rPr lang="en-US" sz="1300" dirty="0">
                <a:solidFill>
                  <a:schemeClr val="bg1"/>
                </a:solidFill>
              </a:rPr>
              <a:t>, of the Maghreb of Africa and Iberia. The name of </a:t>
            </a:r>
            <a:r>
              <a:rPr lang="en-US" sz="1300" dirty="0" err="1">
                <a:solidFill>
                  <a:schemeClr val="bg1"/>
                </a:solidFill>
              </a:rPr>
              <a:t>ros</a:t>
            </a:r>
            <a:r>
              <a:rPr lang="en-US" sz="1300" dirty="0">
                <a:solidFill>
                  <a:schemeClr val="bg1"/>
                </a:solidFill>
              </a:rPr>
              <a:t> </a:t>
            </a:r>
            <a:r>
              <a:rPr lang="en-US" sz="1300" dirty="0" err="1">
                <a:solidFill>
                  <a:schemeClr val="bg1"/>
                </a:solidFill>
              </a:rPr>
              <a:t>marinus</a:t>
            </a:r>
            <a:r>
              <a:rPr lang="en-US" sz="1300" dirty="0">
                <a:solidFill>
                  <a:schemeClr val="bg1"/>
                </a:solidFill>
              </a:rPr>
              <a:t> is the plant's ancient name in classical Latin. Elizabeth Kent noted in her Flora </a:t>
            </a:r>
            <a:r>
              <a:rPr lang="en-US" sz="1300" dirty="0" err="1">
                <a:solidFill>
                  <a:schemeClr val="bg1"/>
                </a:solidFill>
              </a:rPr>
              <a:t>Domestica</a:t>
            </a:r>
            <a:r>
              <a:rPr lang="en-US" sz="1300" dirty="0">
                <a:solidFill>
                  <a:schemeClr val="bg1"/>
                </a:solidFill>
              </a:rPr>
              <a:t> (1823), "The botanical name of this plant is compounded of two Latin words, signifying Sea-dew; and indeed Rosemary thrives best by the sea</a:t>
            </a:r>
            <a:r>
              <a:rPr lang="en-US" sz="1300" dirty="0" smtClean="0">
                <a:solidFill>
                  <a:schemeClr val="bg1"/>
                </a:solidFill>
              </a:rPr>
              <a:t>."</a:t>
            </a:r>
            <a:endParaRPr lang="it-IT" sz="1300" dirty="0">
              <a:solidFill>
                <a:schemeClr val="bg1"/>
              </a:solidFill>
            </a:endParaRPr>
          </a:p>
        </p:txBody>
      </p:sp>
      <p:sp>
        <p:nvSpPr>
          <p:cNvPr id="2" name="Titolo 1"/>
          <p:cNvSpPr>
            <a:spLocks noGrp="1"/>
          </p:cNvSpPr>
          <p:nvPr>
            <p:ph type="title"/>
          </p:nvPr>
        </p:nvSpPr>
        <p:spPr>
          <a:xfrm>
            <a:off x="457200" y="2832027"/>
            <a:ext cx="8229600" cy="1219200"/>
          </a:xfrm>
          <a:noFill/>
        </p:spPr>
        <p:txBody>
          <a:bodyPr>
            <a:normAutofit fontScale="90000"/>
          </a:bodyPr>
          <a:lstStyle/>
          <a:p>
            <a:pPr algn="ctr"/>
            <a:r>
              <a:rPr lang="it-IT" dirty="0" smtClean="0"/>
              <a:t> </a:t>
            </a:r>
            <a:br>
              <a:rPr lang="it-IT" dirty="0" smtClean="0"/>
            </a:br>
            <a:r>
              <a:rPr lang="it-IT" sz="2800" spc="100" dirty="0">
                <a:solidFill>
                  <a:schemeClr val="tx1"/>
                </a:solidFill>
                <a:ea typeface="+mn-ea"/>
                <a:cs typeface="+mn-cs"/>
              </a:rPr>
              <a:t>Wild rosemary</a:t>
            </a:r>
            <a:br>
              <a:rPr lang="it-IT" sz="2800" spc="100" dirty="0">
                <a:solidFill>
                  <a:schemeClr val="tx1"/>
                </a:solidFill>
                <a:ea typeface="+mn-ea"/>
                <a:cs typeface="+mn-cs"/>
              </a:rPr>
            </a:br>
            <a:r>
              <a:rPr lang="it-IT" sz="2800" spc="100" dirty="0">
                <a:solidFill>
                  <a:schemeClr val="tx1"/>
                </a:solidFill>
                <a:ea typeface="+mn-ea"/>
                <a:cs typeface="+mn-cs"/>
              </a:rPr>
              <a:t>Rosmarinus </a:t>
            </a:r>
            <a:r>
              <a:rPr lang="it-IT" sz="2800" spc="100" dirty="0" err="1">
                <a:solidFill>
                  <a:schemeClr val="tx1"/>
                </a:solidFill>
                <a:ea typeface="+mn-ea"/>
                <a:cs typeface="+mn-cs"/>
              </a:rPr>
              <a:t>officinalis</a:t>
            </a:r>
            <a:r>
              <a:rPr lang="it-IT" sz="2800" spc="100" dirty="0">
                <a:solidFill>
                  <a:schemeClr val="tx1"/>
                </a:solidFill>
                <a:ea typeface="+mn-ea"/>
                <a:cs typeface="+mn-cs"/>
              </a:rPr>
              <a:t> </a:t>
            </a:r>
            <a:endParaRPr lang="it-IT" sz="28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175" y="692696"/>
            <a:ext cx="4259650" cy="2240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032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idx="1"/>
          </p:nvPr>
        </p:nvSpPr>
        <p:spPr>
          <a:xfrm>
            <a:off x="457200" y="4365104"/>
            <a:ext cx="8229600" cy="1730896"/>
          </a:xfrm>
        </p:spPr>
        <p:txBody>
          <a:bodyPr>
            <a:noAutofit/>
          </a:bodyPr>
          <a:lstStyle/>
          <a:p>
            <a:pPr marL="0" indent="0" algn="just">
              <a:buNone/>
            </a:pPr>
            <a:r>
              <a:rPr lang="en-US" sz="1300" dirty="0" smtClean="0">
                <a:solidFill>
                  <a:schemeClr val="bg1"/>
                </a:solidFill>
              </a:rPr>
              <a:t>Basil is </a:t>
            </a:r>
            <a:r>
              <a:rPr lang="en-US" sz="1300" dirty="0">
                <a:solidFill>
                  <a:schemeClr val="bg1"/>
                </a:solidFill>
              </a:rPr>
              <a:t>a culinary herb of the family Lamiaceae (mints</a:t>
            </a:r>
            <a:r>
              <a:rPr lang="en-US" sz="1300" dirty="0" smtClean="0">
                <a:solidFill>
                  <a:schemeClr val="bg1"/>
                </a:solidFill>
              </a:rPr>
              <a:t>).Basil </a:t>
            </a:r>
            <a:r>
              <a:rPr lang="en-US" sz="1300" dirty="0">
                <a:solidFill>
                  <a:schemeClr val="bg1"/>
                </a:solidFill>
              </a:rPr>
              <a:t>is native to tropical regions from central Africa to Southeast Asia</a:t>
            </a:r>
            <a:r>
              <a:rPr lang="en-US" sz="1300" dirty="0" smtClean="0">
                <a:solidFill>
                  <a:schemeClr val="bg1"/>
                </a:solidFill>
              </a:rPr>
              <a:t>. </a:t>
            </a:r>
            <a:r>
              <a:rPr lang="en-US" sz="1300" dirty="0">
                <a:solidFill>
                  <a:schemeClr val="bg1"/>
                </a:solidFill>
              </a:rPr>
              <a:t>It is a tender plant, and is used in cuisines worldwide. Depending on the species and cultivar, the leaves may taste somewhat like anise, with a strong, pungent, often sweet </a:t>
            </a:r>
            <a:r>
              <a:rPr lang="en-US" sz="1300" dirty="0" smtClean="0">
                <a:solidFill>
                  <a:schemeClr val="bg1"/>
                </a:solidFill>
              </a:rPr>
              <a:t>smell. There </a:t>
            </a:r>
            <a:r>
              <a:rPr lang="en-US" sz="1300" dirty="0">
                <a:solidFill>
                  <a:schemeClr val="bg1"/>
                </a:solidFill>
              </a:rPr>
              <a:t>are many varieties of </a:t>
            </a:r>
            <a:r>
              <a:rPr lang="en-US" sz="1300" dirty="0" smtClean="0">
                <a:solidFill>
                  <a:schemeClr val="bg1"/>
                </a:solidFill>
              </a:rPr>
              <a:t>basil. </a:t>
            </a:r>
            <a:r>
              <a:rPr lang="en-US" sz="1300" dirty="0">
                <a:solidFill>
                  <a:schemeClr val="bg1"/>
                </a:solidFill>
              </a:rPr>
              <a:t>The type used commonly as a flavor is typically called sweet basil (or Genovese basil</a:t>
            </a:r>
            <a:r>
              <a:rPr lang="en-US" sz="1300" dirty="0" smtClean="0">
                <a:solidFill>
                  <a:schemeClr val="bg1"/>
                </a:solidFill>
              </a:rPr>
              <a:t>). </a:t>
            </a:r>
            <a:r>
              <a:rPr lang="en-US" sz="1300" dirty="0">
                <a:solidFill>
                  <a:schemeClr val="bg1"/>
                </a:solidFill>
              </a:rPr>
              <a:t>The name "basil" comes from Latin, basilius</a:t>
            </a:r>
            <a:r>
              <a:rPr lang="en-US" sz="1300" dirty="0" smtClean="0">
                <a:solidFill>
                  <a:schemeClr val="bg1"/>
                </a:solidFill>
              </a:rPr>
              <a:t>, </a:t>
            </a:r>
            <a:r>
              <a:rPr lang="en-US" sz="1300" dirty="0">
                <a:solidFill>
                  <a:schemeClr val="bg1"/>
                </a:solidFill>
              </a:rPr>
              <a:t>"royal/kingly plant", possibly because the plant was believed to have been used in production of royal perfumes</a:t>
            </a:r>
            <a:r>
              <a:rPr lang="en-US" sz="1300" dirty="0" smtClean="0">
                <a:solidFill>
                  <a:schemeClr val="bg1"/>
                </a:solidFill>
              </a:rPr>
              <a:t>. </a:t>
            </a:r>
            <a:r>
              <a:rPr lang="en-US" sz="1300" dirty="0">
                <a:solidFill>
                  <a:schemeClr val="bg1"/>
                </a:solidFill>
              </a:rPr>
              <a:t>The Latin name has been confused with basilisk, as it was supposed to be an antidote to the basilisk's venom</a:t>
            </a:r>
            <a:r>
              <a:rPr lang="en-US" sz="1300" dirty="0" smtClean="0">
                <a:solidFill>
                  <a:schemeClr val="bg1"/>
                </a:solidFill>
              </a:rPr>
              <a:t>. In Sicily </a:t>
            </a:r>
            <a:r>
              <a:rPr lang="en-US" sz="1300" dirty="0" smtClean="0">
                <a:solidFill>
                  <a:schemeClr val="bg1"/>
                </a:solidFill>
              </a:rPr>
              <a:t>basil </a:t>
            </a:r>
            <a:r>
              <a:rPr lang="en-US" sz="1300" dirty="0" smtClean="0">
                <a:solidFill>
                  <a:schemeClr val="bg1"/>
                </a:solidFill>
              </a:rPr>
              <a:t>is used in several recipes, for example in the “</a:t>
            </a:r>
            <a:r>
              <a:rPr lang="en-US" sz="1300" i="1" dirty="0" smtClean="0">
                <a:solidFill>
                  <a:schemeClr val="bg1"/>
                </a:solidFill>
              </a:rPr>
              <a:t>Bruschetta</a:t>
            </a:r>
            <a:r>
              <a:rPr lang="en-US" sz="1300" dirty="0" smtClean="0">
                <a:solidFill>
                  <a:schemeClr val="bg1"/>
                </a:solidFill>
              </a:rPr>
              <a:t>” or in the “</a:t>
            </a:r>
            <a:r>
              <a:rPr lang="en-US" sz="1300" i="1" dirty="0" smtClean="0">
                <a:solidFill>
                  <a:schemeClr val="bg1"/>
                </a:solidFill>
              </a:rPr>
              <a:t>Pasta alla Norma</a:t>
            </a:r>
            <a:r>
              <a:rPr lang="en-US" sz="1300" dirty="0" smtClean="0">
                <a:solidFill>
                  <a:schemeClr val="bg1"/>
                </a:solidFill>
              </a:rPr>
              <a:t>”.   </a:t>
            </a:r>
            <a:endParaRPr lang="it-IT" sz="1300" dirty="0">
              <a:solidFill>
                <a:schemeClr val="bg1"/>
              </a:solidFill>
            </a:endParaRPr>
          </a:p>
        </p:txBody>
      </p:sp>
      <p:sp>
        <p:nvSpPr>
          <p:cNvPr id="2" name="Titolo 1"/>
          <p:cNvSpPr>
            <a:spLocks noGrp="1"/>
          </p:cNvSpPr>
          <p:nvPr>
            <p:ph type="title"/>
          </p:nvPr>
        </p:nvSpPr>
        <p:spPr>
          <a:xfrm>
            <a:off x="457200" y="2930262"/>
            <a:ext cx="8229600" cy="1290825"/>
          </a:xfrm>
        </p:spPr>
        <p:txBody>
          <a:bodyPr>
            <a:normAutofit/>
          </a:bodyPr>
          <a:lstStyle/>
          <a:p>
            <a:pPr algn="ctr"/>
            <a:r>
              <a:rPr lang="it-IT" sz="2500" dirty="0" smtClean="0"/>
              <a:t>Basil</a:t>
            </a:r>
            <a:br>
              <a:rPr lang="it-IT" sz="2500" dirty="0" smtClean="0"/>
            </a:br>
            <a:r>
              <a:rPr lang="it-IT" sz="2500" dirty="0" smtClean="0"/>
              <a:t> </a:t>
            </a:r>
            <a:r>
              <a:rPr lang="it-IT" sz="2500" dirty="0" err="1" smtClean="0"/>
              <a:t>Ocimum</a:t>
            </a:r>
            <a:r>
              <a:rPr lang="it-IT" sz="2500" dirty="0" smtClean="0"/>
              <a:t> </a:t>
            </a:r>
            <a:r>
              <a:rPr lang="it-IT" sz="2500" dirty="0" err="1" smtClean="0"/>
              <a:t>basilicum</a:t>
            </a:r>
            <a:endParaRPr lang="it-IT" sz="25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748" y="692696"/>
            <a:ext cx="4536504" cy="247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951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idx="1"/>
          </p:nvPr>
        </p:nvSpPr>
        <p:spPr>
          <a:xfrm>
            <a:off x="457200" y="4149080"/>
            <a:ext cx="8229600" cy="2520280"/>
          </a:xfrm>
        </p:spPr>
        <p:txBody>
          <a:bodyPr>
            <a:noAutofit/>
          </a:bodyPr>
          <a:lstStyle/>
          <a:p>
            <a:pPr marL="0" indent="0" algn="just">
              <a:buNone/>
            </a:pPr>
            <a:r>
              <a:rPr lang="en-US" sz="1300" dirty="0">
                <a:solidFill>
                  <a:schemeClr val="bg1"/>
                </a:solidFill>
              </a:rPr>
              <a:t>The lemon, Citrus </a:t>
            </a:r>
            <a:r>
              <a:rPr lang="en-US" sz="1300" dirty="0" smtClean="0">
                <a:solidFill>
                  <a:schemeClr val="bg1"/>
                </a:solidFill>
              </a:rPr>
              <a:t>Limon, </a:t>
            </a:r>
            <a:r>
              <a:rPr lang="en-US" sz="1300" dirty="0">
                <a:solidFill>
                  <a:schemeClr val="bg1"/>
                </a:solidFill>
              </a:rPr>
              <a:t>is a species of small evergreen tree in the flowering plant family Rutaceae, native to South Asia, primarily North eastern </a:t>
            </a:r>
            <a:r>
              <a:rPr lang="en-US" sz="1300" dirty="0" smtClean="0">
                <a:solidFill>
                  <a:schemeClr val="bg1"/>
                </a:solidFill>
              </a:rPr>
              <a:t>India. The </a:t>
            </a:r>
            <a:r>
              <a:rPr lang="en-US" sz="1300" dirty="0">
                <a:solidFill>
                  <a:schemeClr val="bg1"/>
                </a:solidFill>
              </a:rPr>
              <a:t>tree's ellipsoidal yellow fruit is used for culinary and non-culinary </a:t>
            </a:r>
            <a:r>
              <a:rPr lang="en-US" sz="1300" dirty="0" smtClean="0">
                <a:solidFill>
                  <a:schemeClr val="bg1"/>
                </a:solidFill>
              </a:rPr>
              <a:t>purposes around </a:t>
            </a:r>
            <a:r>
              <a:rPr lang="en-US" sz="1300" dirty="0">
                <a:solidFill>
                  <a:schemeClr val="bg1"/>
                </a:solidFill>
              </a:rPr>
              <a:t>the world, primarily for its juice, which has both culinary and cleaning </a:t>
            </a:r>
            <a:r>
              <a:rPr lang="en-US" sz="1300" dirty="0" smtClean="0">
                <a:solidFill>
                  <a:schemeClr val="bg1"/>
                </a:solidFill>
              </a:rPr>
              <a:t>uses. The </a:t>
            </a:r>
            <a:r>
              <a:rPr lang="en-US" sz="1300" dirty="0">
                <a:solidFill>
                  <a:schemeClr val="bg1"/>
                </a:solidFill>
              </a:rPr>
              <a:t>pulp and rind (zest) are also used in cooking and baking. The </a:t>
            </a:r>
            <a:r>
              <a:rPr lang="en-US" sz="1300" dirty="0" smtClean="0">
                <a:solidFill>
                  <a:schemeClr val="bg1"/>
                </a:solidFill>
              </a:rPr>
              <a:t>lemon juice is </a:t>
            </a:r>
            <a:r>
              <a:rPr lang="en-US" sz="1300" dirty="0">
                <a:solidFill>
                  <a:schemeClr val="bg1"/>
                </a:solidFill>
              </a:rPr>
              <a:t>about 5% to 6% citric acid, with a pH of around 2.2, giving it a sour taste. The distinctive sour taste of lemon juice makes it a key ingredient in drinks and foods such as lemonade and lemon meringue pie. The origin of the lemon is unknown, though lemons are thought to have first grown in Assam (a region in northeast India), northern Burma or </a:t>
            </a:r>
            <a:r>
              <a:rPr lang="en-US" sz="1300" dirty="0" smtClean="0">
                <a:solidFill>
                  <a:schemeClr val="bg1"/>
                </a:solidFill>
              </a:rPr>
              <a:t>China. Probably the </a:t>
            </a:r>
            <a:r>
              <a:rPr lang="en-US" sz="1300" dirty="0">
                <a:solidFill>
                  <a:schemeClr val="bg1"/>
                </a:solidFill>
              </a:rPr>
              <a:t>lemon </a:t>
            </a:r>
            <a:r>
              <a:rPr lang="en-US" sz="1300" dirty="0" smtClean="0">
                <a:solidFill>
                  <a:schemeClr val="bg1"/>
                </a:solidFill>
              </a:rPr>
              <a:t>is a </a:t>
            </a:r>
            <a:r>
              <a:rPr lang="en-US" sz="1300" dirty="0">
                <a:solidFill>
                  <a:schemeClr val="bg1"/>
                </a:solidFill>
              </a:rPr>
              <a:t>hybrid between bitter orange </a:t>
            </a:r>
            <a:r>
              <a:rPr lang="en-US" sz="1300" dirty="0" smtClean="0">
                <a:solidFill>
                  <a:schemeClr val="bg1"/>
                </a:solidFill>
              </a:rPr>
              <a:t>and citron. Lemons </a:t>
            </a:r>
            <a:r>
              <a:rPr lang="en-US" sz="1300" dirty="0">
                <a:solidFill>
                  <a:schemeClr val="bg1"/>
                </a:solidFill>
              </a:rPr>
              <a:t>entered Europe near southern </a:t>
            </a:r>
            <a:r>
              <a:rPr lang="en-US" sz="1300" dirty="0" smtClean="0">
                <a:solidFill>
                  <a:schemeClr val="bg1"/>
                </a:solidFill>
              </a:rPr>
              <a:t>Italy, </a:t>
            </a:r>
            <a:r>
              <a:rPr lang="en-US" sz="1300" dirty="0">
                <a:solidFill>
                  <a:schemeClr val="bg1"/>
                </a:solidFill>
              </a:rPr>
              <a:t>during the time of Ancient </a:t>
            </a:r>
            <a:r>
              <a:rPr lang="en-US" sz="1300" dirty="0" smtClean="0">
                <a:solidFill>
                  <a:schemeClr val="bg1"/>
                </a:solidFill>
              </a:rPr>
              <a:t>Rome. However</a:t>
            </a:r>
            <a:r>
              <a:rPr lang="en-US" sz="1300" dirty="0">
                <a:solidFill>
                  <a:schemeClr val="bg1"/>
                </a:solidFill>
              </a:rPr>
              <a:t>, they were not widely </a:t>
            </a:r>
            <a:r>
              <a:rPr lang="en-US" sz="1300" dirty="0" smtClean="0">
                <a:solidFill>
                  <a:schemeClr val="bg1"/>
                </a:solidFill>
              </a:rPr>
              <a:t>cultivated. It </a:t>
            </a:r>
            <a:r>
              <a:rPr lang="en-US" sz="1300" dirty="0">
                <a:solidFill>
                  <a:schemeClr val="bg1"/>
                </a:solidFill>
              </a:rPr>
              <a:t>was distributed widely throughout the Arab world and the Mediterranean region between 1000 and 1150</a:t>
            </a:r>
            <a:r>
              <a:rPr lang="en-US" sz="1300" dirty="0" smtClean="0">
                <a:solidFill>
                  <a:schemeClr val="bg1"/>
                </a:solidFill>
              </a:rPr>
              <a:t>. In Sicily lemons are used to make the “</a:t>
            </a:r>
            <a:r>
              <a:rPr lang="en-US" sz="1300" dirty="0" err="1" smtClean="0">
                <a:solidFill>
                  <a:schemeClr val="bg1"/>
                </a:solidFill>
              </a:rPr>
              <a:t>Granita</a:t>
            </a:r>
            <a:r>
              <a:rPr lang="en-US" sz="1300" dirty="0" smtClean="0">
                <a:solidFill>
                  <a:schemeClr val="bg1"/>
                </a:solidFill>
              </a:rPr>
              <a:t>” or the “</a:t>
            </a:r>
            <a:r>
              <a:rPr lang="en-US" sz="1300" dirty="0" err="1">
                <a:solidFill>
                  <a:schemeClr val="bg1"/>
                </a:solidFill>
              </a:rPr>
              <a:t>L</a:t>
            </a:r>
            <a:r>
              <a:rPr lang="en-US" sz="1300" dirty="0" err="1" smtClean="0">
                <a:solidFill>
                  <a:schemeClr val="bg1"/>
                </a:solidFill>
              </a:rPr>
              <a:t>imoncello</a:t>
            </a:r>
            <a:r>
              <a:rPr lang="en-US" sz="1300" dirty="0" smtClean="0">
                <a:solidFill>
                  <a:schemeClr val="bg1"/>
                </a:solidFill>
              </a:rPr>
              <a:t>”. The lemon juice is usually used to season </a:t>
            </a:r>
            <a:r>
              <a:rPr lang="en-US" sz="1300" dirty="0" smtClean="0">
                <a:solidFill>
                  <a:schemeClr val="bg1"/>
                </a:solidFill>
              </a:rPr>
              <a:t>fish, </a:t>
            </a:r>
            <a:r>
              <a:rPr lang="en-US" sz="1300" dirty="0" smtClean="0">
                <a:solidFill>
                  <a:schemeClr val="bg1"/>
                </a:solidFill>
              </a:rPr>
              <a:t>meat or salads. </a:t>
            </a:r>
            <a:endParaRPr lang="en-US" sz="1300" dirty="0">
              <a:solidFill>
                <a:schemeClr val="bg1"/>
              </a:solidFill>
            </a:endParaRPr>
          </a:p>
        </p:txBody>
      </p:sp>
      <p:sp>
        <p:nvSpPr>
          <p:cNvPr id="2" name="Titolo 1"/>
          <p:cNvSpPr>
            <a:spLocks noGrp="1"/>
          </p:cNvSpPr>
          <p:nvPr>
            <p:ph type="title"/>
          </p:nvPr>
        </p:nvSpPr>
        <p:spPr>
          <a:xfrm>
            <a:off x="323528" y="2705861"/>
            <a:ext cx="8229600" cy="1371212"/>
          </a:xfrm>
        </p:spPr>
        <p:txBody>
          <a:bodyPr>
            <a:normAutofit fontScale="90000"/>
          </a:bodyPr>
          <a:lstStyle/>
          <a:p>
            <a:pPr algn="ctr"/>
            <a:r>
              <a:rPr lang="it-IT" dirty="0" smtClean="0"/>
              <a:t>                     </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it-IT" sz="2800" dirty="0" smtClean="0"/>
              <a:t>Lemon</a:t>
            </a:r>
            <a:r>
              <a:rPr lang="it-IT" sz="2800" dirty="0"/>
              <a:t/>
            </a:r>
            <a:br>
              <a:rPr lang="it-IT" sz="2800" dirty="0"/>
            </a:br>
            <a:r>
              <a:rPr lang="it-IT" sz="2800" dirty="0" smtClean="0"/>
              <a:t>Citrus Limon</a:t>
            </a:r>
            <a:endParaRPr lang="it-IT"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815" y="859007"/>
            <a:ext cx="4559025" cy="2118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504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idx="1"/>
          </p:nvPr>
        </p:nvSpPr>
        <p:spPr>
          <a:xfrm>
            <a:off x="457200" y="4365104"/>
            <a:ext cx="8229600" cy="2143472"/>
          </a:xfrm>
        </p:spPr>
        <p:txBody>
          <a:bodyPr>
            <a:noAutofit/>
          </a:bodyPr>
          <a:lstStyle/>
          <a:p>
            <a:pPr marL="0" indent="0" algn="just">
              <a:buNone/>
            </a:pPr>
            <a:r>
              <a:rPr lang="en-US" sz="1300" dirty="0" smtClean="0">
                <a:solidFill>
                  <a:schemeClr val="bg1"/>
                </a:solidFill>
              </a:rPr>
              <a:t>The</a:t>
            </a:r>
            <a:r>
              <a:rPr lang="en-US" sz="1300" dirty="0">
                <a:solidFill>
                  <a:schemeClr val="bg1"/>
                </a:solidFill>
              </a:rPr>
              <a:t> </a:t>
            </a:r>
            <a:r>
              <a:rPr lang="en-US" sz="1300" dirty="0" smtClean="0">
                <a:solidFill>
                  <a:schemeClr val="bg1"/>
                </a:solidFill>
              </a:rPr>
              <a:t>Citrus </a:t>
            </a:r>
            <a:r>
              <a:rPr lang="en-US" sz="1300" dirty="0">
                <a:solidFill>
                  <a:schemeClr val="bg1"/>
                </a:solidFill>
              </a:rPr>
              <a:t>aurantium </a:t>
            </a:r>
            <a:r>
              <a:rPr lang="en-US" sz="1300" dirty="0" smtClean="0">
                <a:solidFill>
                  <a:schemeClr val="bg1"/>
                </a:solidFill>
              </a:rPr>
              <a:t>includes </a:t>
            </a:r>
            <a:r>
              <a:rPr lang="en-US" sz="1300" dirty="0">
                <a:solidFill>
                  <a:schemeClr val="bg1"/>
                </a:solidFill>
              </a:rPr>
              <a:t>the commonly cultivated sweet oranges, including blood oranges and navel oranges. </a:t>
            </a:r>
            <a:r>
              <a:rPr lang="en-US" sz="1300" dirty="0" smtClean="0">
                <a:solidFill>
                  <a:schemeClr val="bg1"/>
                </a:solidFill>
              </a:rPr>
              <a:t>Orange </a:t>
            </a:r>
            <a:r>
              <a:rPr lang="en-US" sz="1300" dirty="0">
                <a:solidFill>
                  <a:schemeClr val="bg1"/>
                </a:solidFill>
              </a:rPr>
              <a:t>blossom essence is an important component in the making of </a:t>
            </a:r>
            <a:r>
              <a:rPr lang="en-US" sz="1300" dirty="0" smtClean="0">
                <a:solidFill>
                  <a:schemeClr val="bg1"/>
                </a:solidFill>
              </a:rPr>
              <a:t>perfume. Orange </a:t>
            </a:r>
            <a:r>
              <a:rPr lang="en-US" sz="1300" dirty="0">
                <a:solidFill>
                  <a:schemeClr val="bg1"/>
                </a:solidFill>
              </a:rPr>
              <a:t>blossom petals can also be made into a delicately citrus-scented version of rosewater, known as "orange blossom water" or "orange flower water</a:t>
            </a:r>
            <a:r>
              <a:rPr lang="en-US" sz="1300" dirty="0" smtClean="0">
                <a:solidFill>
                  <a:schemeClr val="bg1"/>
                </a:solidFill>
              </a:rPr>
              <a:t>". In </a:t>
            </a:r>
            <a:r>
              <a:rPr lang="en-US" sz="1300" dirty="0">
                <a:solidFill>
                  <a:schemeClr val="bg1"/>
                </a:solidFill>
              </a:rPr>
              <a:t>some Middle Eastern countries, drops of orange flower water are added to disguise the unpleasant taste of hard water drawn from wells or stored in </a:t>
            </a:r>
            <a:r>
              <a:rPr lang="en-US" sz="1300" dirty="0" smtClean="0">
                <a:solidFill>
                  <a:schemeClr val="bg1"/>
                </a:solidFill>
              </a:rPr>
              <a:t>qullahs. In </a:t>
            </a:r>
            <a:r>
              <a:rPr lang="en-US" sz="1300" dirty="0">
                <a:solidFill>
                  <a:schemeClr val="bg1"/>
                </a:solidFill>
              </a:rPr>
              <a:t>the United States, orange flower water is used to make orange blossom scones and </a:t>
            </a:r>
            <a:r>
              <a:rPr lang="en-US" sz="1300" dirty="0" smtClean="0">
                <a:solidFill>
                  <a:schemeClr val="bg1"/>
                </a:solidFill>
              </a:rPr>
              <a:t>marshmallows. Orange </a:t>
            </a:r>
            <a:r>
              <a:rPr lang="en-US" sz="1300" dirty="0">
                <a:solidFill>
                  <a:schemeClr val="bg1"/>
                </a:solidFill>
              </a:rPr>
              <a:t>blossom </a:t>
            </a:r>
            <a:r>
              <a:rPr lang="en-US" sz="1300" dirty="0" smtClean="0">
                <a:solidFill>
                  <a:schemeClr val="bg1"/>
                </a:solidFill>
              </a:rPr>
              <a:t>honey </a:t>
            </a:r>
            <a:r>
              <a:rPr lang="en-US" sz="1300" dirty="0">
                <a:solidFill>
                  <a:schemeClr val="bg1"/>
                </a:solidFill>
              </a:rPr>
              <a:t>is obtained by putting beehives in the citrus groves while trees </a:t>
            </a:r>
            <a:r>
              <a:rPr lang="en-US" sz="1300" dirty="0" smtClean="0">
                <a:solidFill>
                  <a:schemeClr val="bg1"/>
                </a:solidFill>
              </a:rPr>
              <a:t>bloom. This </a:t>
            </a:r>
            <a:r>
              <a:rPr lang="en-US" sz="1300" dirty="0">
                <a:solidFill>
                  <a:schemeClr val="bg1"/>
                </a:solidFill>
              </a:rPr>
              <a:t>type of honey has an orangey taste and is highly prized</a:t>
            </a:r>
            <a:r>
              <a:rPr lang="en-US" sz="1300" dirty="0" smtClean="0">
                <a:solidFill>
                  <a:schemeClr val="bg1"/>
                </a:solidFill>
              </a:rPr>
              <a:t>. Oranges grow </a:t>
            </a:r>
            <a:r>
              <a:rPr lang="en-US" sz="1300" dirty="0" smtClean="0">
                <a:solidFill>
                  <a:schemeClr val="bg1"/>
                </a:solidFill>
              </a:rPr>
              <a:t>in </a:t>
            </a:r>
            <a:r>
              <a:rPr lang="en-US" sz="1300" dirty="0" smtClean="0">
                <a:solidFill>
                  <a:schemeClr val="bg1"/>
                </a:solidFill>
              </a:rPr>
              <a:t>Sicily and they are common fruits of this land. They are used to make orange juice or salads and some sweets.</a:t>
            </a:r>
          </a:p>
        </p:txBody>
      </p:sp>
      <p:sp>
        <p:nvSpPr>
          <p:cNvPr id="2" name="Titolo 1"/>
          <p:cNvSpPr>
            <a:spLocks noGrp="1"/>
          </p:cNvSpPr>
          <p:nvPr>
            <p:ph type="title"/>
          </p:nvPr>
        </p:nvSpPr>
        <p:spPr>
          <a:xfrm>
            <a:off x="421285" y="3035424"/>
            <a:ext cx="8229600" cy="1185664"/>
          </a:xfrm>
        </p:spPr>
        <p:txBody>
          <a:bodyPr>
            <a:normAutofit fontScale="90000"/>
          </a:bodyPr>
          <a:lstStyle/>
          <a:p>
            <a:pPr algn="ctr"/>
            <a:r>
              <a:rPr lang="it-IT" dirty="0" smtClean="0"/>
              <a:t>                   </a:t>
            </a:r>
            <a:br>
              <a:rPr lang="it-IT" dirty="0" smtClean="0"/>
            </a:br>
            <a:r>
              <a:rPr lang="it-IT" sz="2800" dirty="0" smtClean="0"/>
              <a:t>Orange</a:t>
            </a:r>
            <a:r>
              <a:rPr lang="it-IT" sz="2800" dirty="0"/>
              <a:t/>
            </a:r>
            <a:br>
              <a:rPr lang="it-IT" sz="2800" dirty="0"/>
            </a:br>
            <a:r>
              <a:rPr lang="it-IT" sz="2800" dirty="0" smtClean="0"/>
              <a:t>Citrus </a:t>
            </a:r>
            <a:r>
              <a:rPr lang="it-IT" sz="2800" dirty="0"/>
              <a:t>sinensis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994" y="747936"/>
            <a:ext cx="4556181" cy="228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422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idx="1"/>
          </p:nvPr>
        </p:nvSpPr>
        <p:spPr>
          <a:xfrm>
            <a:off x="457200" y="4221088"/>
            <a:ext cx="8229600" cy="2155304"/>
          </a:xfrm>
        </p:spPr>
        <p:txBody>
          <a:bodyPr>
            <a:noAutofit/>
          </a:bodyPr>
          <a:lstStyle/>
          <a:p>
            <a:pPr marL="0" indent="0" algn="just">
              <a:buNone/>
            </a:pPr>
            <a:r>
              <a:rPr lang="en-US" sz="1300" dirty="0" err="1">
                <a:solidFill>
                  <a:schemeClr val="bg1"/>
                </a:solidFill>
              </a:rPr>
              <a:t>Genista</a:t>
            </a:r>
            <a:r>
              <a:rPr lang="en-US" sz="1300" dirty="0">
                <a:solidFill>
                  <a:schemeClr val="bg1"/>
                </a:solidFill>
              </a:rPr>
              <a:t> </a:t>
            </a:r>
            <a:r>
              <a:rPr lang="en-US" sz="1300" dirty="0" err="1">
                <a:solidFill>
                  <a:schemeClr val="bg1"/>
                </a:solidFill>
              </a:rPr>
              <a:t>aetnensis</a:t>
            </a:r>
            <a:r>
              <a:rPr lang="en-US" sz="1300" dirty="0">
                <a:solidFill>
                  <a:schemeClr val="bg1"/>
                </a:solidFill>
              </a:rPr>
              <a:t> or Mount Etna </a:t>
            </a:r>
            <a:r>
              <a:rPr lang="en-US" sz="1300" dirty="0" smtClean="0">
                <a:solidFill>
                  <a:schemeClr val="bg1"/>
                </a:solidFill>
              </a:rPr>
              <a:t>broom </a:t>
            </a:r>
            <a:r>
              <a:rPr lang="en-US" sz="1300" dirty="0">
                <a:solidFill>
                  <a:schemeClr val="bg1"/>
                </a:solidFill>
              </a:rPr>
              <a:t>is a species of flowering plant in the legume family </a:t>
            </a:r>
            <a:r>
              <a:rPr lang="en-US" sz="1300" dirty="0" err="1">
                <a:solidFill>
                  <a:schemeClr val="bg1"/>
                </a:solidFill>
              </a:rPr>
              <a:t>Fabaceae</a:t>
            </a:r>
            <a:r>
              <a:rPr lang="en-US" sz="1300" dirty="0">
                <a:solidFill>
                  <a:schemeClr val="bg1"/>
                </a:solidFill>
              </a:rPr>
              <a:t>. It is a large shrub or small tree endemic to Sicily and Sardinia where it is associated with sunny, open landscapes and poor, stony soil. It is a very common constituent of the </a:t>
            </a:r>
            <a:r>
              <a:rPr lang="en-US" sz="1300" dirty="0" err="1">
                <a:solidFill>
                  <a:schemeClr val="bg1"/>
                </a:solidFill>
              </a:rPr>
              <a:t>garigue</a:t>
            </a:r>
            <a:r>
              <a:rPr lang="en-US" sz="1300" dirty="0">
                <a:solidFill>
                  <a:schemeClr val="bg1"/>
                </a:solidFill>
              </a:rPr>
              <a:t> plant communities, Mediterranean shrubby vegetation, around the lower slopes of Mount Etna, hence its Latin specific epithet </a:t>
            </a:r>
            <a:r>
              <a:rPr lang="en-US" sz="1300" dirty="0" err="1" smtClean="0">
                <a:solidFill>
                  <a:schemeClr val="bg1"/>
                </a:solidFill>
              </a:rPr>
              <a:t>aetnensis</a:t>
            </a:r>
            <a:r>
              <a:rPr lang="en-US" sz="1300" dirty="0" smtClean="0">
                <a:solidFill>
                  <a:schemeClr val="bg1"/>
                </a:solidFill>
              </a:rPr>
              <a:t>. The </a:t>
            </a:r>
            <a:r>
              <a:rPr lang="en-US" sz="1300" dirty="0">
                <a:solidFill>
                  <a:schemeClr val="bg1"/>
                </a:solidFill>
              </a:rPr>
              <a:t>young plant is typical of brooms, clothed in narrow linear leaves which soon drop off leaving almost bare branches. As it ages the shrub develops into a shapely small tree with a greenish bark, growing to 8 </a:t>
            </a:r>
            <a:r>
              <a:rPr lang="en-US" sz="1300" dirty="0" err="1">
                <a:solidFill>
                  <a:schemeClr val="bg1"/>
                </a:solidFill>
              </a:rPr>
              <a:t>metres</a:t>
            </a:r>
            <a:r>
              <a:rPr lang="en-US" sz="1300" dirty="0">
                <a:solidFill>
                  <a:schemeClr val="bg1"/>
                </a:solidFill>
              </a:rPr>
              <a:t> (26 </a:t>
            </a:r>
            <a:r>
              <a:rPr lang="en-US" sz="1300" dirty="0" err="1">
                <a:solidFill>
                  <a:schemeClr val="bg1"/>
                </a:solidFill>
              </a:rPr>
              <a:t>ft</a:t>
            </a:r>
            <a:r>
              <a:rPr lang="en-US" sz="1300" dirty="0">
                <a:solidFill>
                  <a:schemeClr val="bg1"/>
                </a:solidFill>
              </a:rPr>
              <a:t>) if given room to develop. The terminal branches have a tendency to droop and weep. Abundant pea-like, yellow, jasmine-scented flowers cover the whole crown in late summer</a:t>
            </a:r>
            <a:r>
              <a:rPr lang="en-US" sz="1300" dirty="0" smtClean="0">
                <a:solidFill>
                  <a:schemeClr val="bg1"/>
                </a:solidFill>
              </a:rPr>
              <a:t>. It is </a:t>
            </a:r>
            <a:r>
              <a:rPr lang="en-US" sz="1300" dirty="0">
                <a:solidFill>
                  <a:schemeClr val="bg1"/>
                </a:solidFill>
              </a:rPr>
              <a:t>sometimes grown in gardens and landscaping, both for flower and for its attractive shape when mature. It is hardy down to −15 °C (5 °F</a:t>
            </a:r>
            <a:r>
              <a:rPr lang="en-US" sz="1300" dirty="0" smtClean="0">
                <a:solidFill>
                  <a:schemeClr val="bg1"/>
                </a:solidFill>
              </a:rPr>
              <a:t>). </a:t>
            </a:r>
            <a:endParaRPr lang="it-IT" sz="1300" dirty="0">
              <a:solidFill>
                <a:schemeClr val="bg1"/>
              </a:solidFill>
            </a:endParaRPr>
          </a:p>
        </p:txBody>
      </p:sp>
      <p:sp>
        <p:nvSpPr>
          <p:cNvPr id="2" name="Titolo 1"/>
          <p:cNvSpPr>
            <a:spLocks noGrp="1"/>
          </p:cNvSpPr>
          <p:nvPr>
            <p:ph type="title"/>
          </p:nvPr>
        </p:nvSpPr>
        <p:spPr>
          <a:xfrm>
            <a:off x="457200" y="2852936"/>
            <a:ext cx="8229600" cy="1219200"/>
          </a:xfrm>
        </p:spPr>
        <p:txBody>
          <a:bodyPr>
            <a:normAutofit/>
          </a:bodyPr>
          <a:lstStyle/>
          <a:p>
            <a:pPr algn="ctr"/>
            <a:r>
              <a:rPr lang="it-IT" sz="2500" dirty="0" err="1" smtClean="0"/>
              <a:t>Broom</a:t>
            </a:r>
            <a:r>
              <a:rPr lang="it-IT" sz="2500" dirty="0"/>
              <a:t/>
            </a:r>
            <a:br>
              <a:rPr lang="it-IT" sz="2500" dirty="0"/>
            </a:br>
            <a:r>
              <a:rPr lang="it-IT" sz="2500" dirty="0" smtClean="0"/>
              <a:t>Genista </a:t>
            </a:r>
            <a:r>
              <a:rPr lang="it-IT" sz="2500" dirty="0"/>
              <a:t>aetnensis</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376416" y="-368794"/>
            <a:ext cx="2391169"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38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idx="1"/>
          </p:nvPr>
        </p:nvSpPr>
        <p:spPr>
          <a:xfrm>
            <a:off x="457200" y="4581128"/>
            <a:ext cx="8229600" cy="1514872"/>
          </a:xfrm>
        </p:spPr>
        <p:txBody>
          <a:bodyPr>
            <a:normAutofit fontScale="92500"/>
          </a:bodyPr>
          <a:lstStyle/>
          <a:p>
            <a:pPr marL="0" indent="0" algn="just">
              <a:buNone/>
            </a:pPr>
            <a:r>
              <a:rPr lang="en-US" sz="1300" dirty="0" smtClean="0">
                <a:solidFill>
                  <a:schemeClr val="bg1"/>
                </a:solidFill>
              </a:rPr>
              <a:t>Its leaves </a:t>
            </a:r>
            <a:r>
              <a:rPr lang="en-US" sz="1300" dirty="0">
                <a:solidFill>
                  <a:schemeClr val="bg1"/>
                </a:solidFill>
              </a:rPr>
              <a:t>are deeply lines and pointed, the stem being covered by pungent hairs but it is worthwhile cultivating it for the beauty of its flowers. The clumps easily grow to more than half a </a:t>
            </a:r>
            <a:r>
              <a:rPr lang="en-US" sz="1300" dirty="0" err="1">
                <a:solidFill>
                  <a:schemeClr val="bg1"/>
                </a:solidFill>
              </a:rPr>
              <a:t>metre</a:t>
            </a:r>
            <a:r>
              <a:rPr lang="en-US" sz="1300" dirty="0">
                <a:solidFill>
                  <a:schemeClr val="bg1"/>
                </a:solidFill>
              </a:rPr>
              <a:t> in height and can be placed in vases only if outside. The intense, shiny blue colour star-shaped unforgettable bunches of flowers at the tip of the stem appear between May and September. They are sometimes pink or white. </a:t>
            </a:r>
            <a:r>
              <a:rPr lang="en-US" sz="1300" dirty="0" smtClean="0">
                <a:solidFill>
                  <a:schemeClr val="bg1"/>
                </a:solidFill>
              </a:rPr>
              <a:t>Used </a:t>
            </a:r>
            <a:r>
              <a:rPr lang="en-US" sz="1300" dirty="0">
                <a:solidFill>
                  <a:schemeClr val="bg1"/>
                </a:solidFill>
              </a:rPr>
              <a:t>for decorating dishes and </a:t>
            </a:r>
            <a:r>
              <a:rPr lang="en-US" sz="1300" dirty="0" smtClean="0">
                <a:solidFill>
                  <a:schemeClr val="bg1"/>
                </a:solidFill>
              </a:rPr>
              <a:t>drink. Popular </a:t>
            </a:r>
            <a:r>
              <a:rPr lang="en-US" sz="1300" dirty="0">
                <a:solidFill>
                  <a:schemeClr val="bg1"/>
                </a:solidFill>
              </a:rPr>
              <a:t>medicine attributes many qualities to this herb. It is an excellent tonic for the nervous system and an infusion can calm. Leaves and flowers put into wine "blow your cares away". They contain potassium, calcium and vitamin C</a:t>
            </a:r>
            <a:r>
              <a:rPr lang="en-US" sz="1300" dirty="0" smtClean="0">
                <a:solidFill>
                  <a:schemeClr val="bg1"/>
                </a:solidFill>
              </a:rPr>
              <a:t>, being </a:t>
            </a:r>
            <a:r>
              <a:rPr lang="en-US" sz="1300" dirty="0">
                <a:solidFill>
                  <a:schemeClr val="bg1"/>
                </a:solidFill>
              </a:rPr>
              <a:t>also a depurative, diuretic and softener</a:t>
            </a:r>
            <a:r>
              <a:rPr lang="en-US" sz="1300" dirty="0">
                <a:solidFill>
                  <a:schemeClr val="bg1"/>
                </a:solidFill>
              </a:rPr>
              <a:t>. </a:t>
            </a:r>
            <a:r>
              <a:rPr lang="en-US" sz="1300" dirty="0" smtClean="0">
                <a:solidFill>
                  <a:schemeClr val="bg1"/>
                </a:solidFill>
              </a:rPr>
              <a:t>In March and April in Eastern </a:t>
            </a:r>
            <a:r>
              <a:rPr lang="en-US" sz="1300" dirty="0">
                <a:solidFill>
                  <a:schemeClr val="bg1"/>
                </a:solidFill>
              </a:rPr>
              <a:t>Sicily, </a:t>
            </a:r>
            <a:r>
              <a:rPr lang="en-US" sz="1300" dirty="0" smtClean="0">
                <a:solidFill>
                  <a:schemeClr val="bg1"/>
                </a:solidFill>
              </a:rPr>
              <a:t>blue borage grows </a:t>
            </a:r>
            <a:r>
              <a:rPr lang="en-US" sz="1300" dirty="0">
                <a:solidFill>
                  <a:schemeClr val="bg1"/>
                </a:solidFill>
              </a:rPr>
              <a:t>shoulder </a:t>
            </a:r>
            <a:r>
              <a:rPr lang="en-US" sz="1300" dirty="0" smtClean="0">
                <a:solidFill>
                  <a:schemeClr val="bg1"/>
                </a:solidFill>
              </a:rPr>
              <a:t>high and offers an amazing sight.</a:t>
            </a:r>
            <a:endParaRPr lang="en-US" sz="1300" dirty="0">
              <a:solidFill>
                <a:schemeClr val="bg1"/>
              </a:solidFill>
            </a:endParaRPr>
          </a:p>
          <a:p>
            <a:endParaRPr lang="it-IT" sz="1300" dirty="0">
              <a:solidFill>
                <a:schemeClr val="bg1"/>
              </a:solidFill>
            </a:endParaRPr>
          </a:p>
        </p:txBody>
      </p:sp>
      <p:sp>
        <p:nvSpPr>
          <p:cNvPr id="2" name="Titolo 1"/>
          <p:cNvSpPr>
            <a:spLocks noGrp="1"/>
          </p:cNvSpPr>
          <p:nvPr>
            <p:ph type="title"/>
          </p:nvPr>
        </p:nvSpPr>
        <p:spPr>
          <a:xfrm>
            <a:off x="323528" y="3178206"/>
            <a:ext cx="8229600" cy="1219200"/>
          </a:xfrm>
        </p:spPr>
        <p:txBody>
          <a:bodyPr>
            <a:normAutofit/>
          </a:bodyPr>
          <a:lstStyle/>
          <a:p>
            <a:pPr algn="ctr"/>
            <a:r>
              <a:rPr lang="it-IT" sz="2500" dirty="0" err="1" smtClean="0"/>
              <a:t>Borrage</a:t>
            </a:r>
            <a:r>
              <a:rPr lang="it-IT" sz="2500" dirty="0"/>
              <a:t/>
            </a:r>
            <a:br>
              <a:rPr lang="it-IT" sz="2500" dirty="0"/>
            </a:br>
            <a:r>
              <a:rPr lang="it-IT" sz="2500" dirty="0" err="1" smtClean="0"/>
              <a:t>Borago</a:t>
            </a:r>
            <a:r>
              <a:rPr lang="it-IT" sz="2500" dirty="0" smtClean="0"/>
              <a:t> </a:t>
            </a:r>
            <a:r>
              <a:rPr lang="it-IT" sz="2500" dirty="0"/>
              <a:t>officinalis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764704"/>
            <a:ext cx="4896544"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1353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57200" y="3356992"/>
            <a:ext cx="8305800" cy="3384376"/>
          </a:xfrm>
        </p:spPr>
        <p:txBody>
          <a:bodyPr/>
          <a:lstStyle/>
          <a:p>
            <a:endParaRPr lang="it-IT" sz="2000" dirty="0" smtClean="0"/>
          </a:p>
          <a:p>
            <a:r>
              <a:rPr lang="it-IT" sz="2000" dirty="0" smtClean="0"/>
              <a:t>IIS CAMINITI-TRIMARCHI</a:t>
            </a:r>
          </a:p>
          <a:p>
            <a:r>
              <a:rPr lang="it-IT" sz="2000" dirty="0" smtClean="0"/>
              <a:t>LINGUISTIC AND SCIENTIFIC SECONDARY SCHOOL</a:t>
            </a:r>
          </a:p>
          <a:p>
            <a:r>
              <a:rPr lang="it-IT" sz="2000" dirty="0" smtClean="0"/>
              <a:t>GIARDINI </a:t>
            </a:r>
            <a:r>
              <a:rPr lang="it-IT" sz="2000" dirty="0" smtClean="0"/>
              <a:t>NAXOS – ITALY</a:t>
            </a:r>
          </a:p>
          <a:p>
            <a:endParaRPr lang="it-IT" sz="400" dirty="0" smtClean="0"/>
          </a:p>
          <a:p>
            <a:r>
              <a:rPr lang="it-IT" sz="2000" dirty="0" smtClean="0"/>
              <a:t>ERASMUS+ PROJECT «EUROPEAN PATH (e)MOTION»</a:t>
            </a:r>
          </a:p>
          <a:p>
            <a:endParaRPr lang="it-IT" sz="400" dirty="0" smtClean="0"/>
          </a:p>
          <a:p>
            <a:r>
              <a:rPr lang="it-IT" sz="2000" dirty="0" smtClean="0"/>
              <a:t>Class IV BL – Class IV AS</a:t>
            </a:r>
          </a:p>
          <a:p>
            <a:r>
              <a:rPr lang="it-IT" sz="2000" dirty="0" smtClean="0"/>
              <a:t>School </a:t>
            </a:r>
            <a:r>
              <a:rPr lang="it-IT" sz="2000" dirty="0" err="1" smtClean="0"/>
              <a:t>year</a:t>
            </a:r>
            <a:r>
              <a:rPr lang="it-IT" sz="2000" dirty="0" smtClean="0"/>
              <a:t> 2018/19</a:t>
            </a:r>
          </a:p>
          <a:p>
            <a:pPr algn="just"/>
            <a:r>
              <a:rPr lang="it-IT" dirty="0" smtClean="0"/>
              <a:t> </a:t>
            </a:r>
            <a:endParaRPr lang="it-IT" sz="1100" dirty="0" smtClean="0"/>
          </a:p>
        </p:txBody>
      </p:sp>
      <p:sp>
        <p:nvSpPr>
          <p:cNvPr id="2" name="Titolo 1"/>
          <p:cNvSpPr>
            <a:spLocks noGrp="1"/>
          </p:cNvSpPr>
          <p:nvPr>
            <p:ph type="ctrTitle"/>
          </p:nvPr>
        </p:nvSpPr>
        <p:spPr>
          <a:xfrm>
            <a:off x="683568" y="188640"/>
            <a:ext cx="7772400" cy="1470025"/>
          </a:xfrm>
        </p:spPr>
        <p:txBody>
          <a:bodyPr/>
          <a:lstStyle/>
          <a:p>
            <a:r>
              <a:rPr lang="it-IT" dirty="0" smtClean="0"/>
              <a:t> </a:t>
            </a:r>
            <a:endParaRPr lang="it-IT" dirty="0"/>
          </a:p>
        </p:txBody>
      </p:sp>
    </p:spTree>
    <p:extLst>
      <p:ext uri="{BB962C8B-B14F-4D97-AF65-F5344CB8AC3E}">
        <p14:creationId xmlns:p14="http://schemas.microsoft.com/office/powerpoint/2010/main" val="14678129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285</TotalTime>
  <Words>1364</Words>
  <Application>Microsoft Office PowerPoint</Application>
  <PresentationFormat>Presentazione su schermo (4:3)</PresentationFormat>
  <Paragraphs>37</Paragraphs>
  <Slides>9</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9</vt:i4>
      </vt:variant>
    </vt:vector>
  </HeadingPairs>
  <TitlesOfParts>
    <vt:vector size="12" baseType="lpstr">
      <vt:lpstr>Constantia</vt:lpstr>
      <vt:lpstr>Wingdings 2</vt:lpstr>
      <vt:lpstr>Carta</vt:lpstr>
      <vt:lpstr>Study Book</vt:lpstr>
      <vt:lpstr> </vt:lpstr>
      <vt:lpstr>  Wild rosemary Rosmarinus officinalis </vt:lpstr>
      <vt:lpstr>Basil  Ocimum basilicum</vt:lpstr>
      <vt:lpstr>                          Lemon Citrus Limon</vt:lpstr>
      <vt:lpstr>                    Orange Citrus sinensis</vt:lpstr>
      <vt:lpstr>Broom Genista aetnensis</vt:lpstr>
      <vt:lpstr>Borrage Borago officinalis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Book</dc:title>
  <dc:creator>giardini 08</dc:creator>
  <cp:lastModifiedBy>Carmelina Longo</cp:lastModifiedBy>
  <cp:revision>29</cp:revision>
  <dcterms:created xsi:type="dcterms:W3CDTF">2019-04-04T13:11:45Z</dcterms:created>
  <dcterms:modified xsi:type="dcterms:W3CDTF">2019-04-26T08:30:15Z</dcterms:modified>
</cp:coreProperties>
</file>