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oboto"/>
      <p:regular r:id="rId17"/>
      <p:bold r:id="rId18"/>
      <p:italic r:id="rId19"/>
      <p:boldItalic r:id="rId20"/>
    </p:embeddedFont>
    <p:embeddedFont>
      <p:font typeface="Palatino Linotyp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7.xml"/><Relationship Id="rId22" Type="http://schemas.openxmlformats.org/officeDocument/2006/relationships/font" Target="fonts/PalatinoLinotype-bold.fntdata"/><Relationship Id="rId10" Type="http://schemas.openxmlformats.org/officeDocument/2006/relationships/slide" Target="slides/slide6.xml"/><Relationship Id="rId21" Type="http://schemas.openxmlformats.org/officeDocument/2006/relationships/font" Target="fonts/PalatinoLinotype-regular.fntdata"/><Relationship Id="rId13" Type="http://schemas.openxmlformats.org/officeDocument/2006/relationships/slide" Target="slides/slide9.xml"/><Relationship Id="rId24" Type="http://schemas.openxmlformats.org/officeDocument/2006/relationships/font" Target="fonts/PalatinoLinotype-boldItalic.fntdata"/><Relationship Id="rId12" Type="http://schemas.openxmlformats.org/officeDocument/2006/relationships/slide" Target="slides/slide8.xml"/><Relationship Id="rId23" Type="http://schemas.openxmlformats.org/officeDocument/2006/relationships/font" Target="fonts/PalatinoLinotyp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italic.fntdata"/><Relationship Id="rId6" Type="http://schemas.openxmlformats.org/officeDocument/2006/relationships/slide" Target="slides/slide2.xml"/><Relationship Id="rId18"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ee24daca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ee24dac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ee24daca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ee24daca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ee6c9e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ee6c9e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f347a33b1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f347a33b1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f347a33b1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f347a33b1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f347a33b1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f347a33b1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ed1a35b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ed1a35b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ed1a35b4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ed1a35b4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ed1a35b4d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ed1a35b4d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ed1a35b4d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ed1a35b4d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ed1a35b4d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ed1a35b4d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7.jpg"/><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3"/>
          <p:cNvSpPr txBox="1"/>
          <p:nvPr>
            <p:ph type="ctrTitle"/>
          </p:nvPr>
        </p:nvSpPr>
        <p:spPr>
          <a:xfrm>
            <a:off x="-75" y="0"/>
            <a:ext cx="9144000" cy="914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3600" u="sng">
                <a:latin typeface="Palatino Linotype"/>
                <a:ea typeface="Palatino Linotype"/>
                <a:cs typeface="Palatino Linotype"/>
                <a:sym typeface="Palatino Linotype"/>
              </a:rPr>
              <a:t>Activities in Epirus</a:t>
            </a:r>
            <a:endParaRPr sz="3600" u="sng">
              <a:latin typeface="Palatino Linotype"/>
              <a:ea typeface="Palatino Linotype"/>
              <a:cs typeface="Palatino Linotype"/>
              <a:sym typeface="Palatino Linotype"/>
            </a:endParaRPr>
          </a:p>
        </p:txBody>
      </p:sp>
      <p:sp>
        <p:nvSpPr>
          <p:cNvPr id="68" name="Google Shape;68;p13"/>
          <p:cNvSpPr txBox="1"/>
          <p:nvPr>
            <p:ph idx="1" type="subTitle"/>
          </p:nvPr>
        </p:nvSpPr>
        <p:spPr>
          <a:xfrm>
            <a:off x="-75" y="1659275"/>
            <a:ext cx="9144000" cy="3484200"/>
          </a:xfrm>
          <a:prstGeom prst="rect">
            <a:avLst/>
          </a:prstGeom>
        </p:spPr>
        <p:txBody>
          <a:bodyPr anchorCtr="0" anchor="t" bIns="91425" lIns="91425" spcFirstLastPara="1" rIns="91425" wrap="square" tIns="91425">
            <a:noAutofit/>
          </a:bodyPr>
          <a:lstStyle/>
          <a:p>
            <a:pPr indent="0" lvl="0" marL="457200" rtl="0" algn="just">
              <a:spcBef>
                <a:spcPts val="0"/>
              </a:spcBef>
              <a:spcAft>
                <a:spcPts val="0"/>
              </a:spcAft>
              <a:buNone/>
            </a:pPr>
            <a:r>
              <a:t/>
            </a:r>
            <a:endParaRPr sz="2400">
              <a:latin typeface="Palatino Linotype"/>
              <a:ea typeface="Palatino Linotype"/>
              <a:cs typeface="Palatino Linotype"/>
              <a:sym typeface="Palatino Linotype"/>
            </a:endParaRPr>
          </a:p>
          <a:p>
            <a:pPr indent="0" lvl="0" marL="457200" rtl="0" algn="just">
              <a:spcBef>
                <a:spcPts val="0"/>
              </a:spcBef>
              <a:spcAft>
                <a:spcPts val="0"/>
              </a:spcAft>
              <a:buNone/>
            </a:pPr>
            <a:r>
              <a:t/>
            </a:r>
            <a:endParaRPr sz="2400">
              <a:latin typeface="Palatino Linotype"/>
              <a:ea typeface="Palatino Linotype"/>
              <a:cs typeface="Palatino Linotype"/>
              <a:sym typeface="Palatino Linotype"/>
            </a:endParaRPr>
          </a:p>
          <a:p>
            <a:pPr indent="0" lvl="0" marL="457200" rtl="0" algn="just">
              <a:spcBef>
                <a:spcPts val="0"/>
              </a:spcBef>
              <a:spcAft>
                <a:spcPts val="0"/>
              </a:spcAft>
              <a:buNone/>
            </a:pPr>
            <a:r>
              <a:t/>
            </a:r>
            <a:endParaRPr sz="2400">
              <a:latin typeface="Palatino Linotype"/>
              <a:ea typeface="Palatino Linotype"/>
              <a:cs typeface="Palatino Linotype"/>
              <a:sym typeface="Palatino Linotype"/>
            </a:endParaRPr>
          </a:p>
          <a:p>
            <a:pPr indent="0" lvl="0" marL="457200" rtl="0" algn="just">
              <a:spcBef>
                <a:spcPts val="0"/>
              </a:spcBef>
              <a:spcAft>
                <a:spcPts val="0"/>
              </a:spcAft>
              <a:buNone/>
            </a:pPr>
            <a:r>
              <a:t/>
            </a:r>
            <a:endParaRPr sz="2400">
              <a:latin typeface="Palatino Linotype"/>
              <a:ea typeface="Palatino Linotype"/>
              <a:cs typeface="Palatino Linotype"/>
              <a:sym typeface="Palatino Linotype"/>
            </a:endParaRPr>
          </a:p>
          <a:p>
            <a:pPr indent="-381000" lvl="0" marL="457200" rtl="0" algn="just">
              <a:spcBef>
                <a:spcPts val="0"/>
              </a:spcBef>
              <a:spcAft>
                <a:spcPts val="0"/>
              </a:spcAft>
              <a:buSzPts val="2400"/>
              <a:buFont typeface="Palatino Linotype"/>
              <a:buChar char="●"/>
            </a:pPr>
            <a:r>
              <a:rPr lang="el" sz="2400">
                <a:latin typeface="Palatino Linotype"/>
                <a:ea typeface="Palatino Linotype"/>
                <a:cs typeface="Palatino Linotype"/>
                <a:sym typeface="Palatino Linotype"/>
              </a:rPr>
              <a:t>Vassios Panagiotis</a:t>
            </a:r>
            <a:endParaRPr sz="2400">
              <a:latin typeface="Palatino Linotype"/>
              <a:ea typeface="Palatino Linotype"/>
              <a:cs typeface="Palatino Linotype"/>
              <a:sym typeface="Palatino Linotype"/>
            </a:endParaRPr>
          </a:p>
          <a:p>
            <a:pPr indent="-381000" lvl="0" marL="457200" rtl="0" algn="just">
              <a:spcBef>
                <a:spcPts val="0"/>
              </a:spcBef>
              <a:spcAft>
                <a:spcPts val="0"/>
              </a:spcAft>
              <a:buSzPts val="2400"/>
              <a:buFont typeface="Palatino Linotype"/>
              <a:buChar char="●"/>
            </a:pPr>
            <a:r>
              <a:rPr lang="el" sz="2400">
                <a:latin typeface="Palatino Linotype"/>
                <a:ea typeface="Palatino Linotype"/>
                <a:cs typeface="Palatino Linotype"/>
                <a:sym typeface="Palatino Linotype"/>
              </a:rPr>
              <a:t>Sioumalas Dimitris</a:t>
            </a:r>
            <a:endParaRPr sz="2400">
              <a:latin typeface="Palatino Linotype"/>
              <a:ea typeface="Palatino Linotype"/>
              <a:cs typeface="Palatino Linotype"/>
              <a:sym typeface="Palatino Linotype"/>
            </a:endParaRPr>
          </a:p>
          <a:p>
            <a:pPr indent="-381000" lvl="0" marL="457200" rtl="0" algn="just">
              <a:spcBef>
                <a:spcPts val="0"/>
              </a:spcBef>
              <a:spcAft>
                <a:spcPts val="0"/>
              </a:spcAft>
              <a:buSzPts val="2400"/>
              <a:buFont typeface="Palatino Linotype"/>
              <a:buChar char="●"/>
            </a:pPr>
            <a:r>
              <a:rPr lang="el" sz="2400">
                <a:latin typeface="Palatino Linotype"/>
                <a:ea typeface="Palatino Linotype"/>
                <a:cs typeface="Palatino Linotype"/>
                <a:sym typeface="Palatino Linotype"/>
              </a:rPr>
              <a:t>Oikonomou Maria</a:t>
            </a:r>
            <a:endParaRPr sz="2400">
              <a:latin typeface="Palatino Linotype"/>
              <a:ea typeface="Palatino Linotype"/>
              <a:cs typeface="Palatino Linotype"/>
              <a:sym typeface="Palatino Linotyp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0" y="0"/>
            <a:ext cx="9144000" cy="825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3600">
                <a:latin typeface="Palatino Linotype"/>
                <a:ea typeface="Palatino Linotype"/>
                <a:cs typeface="Palatino Linotype"/>
                <a:sym typeface="Palatino Linotype"/>
              </a:rPr>
              <a:t>Air Activities</a:t>
            </a:r>
            <a:endParaRPr sz="3600">
              <a:latin typeface="Palatino Linotype"/>
              <a:ea typeface="Palatino Linotype"/>
              <a:cs typeface="Palatino Linotype"/>
              <a:sym typeface="Palatino Linotype"/>
            </a:endParaRPr>
          </a:p>
        </p:txBody>
      </p:sp>
      <p:sp>
        <p:nvSpPr>
          <p:cNvPr id="131" name="Google Shape;131;p22"/>
          <p:cNvSpPr txBox="1"/>
          <p:nvPr>
            <p:ph idx="1" type="body"/>
          </p:nvPr>
        </p:nvSpPr>
        <p:spPr>
          <a:xfrm>
            <a:off x="0" y="1691950"/>
            <a:ext cx="9144000" cy="3451500"/>
          </a:xfrm>
          <a:prstGeom prst="rect">
            <a:avLst/>
          </a:prstGeom>
        </p:spPr>
        <p:txBody>
          <a:bodyPr anchorCtr="0" anchor="t" bIns="91425" lIns="91425" spcFirstLastPara="1" rIns="91425" wrap="square" tIns="91425">
            <a:noAutofit/>
          </a:bodyPr>
          <a:lstStyle/>
          <a:p>
            <a:pPr indent="-381000" lvl="0" marL="457200" rtl="0" algn="just">
              <a:spcBef>
                <a:spcPts val="0"/>
              </a:spcBef>
              <a:spcAft>
                <a:spcPts val="0"/>
              </a:spcAft>
              <a:buSzPts val="2400"/>
              <a:buFont typeface="Palatino Linotype"/>
              <a:buChar char="●"/>
            </a:pPr>
            <a:r>
              <a:rPr lang="el" sz="2400" u="sng">
                <a:latin typeface="Palatino Linotype"/>
                <a:ea typeface="Palatino Linotype"/>
                <a:cs typeface="Palatino Linotype"/>
                <a:sym typeface="Palatino Linotype"/>
              </a:rPr>
              <a:t>Paragliding</a:t>
            </a:r>
            <a:endParaRPr sz="2400" u="sng">
              <a:latin typeface="Palatino Linotype"/>
              <a:ea typeface="Palatino Linotype"/>
              <a:cs typeface="Palatino Linotype"/>
              <a:sym typeface="Palatino Linotype"/>
            </a:endParaRPr>
          </a:p>
          <a:p>
            <a:pPr indent="0" lvl="0" marL="0" rtl="0" algn="just">
              <a:spcBef>
                <a:spcPts val="1600"/>
              </a:spcBef>
              <a:spcAft>
                <a:spcPts val="0"/>
              </a:spcAft>
              <a:buNone/>
            </a:pPr>
            <a:r>
              <a:rPr lang="el" sz="2400">
                <a:latin typeface="Palatino Linotype"/>
                <a:ea typeface="Palatino Linotype"/>
                <a:cs typeface="Palatino Linotype"/>
                <a:sym typeface="Palatino Linotype"/>
              </a:rPr>
              <a:t>You can live the experience of paragliding in many areas of Epirus.The most popular places are :</a:t>
            </a:r>
            <a:endParaRPr sz="2400">
              <a:latin typeface="Palatino Linotype"/>
              <a:ea typeface="Palatino Linotype"/>
              <a:cs typeface="Palatino Linotype"/>
              <a:sym typeface="Palatino Linotype"/>
            </a:endParaRPr>
          </a:p>
          <a:p>
            <a:pPr indent="0" lvl="0" marL="0" rtl="0" algn="just">
              <a:spcBef>
                <a:spcPts val="1600"/>
              </a:spcBef>
              <a:spcAft>
                <a:spcPts val="0"/>
              </a:spcAft>
              <a:buNone/>
            </a:pPr>
            <a:r>
              <a:rPr lang="el" sz="2400">
                <a:latin typeface="Palatino Linotype"/>
                <a:ea typeface="Palatino Linotype"/>
                <a:cs typeface="Palatino Linotype"/>
                <a:sym typeface="Palatino Linotype"/>
              </a:rPr>
              <a:t> ~ Aspraggeloi(in Zagori)              ~ Dikorfo(in Zagori)</a:t>
            </a:r>
            <a:endParaRPr sz="2400">
              <a:latin typeface="Palatino Linotype"/>
              <a:ea typeface="Palatino Linotype"/>
              <a:cs typeface="Palatino Linotype"/>
              <a:sym typeface="Palatino Linotype"/>
            </a:endParaRPr>
          </a:p>
          <a:p>
            <a:pPr indent="0" lvl="0" marL="0" rtl="0" algn="just">
              <a:spcBef>
                <a:spcPts val="1600"/>
              </a:spcBef>
              <a:spcAft>
                <a:spcPts val="1600"/>
              </a:spcAft>
              <a:buNone/>
            </a:pPr>
            <a:r>
              <a:rPr lang="el" sz="2400">
                <a:latin typeface="Palatino Linotype"/>
                <a:ea typeface="Palatino Linotype"/>
                <a:cs typeface="Palatino Linotype"/>
                <a:sym typeface="Palatino Linotype"/>
              </a:rPr>
              <a:t>                                                             </a:t>
            </a:r>
            <a:endParaRPr sz="2400">
              <a:latin typeface="Palatino Linotype"/>
              <a:ea typeface="Palatino Linotype"/>
              <a:cs typeface="Palatino Linotype"/>
              <a:sym typeface="Palatino Linotype"/>
            </a:endParaRPr>
          </a:p>
        </p:txBody>
      </p:sp>
      <p:pic>
        <p:nvPicPr>
          <p:cNvPr id="132" name="Google Shape;132;p22"/>
          <p:cNvPicPr preferRelativeResize="0"/>
          <p:nvPr/>
        </p:nvPicPr>
        <p:blipFill rotWithShape="1">
          <a:blip r:embed="rId3">
            <a:alphaModFix/>
          </a:blip>
          <a:srcRect b="0" l="9620" r="-9619" t="0"/>
          <a:stretch/>
        </p:blipFill>
        <p:spPr>
          <a:xfrm>
            <a:off x="1011275" y="3857625"/>
            <a:ext cx="2110525" cy="1285876"/>
          </a:xfrm>
          <a:prstGeom prst="rect">
            <a:avLst/>
          </a:prstGeom>
          <a:noFill/>
          <a:ln>
            <a:noFill/>
          </a:ln>
        </p:spPr>
      </p:pic>
      <p:pic>
        <p:nvPicPr>
          <p:cNvPr id="133" name="Google Shape;133;p22"/>
          <p:cNvPicPr preferRelativeResize="0"/>
          <p:nvPr/>
        </p:nvPicPr>
        <p:blipFill>
          <a:blip r:embed="rId4">
            <a:alphaModFix/>
          </a:blip>
          <a:stretch>
            <a:fillRect/>
          </a:stretch>
        </p:blipFill>
        <p:spPr>
          <a:xfrm>
            <a:off x="4795700" y="3857575"/>
            <a:ext cx="2502725" cy="1285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0" y="0"/>
            <a:ext cx="9144000" cy="7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3600">
                <a:latin typeface="Palatino Linotype"/>
                <a:ea typeface="Palatino Linotype"/>
                <a:cs typeface="Palatino Linotype"/>
                <a:sym typeface="Palatino Linotype"/>
              </a:rPr>
              <a:t>Air Activities</a:t>
            </a:r>
            <a:endParaRPr sz="3600">
              <a:latin typeface="Palatino Linotype"/>
              <a:ea typeface="Palatino Linotype"/>
              <a:cs typeface="Palatino Linotype"/>
              <a:sym typeface="Palatino Linotype"/>
            </a:endParaRPr>
          </a:p>
        </p:txBody>
      </p:sp>
      <p:sp>
        <p:nvSpPr>
          <p:cNvPr id="139" name="Google Shape;139;p23"/>
          <p:cNvSpPr txBox="1"/>
          <p:nvPr>
            <p:ph idx="1" type="body"/>
          </p:nvPr>
        </p:nvSpPr>
        <p:spPr>
          <a:xfrm>
            <a:off x="0" y="1691950"/>
            <a:ext cx="9144000" cy="3451500"/>
          </a:xfrm>
          <a:prstGeom prst="rect">
            <a:avLst/>
          </a:prstGeom>
        </p:spPr>
        <p:txBody>
          <a:bodyPr anchorCtr="0" anchor="t" bIns="91425" lIns="91425" spcFirstLastPara="1" rIns="91425" wrap="square" tIns="91425">
            <a:noAutofit/>
          </a:bodyPr>
          <a:lstStyle/>
          <a:p>
            <a:pPr indent="-381000" lvl="0" marL="457200" rtl="0" algn="just">
              <a:spcBef>
                <a:spcPts val="0"/>
              </a:spcBef>
              <a:spcAft>
                <a:spcPts val="0"/>
              </a:spcAft>
              <a:buSzPts val="2400"/>
              <a:buFont typeface="Palatino Linotype"/>
              <a:buChar char="●"/>
            </a:pPr>
            <a:r>
              <a:rPr lang="el" sz="2400" u="sng">
                <a:latin typeface="Palatino Linotype"/>
                <a:ea typeface="Palatino Linotype"/>
                <a:cs typeface="Palatino Linotype"/>
                <a:sym typeface="Palatino Linotype"/>
              </a:rPr>
              <a:t>Paragliding</a:t>
            </a:r>
            <a:endParaRPr sz="2400" u="sng">
              <a:latin typeface="Palatino Linotype"/>
              <a:ea typeface="Palatino Linotype"/>
              <a:cs typeface="Palatino Linotype"/>
              <a:sym typeface="Palatino Linotype"/>
            </a:endParaRPr>
          </a:p>
          <a:p>
            <a:pPr indent="0" lvl="0" marL="0" rtl="0" algn="just">
              <a:spcBef>
                <a:spcPts val="1600"/>
              </a:spcBef>
              <a:spcAft>
                <a:spcPts val="0"/>
              </a:spcAft>
              <a:buNone/>
            </a:pPr>
            <a:r>
              <a:rPr lang="el" sz="2400">
                <a:latin typeface="Palatino Linotype"/>
                <a:ea typeface="Palatino Linotype"/>
                <a:cs typeface="Palatino Linotype"/>
                <a:sym typeface="Palatino Linotype"/>
              </a:rPr>
              <a:t>     ~  Chanopoulo(Arta)           ~  Vrachos-Loutsa Beach(Preveza)</a:t>
            </a:r>
            <a:endParaRPr sz="2400">
              <a:latin typeface="Palatino Linotype"/>
              <a:ea typeface="Palatino Linotype"/>
              <a:cs typeface="Palatino Linotype"/>
              <a:sym typeface="Palatino Linotype"/>
            </a:endParaRPr>
          </a:p>
          <a:p>
            <a:pPr indent="0" lvl="0" marL="0" rtl="0" algn="just">
              <a:spcBef>
                <a:spcPts val="1600"/>
              </a:spcBef>
              <a:spcAft>
                <a:spcPts val="0"/>
              </a:spcAft>
              <a:buNone/>
            </a:pPr>
            <a:r>
              <a:rPr lang="el" sz="2400">
                <a:latin typeface="Palatino Linotype"/>
                <a:ea typeface="Palatino Linotype"/>
                <a:cs typeface="Palatino Linotype"/>
                <a:sym typeface="Palatino Linotype"/>
              </a:rPr>
              <a:t>                                                  </a:t>
            </a:r>
            <a:endParaRPr sz="2400">
              <a:latin typeface="Palatino Linotype"/>
              <a:ea typeface="Palatino Linotype"/>
              <a:cs typeface="Palatino Linotype"/>
              <a:sym typeface="Palatino Linotype"/>
            </a:endParaRPr>
          </a:p>
          <a:p>
            <a:pPr indent="0" lvl="0" marL="0" rtl="0" algn="just">
              <a:spcBef>
                <a:spcPts val="1600"/>
              </a:spcBef>
              <a:spcAft>
                <a:spcPts val="1600"/>
              </a:spcAft>
              <a:buNone/>
            </a:pPr>
            <a:r>
              <a:t/>
            </a:r>
            <a:endParaRPr sz="2400">
              <a:latin typeface="Palatino Linotype"/>
              <a:ea typeface="Palatino Linotype"/>
              <a:cs typeface="Palatino Linotype"/>
              <a:sym typeface="Palatino Linotype"/>
            </a:endParaRPr>
          </a:p>
        </p:txBody>
      </p:sp>
      <p:pic>
        <p:nvPicPr>
          <p:cNvPr id="140" name="Google Shape;140;p23"/>
          <p:cNvPicPr preferRelativeResize="0"/>
          <p:nvPr/>
        </p:nvPicPr>
        <p:blipFill>
          <a:blip r:embed="rId3">
            <a:alphaModFix/>
          </a:blip>
          <a:stretch>
            <a:fillRect/>
          </a:stretch>
        </p:blipFill>
        <p:spPr>
          <a:xfrm>
            <a:off x="4778050" y="2900925"/>
            <a:ext cx="3523775" cy="1973325"/>
          </a:xfrm>
          <a:prstGeom prst="rect">
            <a:avLst/>
          </a:prstGeom>
          <a:noFill/>
          <a:ln>
            <a:noFill/>
          </a:ln>
        </p:spPr>
      </p:pic>
      <p:pic>
        <p:nvPicPr>
          <p:cNvPr id="141" name="Google Shape;141;p23"/>
          <p:cNvPicPr preferRelativeResize="0"/>
          <p:nvPr/>
        </p:nvPicPr>
        <p:blipFill>
          <a:blip r:embed="rId4">
            <a:alphaModFix/>
          </a:blip>
          <a:stretch>
            <a:fillRect/>
          </a:stretch>
        </p:blipFill>
        <p:spPr>
          <a:xfrm>
            <a:off x="363525" y="2963675"/>
            <a:ext cx="3187825" cy="1847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0" y="0"/>
            <a:ext cx="9144000" cy="75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3600">
                <a:latin typeface="Palatino Linotype"/>
                <a:ea typeface="Palatino Linotype"/>
                <a:cs typeface="Palatino Linotype"/>
                <a:sym typeface="Palatino Linotype"/>
              </a:rPr>
              <a:t>Activities in Epirus</a:t>
            </a:r>
            <a:endParaRPr sz="3600">
              <a:latin typeface="Palatino Linotype"/>
              <a:ea typeface="Palatino Linotype"/>
              <a:cs typeface="Palatino Linotype"/>
              <a:sym typeface="Palatino Linotype"/>
            </a:endParaRPr>
          </a:p>
        </p:txBody>
      </p:sp>
      <p:sp>
        <p:nvSpPr>
          <p:cNvPr id="147" name="Google Shape;147;p24"/>
          <p:cNvSpPr txBox="1"/>
          <p:nvPr>
            <p:ph idx="1" type="body"/>
          </p:nvPr>
        </p:nvSpPr>
        <p:spPr>
          <a:xfrm>
            <a:off x="0" y="1706250"/>
            <a:ext cx="9144000" cy="343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l" sz="4800">
                <a:latin typeface="Palatino Linotype"/>
                <a:ea typeface="Palatino Linotype"/>
                <a:cs typeface="Palatino Linotype"/>
                <a:sym typeface="Palatino Linotype"/>
              </a:rPr>
              <a:t>Thank you </a:t>
            </a:r>
            <a:endParaRPr sz="4800">
              <a:latin typeface="Palatino Linotype"/>
              <a:ea typeface="Palatino Linotype"/>
              <a:cs typeface="Palatino Linotype"/>
              <a:sym typeface="Palatino Linotype"/>
            </a:endParaRPr>
          </a:p>
          <a:p>
            <a:pPr indent="0" lvl="0" marL="0" rtl="0" algn="ctr">
              <a:spcBef>
                <a:spcPts val="1600"/>
              </a:spcBef>
              <a:spcAft>
                <a:spcPts val="0"/>
              </a:spcAft>
              <a:buNone/>
            </a:pPr>
            <a:r>
              <a:rPr lang="el" sz="4800">
                <a:latin typeface="Palatino Linotype"/>
                <a:ea typeface="Palatino Linotype"/>
                <a:cs typeface="Palatino Linotype"/>
                <a:sym typeface="Palatino Linotype"/>
              </a:rPr>
              <a:t>for your</a:t>
            </a:r>
            <a:endParaRPr sz="4800">
              <a:latin typeface="Palatino Linotype"/>
              <a:ea typeface="Palatino Linotype"/>
              <a:cs typeface="Palatino Linotype"/>
              <a:sym typeface="Palatino Linotype"/>
            </a:endParaRPr>
          </a:p>
          <a:p>
            <a:pPr indent="0" lvl="0" marL="0" rtl="0" algn="ctr">
              <a:spcBef>
                <a:spcPts val="1600"/>
              </a:spcBef>
              <a:spcAft>
                <a:spcPts val="1600"/>
              </a:spcAft>
              <a:buNone/>
            </a:pPr>
            <a:r>
              <a:rPr lang="el" sz="4800">
                <a:latin typeface="Palatino Linotype"/>
                <a:ea typeface="Palatino Linotype"/>
                <a:cs typeface="Palatino Linotype"/>
                <a:sym typeface="Palatino Linotype"/>
              </a:rPr>
              <a:t>attention</a:t>
            </a:r>
            <a:endParaRPr sz="4800">
              <a:latin typeface="Palatino Linotype"/>
              <a:ea typeface="Palatino Linotype"/>
              <a:cs typeface="Palatino Linotype"/>
              <a:sym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0" y="0"/>
            <a:ext cx="9115800" cy="75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3600">
                <a:latin typeface="Palatino Linotype"/>
                <a:ea typeface="Palatino Linotype"/>
                <a:cs typeface="Palatino Linotype"/>
                <a:sym typeface="Palatino Linotype"/>
              </a:rPr>
              <a:t>Activities in Epirus</a:t>
            </a:r>
            <a:endParaRPr sz="3600">
              <a:latin typeface="Palatino Linotype"/>
              <a:ea typeface="Palatino Linotype"/>
              <a:cs typeface="Palatino Linotype"/>
              <a:sym typeface="Palatino Linotype"/>
            </a:endParaRPr>
          </a:p>
        </p:txBody>
      </p:sp>
      <p:sp>
        <p:nvSpPr>
          <p:cNvPr id="74" name="Google Shape;74;p14"/>
          <p:cNvSpPr txBox="1"/>
          <p:nvPr>
            <p:ph idx="1" type="body"/>
          </p:nvPr>
        </p:nvSpPr>
        <p:spPr>
          <a:xfrm>
            <a:off x="0" y="1668550"/>
            <a:ext cx="9144000" cy="34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400">
                <a:latin typeface="Palatino Linotype"/>
                <a:ea typeface="Palatino Linotype"/>
                <a:cs typeface="Palatino Linotype"/>
                <a:sym typeface="Palatino Linotype"/>
              </a:rPr>
              <a:t>Epirus is an area with many natural beauties which is located between Pindos mountain range and the Ionian sea.</a:t>
            </a:r>
            <a:endParaRPr sz="2400">
              <a:latin typeface="Palatino Linotype"/>
              <a:ea typeface="Palatino Linotype"/>
              <a:cs typeface="Palatino Linotype"/>
              <a:sym typeface="Palatino Linotype"/>
            </a:endParaRPr>
          </a:p>
          <a:p>
            <a:pPr indent="0" lvl="0" marL="0" rtl="0" algn="l">
              <a:spcBef>
                <a:spcPts val="1600"/>
              </a:spcBef>
              <a:spcAft>
                <a:spcPts val="0"/>
              </a:spcAft>
              <a:buNone/>
            </a:pPr>
            <a:r>
              <a:rPr lang="el" sz="2400">
                <a:latin typeface="Palatino Linotype"/>
                <a:ea typeface="Palatino Linotype"/>
                <a:cs typeface="Palatino Linotype"/>
                <a:sym typeface="Palatino Linotype"/>
              </a:rPr>
              <a:t>Specifically, in Epirus there are many evaluated activities that are separated in three categories :</a:t>
            </a:r>
            <a:endParaRPr sz="2400">
              <a:latin typeface="Palatino Linotype"/>
              <a:ea typeface="Palatino Linotype"/>
              <a:cs typeface="Palatino Linotype"/>
              <a:sym typeface="Palatino Linotype"/>
            </a:endParaRPr>
          </a:p>
          <a:p>
            <a:pPr indent="-381000" lvl="0" marL="457200" rtl="0" algn="l">
              <a:spcBef>
                <a:spcPts val="1600"/>
              </a:spcBef>
              <a:spcAft>
                <a:spcPts val="0"/>
              </a:spcAft>
              <a:buSzPts val="2400"/>
              <a:buFont typeface="Palatino Linotype"/>
              <a:buChar char="●"/>
            </a:pPr>
            <a:r>
              <a:rPr lang="el" sz="2400" u="sng">
                <a:latin typeface="Palatino Linotype"/>
                <a:ea typeface="Palatino Linotype"/>
                <a:cs typeface="Palatino Linotype"/>
                <a:sym typeface="Palatino Linotype"/>
              </a:rPr>
              <a:t>Soil Activities         </a:t>
            </a:r>
            <a:endParaRPr sz="2400" u="sng">
              <a:latin typeface="Palatino Linotype"/>
              <a:ea typeface="Palatino Linotype"/>
              <a:cs typeface="Palatino Linotype"/>
              <a:sym typeface="Palatino Linotype"/>
            </a:endParaRPr>
          </a:p>
          <a:p>
            <a:pPr indent="-381000" lvl="0" marL="457200" rtl="0" algn="l">
              <a:spcBef>
                <a:spcPts val="0"/>
              </a:spcBef>
              <a:spcAft>
                <a:spcPts val="0"/>
              </a:spcAft>
              <a:buSzPts val="2400"/>
              <a:buFont typeface="Palatino Linotype"/>
              <a:buChar char="●"/>
            </a:pPr>
            <a:r>
              <a:rPr lang="el" sz="2400" u="sng">
                <a:latin typeface="Palatino Linotype"/>
                <a:ea typeface="Palatino Linotype"/>
                <a:cs typeface="Palatino Linotype"/>
                <a:sym typeface="Palatino Linotype"/>
              </a:rPr>
              <a:t>Water Activities</a:t>
            </a:r>
            <a:endParaRPr sz="2400" u="sng">
              <a:latin typeface="Palatino Linotype"/>
              <a:ea typeface="Palatino Linotype"/>
              <a:cs typeface="Palatino Linotype"/>
              <a:sym typeface="Palatino Linotype"/>
            </a:endParaRPr>
          </a:p>
          <a:p>
            <a:pPr indent="-381000" lvl="0" marL="457200" rtl="0" algn="l">
              <a:spcBef>
                <a:spcPts val="0"/>
              </a:spcBef>
              <a:spcAft>
                <a:spcPts val="0"/>
              </a:spcAft>
              <a:buSzPts val="2400"/>
              <a:buFont typeface="Palatino Linotype"/>
              <a:buChar char="●"/>
            </a:pPr>
            <a:r>
              <a:rPr lang="el" sz="2400" u="sng">
                <a:latin typeface="Palatino Linotype"/>
                <a:ea typeface="Palatino Linotype"/>
                <a:cs typeface="Palatino Linotype"/>
                <a:sym typeface="Palatino Linotype"/>
              </a:rPr>
              <a:t>Air Activitie</a:t>
            </a:r>
            <a:r>
              <a:rPr lang="el" sz="2400" u="sng">
                <a:latin typeface="Palatino Linotype"/>
                <a:ea typeface="Palatino Linotype"/>
                <a:cs typeface="Palatino Linotype"/>
                <a:sym typeface="Palatino Linotype"/>
              </a:rPr>
              <a:t>s</a:t>
            </a:r>
            <a:endParaRPr sz="2400" u="sng">
              <a:latin typeface="Palatino Linotype"/>
              <a:ea typeface="Palatino Linotype"/>
              <a:cs typeface="Palatino Linotype"/>
              <a:sym typeface="Palatino Linotype"/>
            </a:endParaRPr>
          </a:p>
          <a:p>
            <a:pPr indent="0" lvl="0" marL="0" rtl="0" algn="l">
              <a:spcBef>
                <a:spcPts val="1600"/>
              </a:spcBef>
              <a:spcAft>
                <a:spcPts val="0"/>
              </a:spcAft>
              <a:buNone/>
            </a:pPr>
            <a:r>
              <a:t/>
            </a:r>
            <a:endParaRPr sz="2400">
              <a:latin typeface="Palatino Linotype"/>
              <a:ea typeface="Palatino Linotype"/>
              <a:cs typeface="Palatino Linotype"/>
              <a:sym typeface="Palatino Linotype"/>
            </a:endParaRPr>
          </a:p>
          <a:p>
            <a:pPr indent="0" lvl="0" marL="0" rtl="0" algn="just">
              <a:lnSpc>
                <a:spcPct val="115000"/>
              </a:lnSpc>
              <a:spcBef>
                <a:spcPts val="1600"/>
              </a:spcBef>
              <a:spcAft>
                <a:spcPts val="0"/>
              </a:spcAft>
              <a:buClr>
                <a:srgbClr val="000000"/>
              </a:buClr>
              <a:buSzPts val="1100"/>
              <a:buFont typeface="Arial"/>
              <a:buNone/>
            </a:pPr>
            <a:r>
              <a:t/>
            </a:r>
            <a:endParaRPr sz="2400" u="sng">
              <a:solidFill>
                <a:srgbClr val="000000"/>
              </a:solidFill>
              <a:highlight>
                <a:srgbClr val="FFFFFF"/>
              </a:highlight>
              <a:latin typeface="Palatino Linotype"/>
              <a:ea typeface="Palatino Linotype"/>
              <a:cs typeface="Palatino Linotype"/>
              <a:sym typeface="Palatino Linotype"/>
            </a:endParaRPr>
          </a:p>
          <a:p>
            <a:pPr indent="0" lvl="0" marL="0" rtl="0" algn="l">
              <a:spcBef>
                <a:spcPts val="1000"/>
              </a:spcBef>
              <a:spcAft>
                <a:spcPts val="1600"/>
              </a:spcAft>
              <a:buNone/>
            </a:pPr>
            <a:r>
              <a:t/>
            </a:r>
            <a:endParaRPr sz="2400">
              <a:latin typeface="Palatino Linotype"/>
              <a:ea typeface="Palatino Linotype"/>
              <a:cs typeface="Palatino Linotype"/>
              <a:sym typeface="Palatino Linotyp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0" y="0"/>
            <a:ext cx="9144000" cy="79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3600">
                <a:latin typeface="Palatino Linotype"/>
                <a:ea typeface="Palatino Linotype"/>
                <a:cs typeface="Palatino Linotype"/>
                <a:sym typeface="Palatino Linotype"/>
              </a:rPr>
              <a:t>Soil Activities</a:t>
            </a:r>
            <a:endParaRPr sz="3600">
              <a:latin typeface="Palatino Linotype"/>
              <a:ea typeface="Palatino Linotype"/>
              <a:cs typeface="Palatino Linotype"/>
              <a:sym typeface="Palatino Linotype"/>
            </a:endParaRPr>
          </a:p>
        </p:txBody>
      </p:sp>
      <p:sp>
        <p:nvSpPr>
          <p:cNvPr id="80" name="Google Shape;80;p15"/>
          <p:cNvSpPr txBox="1"/>
          <p:nvPr>
            <p:ph idx="1" type="body"/>
          </p:nvPr>
        </p:nvSpPr>
        <p:spPr>
          <a:xfrm>
            <a:off x="0" y="1706250"/>
            <a:ext cx="9144000" cy="3437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Palatino Linotype"/>
              <a:buChar char="●"/>
            </a:pPr>
            <a:r>
              <a:rPr lang="el" sz="2400" u="sng">
                <a:latin typeface="Palatino Linotype"/>
                <a:ea typeface="Palatino Linotype"/>
                <a:cs typeface="Palatino Linotype"/>
                <a:sym typeface="Palatino Linotype"/>
              </a:rPr>
              <a:t>Horse Riding</a:t>
            </a:r>
            <a:endParaRPr sz="2400" u="sng">
              <a:latin typeface="Palatino Linotype"/>
              <a:ea typeface="Palatino Linotype"/>
              <a:cs typeface="Palatino Linotype"/>
              <a:sym typeface="Palatino Linotype"/>
            </a:endParaRPr>
          </a:p>
          <a:p>
            <a:pPr indent="0" lvl="0" marL="0" rtl="0" algn="l">
              <a:spcBef>
                <a:spcPts val="1600"/>
              </a:spcBef>
              <a:spcAft>
                <a:spcPts val="1600"/>
              </a:spcAft>
              <a:buNone/>
            </a:pPr>
            <a:r>
              <a:rPr lang="el" sz="2400">
                <a:latin typeface="Palatino Linotype"/>
                <a:ea typeface="Palatino Linotype"/>
                <a:cs typeface="Palatino Linotype"/>
                <a:sym typeface="Palatino Linotype"/>
              </a:rPr>
              <a:t>You can take a ride both  around the area of Voidomatis river, on the boundary of the Vikos-Aoos national park and the river of Acheron.          </a:t>
            </a:r>
            <a:endParaRPr sz="2400">
              <a:latin typeface="Palatino Linotype"/>
              <a:ea typeface="Palatino Linotype"/>
              <a:cs typeface="Palatino Linotype"/>
              <a:sym typeface="Palatino Linotyp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0" y="0"/>
            <a:ext cx="9144000" cy="77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3600">
                <a:latin typeface="Palatino Linotype"/>
                <a:ea typeface="Palatino Linotype"/>
                <a:cs typeface="Palatino Linotype"/>
                <a:sym typeface="Palatino Linotype"/>
              </a:rPr>
              <a:t>Soil Activities</a:t>
            </a:r>
            <a:endParaRPr sz="3600">
              <a:latin typeface="Palatino Linotype"/>
              <a:ea typeface="Palatino Linotype"/>
              <a:cs typeface="Palatino Linotype"/>
              <a:sym typeface="Palatino Linotype"/>
            </a:endParaRPr>
          </a:p>
        </p:txBody>
      </p:sp>
      <p:sp>
        <p:nvSpPr>
          <p:cNvPr id="86" name="Google Shape;86;p16"/>
          <p:cNvSpPr txBox="1"/>
          <p:nvPr>
            <p:ph idx="1" type="body"/>
          </p:nvPr>
        </p:nvSpPr>
        <p:spPr>
          <a:xfrm>
            <a:off x="0" y="1706250"/>
            <a:ext cx="9144000" cy="3437400"/>
          </a:xfrm>
          <a:prstGeom prst="rect">
            <a:avLst/>
          </a:prstGeom>
        </p:spPr>
        <p:txBody>
          <a:bodyPr anchorCtr="0" anchor="t" bIns="91425" lIns="91425" spcFirstLastPara="1" rIns="91425" wrap="square" tIns="91425">
            <a:noAutofit/>
          </a:bodyPr>
          <a:lstStyle/>
          <a:p>
            <a:pPr indent="-381000" lvl="0" marL="457200" rtl="0" algn="just">
              <a:spcBef>
                <a:spcPts val="0"/>
              </a:spcBef>
              <a:spcAft>
                <a:spcPts val="0"/>
              </a:spcAft>
              <a:buSzPts val="2400"/>
              <a:buFont typeface="Palatino Linotype"/>
              <a:buChar char="●"/>
            </a:pPr>
            <a:r>
              <a:rPr lang="el" sz="2400" u="sng">
                <a:latin typeface="Palatino Linotype"/>
                <a:ea typeface="Palatino Linotype"/>
                <a:cs typeface="Palatino Linotype"/>
                <a:sym typeface="Palatino Linotype"/>
              </a:rPr>
              <a:t>Horse Riding</a:t>
            </a:r>
            <a:endParaRPr sz="2400" u="sng">
              <a:latin typeface="Palatino Linotype"/>
              <a:ea typeface="Palatino Linotype"/>
              <a:cs typeface="Palatino Linotype"/>
              <a:sym typeface="Palatino Linotype"/>
            </a:endParaRPr>
          </a:p>
          <a:p>
            <a:pPr indent="0" lvl="0" marL="0" rtl="0" algn="just">
              <a:spcBef>
                <a:spcPts val="1600"/>
              </a:spcBef>
              <a:spcAft>
                <a:spcPts val="0"/>
              </a:spcAft>
              <a:buNone/>
            </a:pPr>
            <a:r>
              <a:rPr lang="el" sz="2400">
                <a:latin typeface="Palatino Linotype"/>
                <a:ea typeface="Palatino Linotype"/>
                <a:cs typeface="Palatino Linotype"/>
                <a:sym typeface="Palatino Linotype"/>
              </a:rPr>
              <a:t>       ~ Acheron River                          ~ Voidomatis River</a:t>
            </a:r>
            <a:endParaRPr sz="2400">
              <a:latin typeface="Palatino Linotype"/>
              <a:ea typeface="Palatino Linotype"/>
              <a:cs typeface="Palatino Linotype"/>
              <a:sym typeface="Palatino Linotype"/>
            </a:endParaRPr>
          </a:p>
          <a:p>
            <a:pPr indent="0" lvl="0" marL="0" rtl="0" algn="just">
              <a:spcBef>
                <a:spcPts val="1600"/>
              </a:spcBef>
              <a:spcAft>
                <a:spcPts val="0"/>
              </a:spcAft>
              <a:buNone/>
            </a:pPr>
            <a:r>
              <a:rPr lang="el" sz="2400">
                <a:latin typeface="Palatino Linotype"/>
                <a:ea typeface="Palatino Linotype"/>
                <a:cs typeface="Palatino Linotype"/>
                <a:sym typeface="Palatino Linotype"/>
              </a:rPr>
              <a:t>                                                                 </a:t>
            </a:r>
            <a:endParaRPr sz="2400">
              <a:latin typeface="Palatino Linotype"/>
              <a:ea typeface="Palatino Linotype"/>
              <a:cs typeface="Palatino Linotype"/>
              <a:sym typeface="Palatino Linotype"/>
            </a:endParaRPr>
          </a:p>
          <a:p>
            <a:pPr indent="0" lvl="0" marL="0" rtl="0" algn="just">
              <a:spcBef>
                <a:spcPts val="1600"/>
              </a:spcBef>
              <a:spcAft>
                <a:spcPts val="1600"/>
              </a:spcAft>
              <a:buNone/>
            </a:pPr>
            <a:r>
              <a:t/>
            </a:r>
            <a:endParaRPr sz="2400">
              <a:latin typeface="Palatino Linotype"/>
              <a:ea typeface="Palatino Linotype"/>
              <a:cs typeface="Palatino Linotype"/>
              <a:sym typeface="Palatino Linotype"/>
            </a:endParaRPr>
          </a:p>
        </p:txBody>
      </p:sp>
      <p:pic>
        <p:nvPicPr>
          <p:cNvPr id="87" name="Google Shape;87;p16"/>
          <p:cNvPicPr preferRelativeResize="0"/>
          <p:nvPr/>
        </p:nvPicPr>
        <p:blipFill>
          <a:blip r:embed="rId3">
            <a:alphaModFix/>
          </a:blip>
          <a:stretch>
            <a:fillRect/>
          </a:stretch>
        </p:blipFill>
        <p:spPr>
          <a:xfrm>
            <a:off x="438325" y="3007150"/>
            <a:ext cx="2950601" cy="1844126"/>
          </a:xfrm>
          <a:prstGeom prst="rect">
            <a:avLst/>
          </a:prstGeom>
          <a:noFill/>
          <a:ln>
            <a:noFill/>
          </a:ln>
        </p:spPr>
      </p:pic>
      <p:pic>
        <p:nvPicPr>
          <p:cNvPr id="88" name="Google Shape;88;p16"/>
          <p:cNvPicPr preferRelativeResize="0"/>
          <p:nvPr/>
        </p:nvPicPr>
        <p:blipFill>
          <a:blip r:embed="rId4">
            <a:alphaModFix/>
          </a:blip>
          <a:stretch>
            <a:fillRect/>
          </a:stretch>
        </p:blipFill>
        <p:spPr>
          <a:xfrm>
            <a:off x="4583262" y="3007150"/>
            <a:ext cx="3274262" cy="184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0" y="0"/>
            <a:ext cx="9144000" cy="74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3600">
                <a:latin typeface="Palatino Linotype"/>
                <a:ea typeface="Palatino Linotype"/>
                <a:cs typeface="Palatino Linotype"/>
                <a:sym typeface="Palatino Linotype"/>
              </a:rPr>
              <a:t>Soil Activities</a:t>
            </a:r>
            <a:endParaRPr sz="3600">
              <a:latin typeface="Palatino Linotype"/>
              <a:ea typeface="Palatino Linotype"/>
              <a:cs typeface="Palatino Linotype"/>
              <a:sym typeface="Palatino Linotype"/>
            </a:endParaRPr>
          </a:p>
        </p:txBody>
      </p:sp>
      <p:sp>
        <p:nvSpPr>
          <p:cNvPr id="94" name="Google Shape;94;p17"/>
          <p:cNvSpPr txBox="1"/>
          <p:nvPr>
            <p:ph idx="1" type="body"/>
          </p:nvPr>
        </p:nvSpPr>
        <p:spPr>
          <a:xfrm>
            <a:off x="0" y="1708075"/>
            <a:ext cx="9144000" cy="3435300"/>
          </a:xfrm>
          <a:prstGeom prst="rect">
            <a:avLst/>
          </a:prstGeom>
        </p:spPr>
        <p:txBody>
          <a:bodyPr anchorCtr="0" anchor="t" bIns="91425" lIns="91425" spcFirstLastPara="1" rIns="91425" wrap="square" tIns="91425">
            <a:noAutofit/>
          </a:bodyPr>
          <a:lstStyle/>
          <a:p>
            <a:pPr indent="-381000" lvl="0" marL="457200" rtl="0" algn="just">
              <a:spcBef>
                <a:spcPts val="0"/>
              </a:spcBef>
              <a:spcAft>
                <a:spcPts val="0"/>
              </a:spcAft>
              <a:buSzPts val="2400"/>
              <a:buChar char="●"/>
            </a:pPr>
            <a:r>
              <a:rPr lang="el" sz="2400" u="sng"/>
              <a:t>Hiking</a:t>
            </a:r>
            <a:endParaRPr sz="2400" u="sng"/>
          </a:p>
          <a:p>
            <a:pPr indent="0" lvl="0" marL="0" rtl="0" algn="just">
              <a:spcBef>
                <a:spcPts val="1600"/>
              </a:spcBef>
              <a:spcAft>
                <a:spcPts val="0"/>
              </a:spcAft>
              <a:buNone/>
            </a:pPr>
            <a:r>
              <a:rPr lang="el" sz="2400"/>
              <a:t>You can enjoy the hiking experience in Epirus with spectacular hikes in the mountain Tymfi, around Dragon lake and in the impressive Vikos Gorge which is the second deepest gorge in the world according to Wikipedia and Guiness Record.</a:t>
            </a:r>
            <a:endParaRPr sz="2400"/>
          </a:p>
          <a:p>
            <a:pPr indent="0" lvl="0" marL="0" rtl="0" algn="just">
              <a:spcBef>
                <a:spcPts val="1600"/>
              </a:spcBef>
              <a:spcAft>
                <a:spcPts val="1600"/>
              </a:spcAft>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0" y="0"/>
            <a:ext cx="9144000" cy="79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3600">
                <a:latin typeface="Palatino Linotype"/>
                <a:ea typeface="Palatino Linotype"/>
                <a:cs typeface="Palatino Linotype"/>
                <a:sym typeface="Palatino Linotype"/>
              </a:rPr>
              <a:t>Soil Activities</a:t>
            </a:r>
            <a:endParaRPr sz="3600">
              <a:latin typeface="Palatino Linotype"/>
              <a:ea typeface="Palatino Linotype"/>
              <a:cs typeface="Palatino Linotype"/>
              <a:sym typeface="Palatino Linotype"/>
            </a:endParaRPr>
          </a:p>
        </p:txBody>
      </p:sp>
      <p:sp>
        <p:nvSpPr>
          <p:cNvPr id="100" name="Google Shape;100;p18"/>
          <p:cNvSpPr txBox="1"/>
          <p:nvPr>
            <p:ph idx="1" type="body"/>
          </p:nvPr>
        </p:nvSpPr>
        <p:spPr>
          <a:xfrm>
            <a:off x="0" y="1692975"/>
            <a:ext cx="9144000" cy="3450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Palatino Linotype"/>
              <a:buChar char="●"/>
            </a:pPr>
            <a:r>
              <a:rPr lang="el" sz="2400" u="sng">
                <a:latin typeface="Palatino Linotype"/>
                <a:ea typeface="Palatino Linotype"/>
                <a:cs typeface="Palatino Linotype"/>
                <a:sym typeface="Palatino Linotype"/>
              </a:rPr>
              <a:t>Hiking</a:t>
            </a:r>
            <a:endParaRPr sz="2400">
              <a:latin typeface="Palatino Linotype"/>
              <a:ea typeface="Palatino Linotype"/>
              <a:cs typeface="Palatino Linotype"/>
              <a:sym typeface="Palatino Linotype"/>
            </a:endParaRPr>
          </a:p>
          <a:p>
            <a:pPr indent="0" lvl="0" marL="0" rtl="0" algn="l">
              <a:spcBef>
                <a:spcPts val="1600"/>
              </a:spcBef>
              <a:spcAft>
                <a:spcPts val="0"/>
              </a:spcAft>
              <a:buNone/>
            </a:pPr>
            <a:r>
              <a:rPr lang="el" sz="2400">
                <a:latin typeface="Palatino Linotype"/>
                <a:ea typeface="Palatino Linotype"/>
                <a:cs typeface="Palatino Linotype"/>
                <a:sym typeface="Palatino Linotype"/>
              </a:rPr>
              <a:t>       ~ Dragon lake                              ~ Vikos Gorge</a:t>
            </a:r>
            <a:endParaRPr sz="2400">
              <a:latin typeface="Palatino Linotype"/>
              <a:ea typeface="Palatino Linotype"/>
              <a:cs typeface="Palatino Linotype"/>
              <a:sym typeface="Palatino Linotype"/>
            </a:endParaRPr>
          </a:p>
          <a:p>
            <a:pPr indent="0" lvl="0" marL="0" rtl="0" algn="l">
              <a:spcBef>
                <a:spcPts val="1600"/>
              </a:spcBef>
              <a:spcAft>
                <a:spcPts val="0"/>
              </a:spcAft>
              <a:buNone/>
            </a:pPr>
            <a:r>
              <a:rPr lang="el" sz="2400">
                <a:latin typeface="Palatino Linotype"/>
                <a:ea typeface="Palatino Linotype"/>
                <a:cs typeface="Palatino Linotype"/>
                <a:sym typeface="Palatino Linotype"/>
              </a:rPr>
              <a:t>                                                             </a:t>
            </a:r>
            <a:endParaRPr sz="2400">
              <a:latin typeface="Palatino Linotype"/>
              <a:ea typeface="Palatino Linotype"/>
              <a:cs typeface="Palatino Linotype"/>
              <a:sym typeface="Palatino Linotype"/>
            </a:endParaRPr>
          </a:p>
          <a:p>
            <a:pPr indent="0" lvl="0" marL="0" rtl="0" algn="l">
              <a:spcBef>
                <a:spcPts val="1600"/>
              </a:spcBef>
              <a:spcAft>
                <a:spcPts val="0"/>
              </a:spcAft>
              <a:buNone/>
            </a:pPr>
            <a:r>
              <a:t/>
            </a:r>
            <a:endParaRPr sz="2400">
              <a:latin typeface="Palatino Linotype"/>
              <a:ea typeface="Palatino Linotype"/>
              <a:cs typeface="Palatino Linotype"/>
              <a:sym typeface="Palatino Linotype"/>
            </a:endParaRPr>
          </a:p>
          <a:p>
            <a:pPr indent="0" lvl="0" marL="0" rtl="0" algn="l">
              <a:spcBef>
                <a:spcPts val="1600"/>
              </a:spcBef>
              <a:spcAft>
                <a:spcPts val="1600"/>
              </a:spcAft>
              <a:buNone/>
            </a:pPr>
            <a:r>
              <a:t/>
            </a:r>
            <a:endParaRPr sz="2400">
              <a:latin typeface="Palatino Linotype"/>
              <a:ea typeface="Palatino Linotype"/>
              <a:cs typeface="Palatino Linotype"/>
              <a:sym typeface="Palatino Linotype"/>
            </a:endParaRPr>
          </a:p>
        </p:txBody>
      </p:sp>
      <p:pic>
        <p:nvPicPr>
          <p:cNvPr id="101" name="Google Shape;101;p18"/>
          <p:cNvPicPr preferRelativeResize="0"/>
          <p:nvPr/>
        </p:nvPicPr>
        <p:blipFill>
          <a:blip r:embed="rId3">
            <a:alphaModFix/>
          </a:blip>
          <a:stretch>
            <a:fillRect/>
          </a:stretch>
        </p:blipFill>
        <p:spPr>
          <a:xfrm>
            <a:off x="480775" y="2845000"/>
            <a:ext cx="2290700" cy="1610350"/>
          </a:xfrm>
          <a:prstGeom prst="rect">
            <a:avLst/>
          </a:prstGeom>
          <a:noFill/>
          <a:ln>
            <a:noFill/>
          </a:ln>
        </p:spPr>
      </p:pic>
      <p:pic>
        <p:nvPicPr>
          <p:cNvPr id="102" name="Google Shape;102;p18"/>
          <p:cNvPicPr preferRelativeResize="0"/>
          <p:nvPr/>
        </p:nvPicPr>
        <p:blipFill>
          <a:blip r:embed="rId4">
            <a:alphaModFix/>
          </a:blip>
          <a:stretch>
            <a:fillRect/>
          </a:stretch>
        </p:blipFill>
        <p:spPr>
          <a:xfrm>
            <a:off x="4572017" y="2845000"/>
            <a:ext cx="2795000" cy="1865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0" y="0"/>
            <a:ext cx="9144000" cy="79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3600">
                <a:latin typeface="Palatino Linotype"/>
                <a:ea typeface="Palatino Linotype"/>
                <a:cs typeface="Palatino Linotype"/>
                <a:sym typeface="Palatino Linotype"/>
              </a:rPr>
              <a:t>Soil Activities</a:t>
            </a:r>
            <a:endParaRPr sz="3600">
              <a:latin typeface="Palatino Linotype"/>
              <a:ea typeface="Palatino Linotype"/>
              <a:cs typeface="Palatino Linotype"/>
              <a:sym typeface="Palatino Linotype"/>
            </a:endParaRPr>
          </a:p>
        </p:txBody>
      </p:sp>
      <p:sp>
        <p:nvSpPr>
          <p:cNvPr id="108" name="Google Shape;108;p19"/>
          <p:cNvSpPr txBox="1"/>
          <p:nvPr>
            <p:ph idx="1" type="body"/>
          </p:nvPr>
        </p:nvSpPr>
        <p:spPr>
          <a:xfrm>
            <a:off x="0" y="1668550"/>
            <a:ext cx="9144000" cy="3474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Palatino Linotype"/>
              <a:buChar char="●"/>
            </a:pPr>
            <a:r>
              <a:rPr lang="el" sz="2400" u="sng">
                <a:latin typeface="Palatino Linotype"/>
                <a:ea typeface="Palatino Linotype"/>
                <a:cs typeface="Palatino Linotype"/>
                <a:sym typeface="Palatino Linotype"/>
              </a:rPr>
              <a:t>Canyoning</a:t>
            </a:r>
            <a:endParaRPr sz="2400" u="sng">
              <a:latin typeface="Palatino Linotype"/>
              <a:ea typeface="Palatino Linotype"/>
              <a:cs typeface="Palatino Linotype"/>
              <a:sym typeface="Palatino Linotype"/>
            </a:endParaRPr>
          </a:p>
          <a:p>
            <a:pPr indent="0" lvl="0" marL="0" rtl="0" algn="l">
              <a:spcBef>
                <a:spcPts val="1600"/>
              </a:spcBef>
              <a:spcAft>
                <a:spcPts val="1600"/>
              </a:spcAft>
              <a:buNone/>
            </a:pPr>
            <a:r>
              <a:rPr lang="el" sz="2400">
                <a:latin typeface="Palatino Linotype"/>
                <a:ea typeface="Palatino Linotype"/>
                <a:cs typeface="Palatino Linotype"/>
                <a:sym typeface="Palatino Linotype"/>
              </a:rPr>
              <a:t>The region of Zagorohoria is a premier destination for a number of outdoor activities, including canyoning.Vikaki canyon offers a unique opportunity to explore the gorge.</a:t>
            </a:r>
            <a:endParaRPr sz="2400">
              <a:latin typeface="Palatino Linotype"/>
              <a:ea typeface="Palatino Linotype"/>
              <a:cs typeface="Palatino Linotype"/>
              <a:sym typeface="Palatino Linotyp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0" y="0"/>
            <a:ext cx="9144000" cy="75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3600">
                <a:latin typeface="Palatino Linotype"/>
                <a:ea typeface="Palatino Linotype"/>
                <a:cs typeface="Palatino Linotype"/>
                <a:sym typeface="Palatino Linotype"/>
              </a:rPr>
              <a:t>Soil Activities</a:t>
            </a:r>
            <a:endParaRPr sz="3600">
              <a:latin typeface="Palatino Linotype"/>
              <a:ea typeface="Palatino Linotype"/>
              <a:cs typeface="Palatino Linotype"/>
              <a:sym typeface="Palatino Linotype"/>
            </a:endParaRPr>
          </a:p>
        </p:txBody>
      </p:sp>
      <p:sp>
        <p:nvSpPr>
          <p:cNvPr id="114" name="Google Shape;114;p20"/>
          <p:cNvSpPr txBox="1"/>
          <p:nvPr>
            <p:ph idx="1" type="body"/>
          </p:nvPr>
        </p:nvSpPr>
        <p:spPr>
          <a:xfrm>
            <a:off x="0" y="1687400"/>
            <a:ext cx="9144000" cy="3456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Palatino Linotype"/>
              <a:buChar char="●"/>
            </a:pPr>
            <a:r>
              <a:rPr lang="el" sz="2400" u="sng">
                <a:latin typeface="Palatino Linotype"/>
                <a:ea typeface="Palatino Linotype"/>
                <a:cs typeface="Palatino Linotype"/>
                <a:sym typeface="Palatino Linotype"/>
              </a:rPr>
              <a:t>Canyoning</a:t>
            </a:r>
            <a:endParaRPr sz="2400" u="sng">
              <a:latin typeface="Palatino Linotype"/>
              <a:ea typeface="Palatino Linotype"/>
              <a:cs typeface="Palatino Linotype"/>
              <a:sym typeface="Palatino Linotype"/>
            </a:endParaRPr>
          </a:p>
          <a:p>
            <a:pPr indent="0" lvl="0" marL="0" rtl="0" algn="l">
              <a:spcBef>
                <a:spcPts val="1600"/>
              </a:spcBef>
              <a:spcAft>
                <a:spcPts val="0"/>
              </a:spcAft>
              <a:buNone/>
            </a:pPr>
            <a:r>
              <a:rPr lang="el" sz="2400">
                <a:latin typeface="Palatino Linotype"/>
                <a:ea typeface="Palatino Linotype"/>
                <a:cs typeface="Palatino Linotype"/>
                <a:sym typeface="Palatino Linotype"/>
              </a:rPr>
              <a:t>       ~ Vikaki canyon </a:t>
            </a:r>
            <a:endParaRPr sz="2400">
              <a:latin typeface="Palatino Linotype"/>
              <a:ea typeface="Palatino Linotype"/>
              <a:cs typeface="Palatino Linotype"/>
              <a:sym typeface="Palatino Linotype"/>
            </a:endParaRPr>
          </a:p>
          <a:p>
            <a:pPr indent="0" lvl="0" marL="0" rtl="0" algn="l">
              <a:spcBef>
                <a:spcPts val="1600"/>
              </a:spcBef>
              <a:spcAft>
                <a:spcPts val="1600"/>
              </a:spcAft>
              <a:buNone/>
            </a:pPr>
            <a:r>
              <a:t/>
            </a:r>
            <a:endParaRPr sz="2400">
              <a:latin typeface="Palatino Linotype"/>
              <a:ea typeface="Palatino Linotype"/>
              <a:cs typeface="Palatino Linotype"/>
              <a:sym typeface="Palatino Linotype"/>
            </a:endParaRPr>
          </a:p>
        </p:txBody>
      </p:sp>
      <p:pic>
        <p:nvPicPr>
          <p:cNvPr id="115" name="Google Shape;115;p20"/>
          <p:cNvPicPr preferRelativeResize="0"/>
          <p:nvPr/>
        </p:nvPicPr>
        <p:blipFill>
          <a:blip r:embed="rId3">
            <a:alphaModFix/>
          </a:blip>
          <a:stretch>
            <a:fillRect/>
          </a:stretch>
        </p:blipFill>
        <p:spPr>
          <a:xfrm>
            <a:off x="4873673" y="2366875"/>
            <a:ext cx="3281900" cy="2465524"/>
          </a:xfrm>
          <a:prstGeom prst="rect">
            <a:avLst/>
          </a:prstGeom>
          <a:noFill/>
          <a:ln>
            <a:noFill/>
          </a:ln>
        </p:spPr>
      </p:pic>
      <p:pic>
        <p:nvPicPr>
          <p:cNvPr id="116" name="Google Shape;116;p20"/>
          <p:cNvPicPr preferRelativeResize="0"/>
          <p:nvPr/>
        </p:nvPicPr>
        <p:blipFill>
          <a:blip r:embed="rId4">
            <a:alphaModFix/>
          </a:blip>
          <a:stretch>
            <a:fillRect/>
          </a:stretch>
        </p:blipFill>
        <p:spPr>
          <a:xfrm>
            <a:off x="2950601" y="2916400"/>
            <a:ext cx="1488974" cy="198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0" y="0"/>
            <a:ext cx="9144000" cy="735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3600">
                <a:latin typeface="Palatino Linotype"/>
                <a:ea typeface="Palatino Linotype"/>
                <a:cs typeface="Palatino Linotype"/>
                <a:sym typeface="Palatino Linotype"/>
              </a:rPr>
              <a:t>Water Activities</a:t>
            </a:r>
            <a:endParaRPr sz="3600">
              <a:latin typeface="Palatino Linotype"/>
              <a:ea typeface="Palatino Linotype"/>
              <a:cs typeface="Palatino Linotype"/>
              <a:sym typeface="Palatino Linotype"/>
            </a:endParaRPr>
          </a:p>
        </p:txBody>
      </p:sp>
      <p:sp>
        <p:nvSpPr>
          <p:cNvPr id="122" name="Google Shape;122;p21"/>
          <p:cNvSpPr txBox="1"/>
          <p:nvPr>
            <p:ph idx="1" type="body"/>
          </p:nvPr>
        </p:nvSpPr>
        <p:spPr>
          <a:xfrm>
            <a:off x="0" y="1696825"/>
            <a:ext cx="9144000" cy="3446700"/>
          </a:xfrm>
          <a:prstGeom prst="rect">
            <a:avLst/>
          </a:prstGeom>
        </p:spPr>
        <p:txBody>
          <a:bodyPr anchorCtr="0" anchor="t" bIns="91425" lIns="91425" spcFirstLastPara="1" rIns="91425" wrap="square" tIns="91425">
            <a:noAutofit/>
          </a:bodyPr>
          <a:lstStyle/>
          <a:p>
            <a:pPr indent="-381000" lvl="0" marL="457200" rtl="0" algn="just">
              <a:spcBef>
                <a:spcPts val="0"/>
              </a:spcBef>
              <a:spcAft>
                <a:spcPts val="0"/>
              </a:spcAft>
              <a:buSzPts val="2400"/>
              <a:buFont typeface="Palatino Linotype"/>
              <a:buChar char="●"/>
            </a:pPr>
            <a:r>
              <a:rPr lang="el" sz="2400" u="sng">
                <a:latin typeface="Palatino Linotype"/>
                <a:ea typeface="Palatino Linotype"/>
                <a:cs typeface="Palatino Linotype"/>
                <a:sym typeface="Palatino Linotype"/>
              </a:rPr>
              <a:t>Rafting</a:t>
            </a:r>
            <a:endParaRPr sz="2400" u="sng">
              <a:latin typeface="Palatino Linotype"/>
              <a:ea typeface="Palatino Linotype"/>
              <a:cs typeface="Palatino Linotype"/>
              <a:sym typeface="Palatino Linotype"/>
            </a:endParaRPr>
          </a:p>
          <a:p>
            <a:pPr indent="0" lvl="0" marL="0" rtl="0" algn="just">
              <a:spcBef>
                <a:spcPts val="1600"/>
              </a:spcBef>
              <a:spcAft>
                <a:spcPts val="0"/>
              </a:spcAft>
              <a:buNone/>
            </a:pPr>
            <a:r>
              <a:rPr lang="el" sz="2400">
                <a:latin typeface="Palatino Linotype"/>
                <a:ea typeface="Palatino Linotype"/>
                <a:cs typeface="Palatino Linotype"/>
                <a:sym typeface="Palatino Linotype"/>
              </a:rPr>
              <a:t>You can join the rafting experience at the rivers Acheron, Voidomatis and Arachthos.</a:t>
            </a:r>
            <a:endParaRPr sz="2400">
              <a:latin typeface="Palatino Linotype"/>
              <a:ea typeface="Palatino Linotype"/>
              <a:cs typeface="Palatino Linotype"/>
              <a:sym typeface="Palatino Linotype"/>
            </a:endParaRPr>
          </a:p>
          <a:p>
            <a:pPr indent="0" lvl="0" marL="0" rtl="0" algn="just">
              <a:spcBef>
                <a:spcPts val="1600"/>
              </a:spcBef>
              <a:spcAft>
                <a:spcPts val="0"/>
              </a:spcAft>
              <a:buNone/>
            </a:pPr>
            <a:r>
              <a:rPr lang="el" sz="2400">
                <a:latin typeface="Palatino Linotype"/>
                <a:ea typeface="Palatino Linotype"/>
                <a:cs typeface="Palatino Linotype"/>
                <a:sym typeface="Palatino Linotype"/>
              </a:rPr>
              <a:t>         ~ Acheron                      ~ Voidomatis             ~ Arachthos</a:t>
            </a:r>
            <a:endParaRPr sz="2400">
              <a:latin typeface="Palatino Linotype"/>
              <a:ea typeface="Palatino Linotype"/>
              <a:cs typeface="Palatino Linotype"/>
              <a:sym typeface="Palatino Linotype"/>
            </a:endParaRPr>
          </a:p>
          <a:p>
            <a:pPr indent="0" lvl="0" marL="0" rtl="0" algn="just">
              <a:spcBef>
                <a:spcPts val="1600"/>
              </a:spcBef>
              <a:spcAft>
                <a:spcPts val="0"/>
              </a:spcAft>
              <a:buNone/>
            </a:pPr>
            <a:r>
              <a:rPr lang="el" sz="2400">
                <a:latin typeface="Palatino Linotype"/>
                <a:ea typeface="Palatino Linotype"/>
                <a:cs typeface="Palatino Linotype"/>
                <a:sym typeface="Palatino Linotype"/>
              </a:rPr>
              <a:t>                                                                                                                          </a:t>
            </a:r>
            <a:endParaRPr sz="2400">
              <a:latin typeface="Palatino Linotype"/>
              <a:ea typeface="Palatino Linotype"/>
              <a:cs typeface="Palatino Linotype"/>
              <a:sym typeface="Palatino Linotype"/>
            </a:endParaRPr>
          </a:p>
          <a:p>
            <a:pPr indent="0" lvl="0" marL="0" rtl="0" algn="just">
              <a:spcBef>
                <a:spcPts val="1600"/>
              </a:spcBef>
              <a:spcAft>
                <a:spcPts val="1600"/>
              </a:spcAft>
              <a:buNone/>
            </a:pPr>
            <a:r>
              <a:rPr lang="el" sz="2400">
                <a:latin typeface="Palatino Linotype"/>
                <a:ea typeface="Palatino Linotype"/>
                <a:cs typeface="Palatino Linotype"/>
                <a:sym typeface="Palatino Linotype"/>
              </a:rPr>
              <a:t>                                                                                  </a:t>
            </a:r>
            <a:endParaRPr sz="2400">
              <a:latin typeface="Palatino Linotype"/>
              <a:ea typeface="Palatino Linotype"/>
              <a:cs typeface="Palatino Linotype"/>
              <a:sym typeface="Palatino Linotype"/>
            </a:endParaRPr>
          </a:p>
        </p:txBody>
      </p:sp>
      <p:pic>
        <p:nvPicPr>
          <p:cNvPr id="123" name="Google Shape;123;p21"/>
          <p:cNvPicPr preferRelativeResize="0"/>
          <p:nvPr/>
        </p:nvPicPr>
        <p:blipFill>
          <a:blip r:embed="rId3">
            <a:alphaModFix/>
          </a:blip>
          <a:stretch>
            <a:fillRect/>
          </a:stretch>
        </p:blipFill>
        <p:spPr>
          <a:xfrm>
            <a:off x="431625" y="3876700"/>
            <a:ext cx="2176476" cy="1266825"/>
          </a:xfrm>
          <a:prstGeom prst="rect">
            <a:avLst/>
          </a:prstGeom>
          <a:noFill/>
          <a:ln>
            <a:noFill/>
          </a:ln>
        </p:spPr>
      </p:pic>
      <p:pic>
        <p:nvPicPr>
          <p:cNvPr id="124" name="Google Shape;124;p21"/>
          <p:cNvPicPr preferRelativeResize="0"/>
          <p:nvPr/>
        </p:nvPicPr>
        <p:blipFill>
          <a:blip r:embed="rId4">
            <a:alphaModFix/>
          </a:blip>
          <a:stretch>
            <a:fillRect/>
          </a:stretch>
        </p:blipFill>
        <p:spPr>
          <a:xfrm>
            <a:off x="6496775" y="3876675"/>
            <a:ext cx="2176475" cy="1266825"/>
          </a:xfrm>
          <a:prstGeom prst="rect">
            <a:avLst/>
          </a:prstGeom>
          <a:noFill/>
          <a:ln>
            <a:noFill/>
          </a:ln>
        </p:spPr>
      </p:pic>
      <p:pic>
        <p:nvPicPr>
          <p:cNvPr id="125" name="Google Shape;125;p21"/>
          <p:cNvPicPr preferRelativeResize="0"/>
          <p:nvPr/>
        </p:nvPicPr>
        <p:blipFill>
          <a:blip r:embed="rId5">
            <a:alphaModFix/>
          </a:blip>
          <a:stretch>
            <a:fillRect/>
          </a:stretch>
        </p:blipFill>
        <p:spPr>
          <a:xfrm>
            <a:off x="3681675" y="3876675"/>
            <a:ext cx="2349175" cy="1266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