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73" r:id="rId3"/>
    <p:sldId id="272" r:id="rId4"/>
    <p:sldId id="267" r:id="rId5"/>
    <p:sldId id="258" r:id="rId6"/>
    <p:sldId id="260" r:id="rId7"/>
    <p:sldId id="263" r:id="rId8"/>
    <p:sldId id="265" r:id="rId9"/>
    <p:sldId id="259" r:id="rId10"/>
    <p:sldId id="257" r:id="rId11"/>
    <p:sldId id="261" r:id="rId12"/>
    <p:sldId id="266" r:id="rId13"/>
    <p:sldId id="262" r:id="rId14"/>
    <p:sldId id="264" r:id="rId15"/>
    <p:sldId id="271" r:id="rId1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AFC43E-3515-45B9-A691-7B61EC15D93F}" type="datetimeFigureOut">
              <a:rPr lang="ro-RO" smtClean="0"/>
              <a:pPr/>
              <a:t>03.05.2019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3B87E1-7AC7-4DB0-A971-6DB3D8A11A5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ejKeNyvXgAhVDsqQKHSbjBasQjRx6BAgBEAU&amp;url=https://www.featurepics.com/online/Herbal-Medicine-3888643.aspx&amp;psig=AOvVaw3TgQYl7L1v-shZ1B74myDQ&amp;ust=155223873041346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z4NT1yPXgAhWoNOwKHQmFB04QjRx6BAgBEAU&amp;url=https://www.seedsavers.org/sage-green-culinary-herb&amp;psig=AOvVaw3vapt_v4AkkovaMZvIQB3t&amp;ust=15522383127551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2ahUKEwj0wb_pyfXgAhXR16QKHSIKAdgQjRx6BAgBEAU&amp;url=https://theimmagine.eu/completed-scales-and-flower-petals-yuuki-yuuna-wa-yuusha-de-aru.html&amp;psig=AOvVaw1giPAHGEYR-9f8VdlS13Iy&amp;ust=155223864230519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Dm5TQpvjgAhWJsaQKHcPrBYIQjRx6BAgBEAU&amp;url=https://homespunseasonalliving.com/grow-herbalism-skills/&amp;psig=AOvVaw2Iq3vLxn3wyYuuboS3LmEw&amp;ust=155233217725963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com/url?sa=i&amp;rct=j&amp;q=&amp;esrc=s&amp;source=images&amp;cd=&amp;cad=rja&amp;uact=8&amp;ved=2ahUKEwiNjt_qpvjgAhWGCuwKHUCcCZcQjRx6BAgBEAU&amp;url=http://urbanhealersofla.com/herbalism-los-angeles/&amp;psig=AOvVaw2Iq3vLxn3wyYuuboS3LmEw&amp;ust=1552332177259632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Sj4-NwvrgAhWE-KQKHenYDAsQjRx6BAgBEAU&amp;url=http://www.herbalmedicine.org.uk/&amp;psig=AOvVaw2G2EEOcdE6I2a9s3gHly6L&amp;ust=155240825953726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uhcuVw_rgAhWByKQKHfFlC0sQjRx6BAgBEAU&amp;url=http://blogs.bodleian.ox.ac.uk/wellcome/2014/05/07/history-of-herbal-medicine-day-seminar/&amp;psig=AOvVaw3-I_DrA0fBGlvPBGU2h9KL&amp;ust=155240851289169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jA_LmGwfrgAhWDjKQKHeiQBVYQjRx6BAgBEAU&amp;url=https://simplebooklet.com/publish.php?wpKey=40AmQUTKsWtcI6CLWdruyr&amp;psig=AOvVaw3lxq8Hv_3Qe4wBunYrd3Mj&amp;ust=155240735313174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j0w_fuwvrgAhUPCuwKHR-qBm0QjRx6BAgBEAU&amp;url=http://www.heartviews.org/article.asp?issn=1995-705X;year=2012;volume=13;issue=4;spage=158;epage=162;aulast=Hajar&amp;psig=AOvVaw3-I_DrA0fBGlvPBGU2h9KL&amp;ust=155240851289169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orldherbalglossary.com/img/history/about1.jpg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rzqKRy_XgAhXC2qQKHY8QArwQjRx6BAgBEAU&amp;url=https://www.express.co.uk/life-style/health/824416/herbal-medicines-remedies-lavender-allergy-tea-oil-health&amp;psig=AOvVaw1LsI2LpC2aB7W10nsgbX2k&amp;ust=15522390245538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j119bxqfjgAhVJ2KQKHQ3ODAcQjRx6BAgBEAU&amp;url=https://www.eunica.sk/kazdy-medialny-recept-potrebuje-out-of-home-reklamu/&amp;psig=AOvVaw20RtpXBe6W_tGTVtAWUi-B&amp;ust=155233317932228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jEwtfSqfjgAhUE_KQKHYLaCuoQjRx6BAgBEAU&amp;url=https://www.mnn.com/food/healthy-eating/photos/18-commonly-confused-foods/cilantro-versus-coriander&amp;psig=AOvVaw3-m4hNjwBAPRv6RceT8R7B&amp;ust=15523331080618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herbal medic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2125"/>
          <a:stretch>
            <a:fillRect/>
          </a:stretch>
        </p:blipFill>
        <p:spPr bwMode="auto">
          <a:xfrm>
            <a:off x="285720" y="1009351"/>
            <a:ext cx="8286808" cy="5717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2714620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HERBS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USED IN HERBAL MEDICINE</a:t>
            </a:r>
            <a:endParaRPr lang="ro-RO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www.caie-caei.org/wp-content/uploads/2014/11/erasmus-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1323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armen\Documents\ERASMUS 2017\LOGO\FINAL\logo final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071934" y="0"/>
            <a:ext cx="923925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cu mcmx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14290"/>
            <a:ext cx="10001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614364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LTT – Greece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May,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000528" cy="5604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 MARIGOLD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42910" y="3357562"/>
            <a:ext cx="8001056" cy="2071702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Scientific name: </a:t>
            </a:r>
            <a:r>
              <a:rPr lang="en-US" sz="2600" i="1" dirty="0" smtClean="0">
                <a:solidFill>
                  <a:srgbClr val="002060"/>
                </a:solidFill>
              </a:rPr>
              <a:t>Calendula </a:t>
            </a:r>
            <a:r>
              <a:rPr lang="en-US" sz="2600" i="1" dirty="0" err="1" smtClean="0">
                <a:solidFill>
                  <a:srgbClr val="002060"/>
                </a:solidFill>
              </a:rPr>
              <a:t>officinalis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600" dirty="0" smtClean="0"/>
              <a:t>Uses: </a:t>
            </a:r>
          </a:p>
          <a:p>
            <a:pPr lvl="2">
              <a:buFont typeface="Wingdings" pitchFamily="2" charset="2"/>
              <a:buChar char="§"/>
            </a:pPr>
            <a:r>
              <a:rPr lang="en-US" sz="2600" dirty="0" smtClean="0"/>
              <a:t>it protects the skin</a:t>
            </a:r>
          </a:p>
          <a:p>
            <a:pPr lvl="2">
              <a:buFont typeface="Wingdings" pitchFamily="2" charset="2"/>
              <a:buChar char="§"/>
            </a:pPr>
            <a:r>
              <a:rPr lang="en-US" sz="2600" dirty="0" smtClean="0"/>
              <a:t>it helps scratches and shallow cuts to heal faster</a:t>
            </a:r>
          </a:p>
          <a:p>
            <a:pPr lvl="2">
              <a:buNone/>
            </a:pPr>
            <a:endParaRPr lang="en-US" sz="2400" dirty="0" smtClean="0"/>
          </a:p>
        </p:txBody>
      </p:sp>
      <p:pic>
        <p:nvPicPr>
          <p:cNvPr id="7" name="Kép 6" descr="galbene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142984"/>
            <a:ext cx="2457451" cy="204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1614470" cy="6318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SAGE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357290" y="3214686"/>
            <a:ext cx="6286544" cy="300039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Scientific name: </a:t>
            </a:r>
            <a:r>
              <a:rPr lang="en-US" i="1" dirty="0" smtClean="0">
                <a:solidFill>
                  <a:srgbClr val="002060"/>
                </a:solidFill>
              </a:rPr>
              <a:t>Salvia </a:t>
            </a:r>
            <a:r>
              <a:rPr lang="en-US" i="1" dirty="0" err="1" smtClean="0">
                <a:solidFill>
                  <a:srgbClr val="002060"/>
                </a:solidFill>
              </a:rPr>
              <a:t>officinalis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Usage: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has anti-microbial effects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improves memory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treats excessive sweating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6146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2714644" cy="2209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3971924" cy="5604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JOHN’S WORT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714348" y="3071810"/>
            <a:ext cx="7500990" cy="2786082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Scientific name: </a:t>
            </a:r>
            <a:r>
              <a:rPr lang="en-US" sz="2600" i="1" dirty="0" err="1" smtClean="0">
                <a:solidFill>
                  <a:srgbClr val="002060"/>
                </a:solidFill>
              </a:rPr>
              <a:t>Hypericum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perforatum</a:t>
            </a:r>
            <a:endParaRPr lang="en-US" sz="2600" i="1" dirty="0" smtClean="0">
              <a:solidFill>
                <a:srgbClr val="002060"/>
              </a:solidFill>
            </a:endParaRPr>
          </a:p>
          <a:p>
            <a:pPr algn="just"/>
            <a:r>
              <a:rPr lang="en-US" sz="2600" dirty="0" smtClean="0"/>
              <a:t>Usage: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ro-RO" sz="2400" dirty="0" smtClean="0"/>
              <a:t>improves mood and decreases nervousness and tiredness related to depression</a:t>
            </a:r>
            <a:endParaRPr lang="en-US" sz="2400" dirty="0" smtClean="0"/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/>
              <a:t> it </a:t>
            </a:r>
            <a:r>
              <a:rPr lang="ro-RO" sz="2400" dirty="0" smtClean="0"/>
              <a:t>improve</a:t>
            </a:r>
            <a:r>
              <a:rPr lang="en-US" sz="2400" dirty="0" smtClean="0"/>
              <a:t>s</a:t>
            </a:r>
            <a:r>
              <a:rPr lang="ro-RO" sz="2400" dirty="0" smtClean="0"/>
              <a:t> wound healing and reduce scar formation</a:t>
            </a:r>
            <a:r>
              <a:rPr lang="en-US" sz="2400" dirty="0" smtClean="0"/>
              <a:t> </a:t>
            </a:r>
            <a:r>
              <a:rPr lang="ro-RO" sz="2400" dirty="0" smtClean="0"/>
              <a:t>after a Cesarean section</a:t>
            </a:r>
            <a:endParaRPr lang="en-US" sz="2400" dirty="0" smtClean="0"/>
          </a:p>
          <a:p>
            <a:pPr algn="just">
              <a:buNone/>
            </a:pPr>
            <a:endParaRPr lang="ro-RO" dirty="0"/>
          </a:p>
        </p:txBody>
      </p:sp>
      <p:pic>
        <p:nvPicPr>
          <p:cNvPr id="1026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142984"/>
            <a:ext cx="2357454" cy="1995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1802" y="500042"/>
            <a:ext cx="2857520" cy="6318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VALERIAN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285852" y="3143248"/>
            <a:ext cx="6643734" cy="27860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Scientific name: </a:t>
            </a:r>
            <a:r>
              <a:rPr lang="en-US" i="1" dirty="0" err="1" smtClean="0">
                <a:solidFill>
                  <a:srgbClr val="002060"/>
                </a:solidFill>
              </a:rPr>
              <a:t>Valeriana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officinalis</a:t>
            </a:r>
            <a:endParaRPr lang="en-US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Usage: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has </a:t>
            </a:r>
            <a:r>
              <a:rPr lang="ro-RO" sz="2400" dirty="0" smtClean="0"/>
              <a:t>sedativ</a:t>
            </a:r>
            <a:r>
              <a:rPr lang="en-US" sz="2400" dirty="0" smtClean="0"/>
              <a:t>e</a:t>
            </a:r>
            <a:r>
              <a:rPr lang="ro-RO" sz="2400" dirty="0" smtClean="0"/>
              <a:t> and anxiolytic effects</a:t>
            </a:r>
            <a:endParaRPr lang="en-US" sz="2400" dirty="0" smtClean="0"/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relieves mild nervous tension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 it aids sleep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5" name="Kép 4" descr="valeriana1.jpg"/>
          <p:cNvPicPr>
            <a:picLocks noChangeAspect="1"/>
          </p:cNvPicPr>
          <p:nvPr/>
        </p:nvPicPr>
        <p:blipFill>
          <a:blip r:embed="rId2"/>
          <a:srcRect l="32281"/>
          <a:stretch>
            <a:fillRect/>
          </a:stretch>
        </p:blipFill>
        <p:spPr>
          <a:xfrm>
            <a:off x="3143240" y="1214422"/>
            <a:ext cx="236290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8992" y="357166"/>
            <a:ext cx="2328850" cy="5604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YARROW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2786058"/>
            <a:ext cx="7858180" cy="307183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Scientific name: </a:t>
            </a:r>
            <a:r>
              <a:rPr lang="en-US" sz="2800" i="1" dirty="0" err="1" smtClean="0">
                <a:solidFill>
                  <a:srgbClr val="002060"/>
                </a:solidFill>
              </a:rPr>
              <a:t>Achillea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millefolium</a:t>
            </a:r>
            <a:endParaRPr lang="en-US" sz="2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Usage: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/>
              <a:t>it </a:t>
            </a:r>
            <a:r>
              <a:rPr lang="ro-RO" sz="2800" dirty="0" smtClean="0"/>
              <a:t>encourage</a:t>
            </a:r>
            <a:r>
              <a:rPr lang="en-US" sz="2800" dirty="0" smtClean="0"/>
              <a:t>s</a:t>
            </a:r>
            <a:r>
              <a:rPr lang="ro-RO" sz="2800" dirty="0" smtClean="0"/>
              <a:t> proper bile secretion from the</a:t>
            </a:r>
            <a:r>
              <a:rPr lang="en-US" sz="2800" dirty="0" smtClean="0"/>
              <a:t> </a:t>
            </a:r>
            <a:r>
              <a:rPr lang="ro-RO" sz="2800" dirty="0" smtClean="0"/>
              <a:t>gallbladder, which can then improve digestion and keep gallstones from forming</a:t>
            </a:r>
            <a:endParaRPr lang="en-US" sz="2800" dirty="0" smtClean="0"/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/>
              <a:t> it helps wounds stop from bleeding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4" name="Kép 3" descr="yarrow.jpg"/>
          <p:cNvPicPr>
            <a:picLocks noChangeAspect="1"/>
          </p:cNvPicPr>
          <p:nvPr/>
        </p:nvPicPr>
        <p:blipFill>
          <a:blip r:embed="rId2"/>
          <a:srcRect l="9488" r="7020"/>
          <a:stretch>
            <a:fillRect/>
          </a:stretch>
        </p:blipFill>
        <p:spPr>
          <a:xfrm>
            <a:off x="3214678" y="928670"/>
            <a:ext cx="2403675" cy="1857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42886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Thank you for your attention .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1054" name="Picture 30" descr="Green Medicine: A 4-Month Training in Herb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300586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6" name="Picture 32" descr="Imagine similară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2881296" cy="192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8" name="Picture 34" descr="Imagine similară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429000"/>
            <a:ext cx="3532206" cy="2352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Student: </a:t>
            </a:r>
            <a:r>
              <a:rPr lang="en-US" dirty="0" err="1" smtClean="0"/>
              <a:t>Teodora</a:t>
            </a:r>
            <a:r>
              <a:rPr lang="en-US" dirty="0" smtClean="0"/>
              <a:t> MORAR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28652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coordinator</a:t>
            </a:r>
            <a:r>
              <a:rPr lang="en-US" dirty="0" smtClean="0"/>
              <a:t>: Carmen CHIRA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7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Herbal medicine </a:t>
            </a:r>
            <a:r>
              <a:rPr lang="en-US" sz="2000" b="1" dirty="0" smtClean="0"/>
              <a:t>–</a:t>
            </a:r>
            <a:r>
              <a:rPr lang="en-US" sz="2000" dirty="0" smtClean="0"/>
              <a:t> also called </a:t>
            </a:r>
            <a:r>
              <a:rPr lang="en-US" sz="2000" i="1" dirty="0" smtClean="0"/>
              <a:t>botanical medicine </a:t>
            </a:r>
            <a:r>
              <a:rPr lang="en-US" sz="2000" dirty="0" smtClean="0"/>
              <a:t>or </a:t>
            </a:r>
            <a:r>
              <a:rPr lang="en-US" sz="2000" i="1" dirty="0" err="1" smtClean="0"/>
              <a:t>phytotherapy</a:t>
            </a:r>
            <a:r>
              <a:rPr lang="en-US" sz="2000" i="1" dirty="0" smtClean="0"/>
              <a:t> </a:t>
            </a:r>
            <a:r>
              <a:rPr lang="en-US" sz="2000" dirty="0" smtClean="0"/>
              <a:t>– refers to using a plant’s seeds, berries, roots, leaves, bark, or flowers for medicinal purposes.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Herbalism</a:t>
            </a:r>
            <a:r>
              <a:rPr lang="en-US" sz="2000" dirty="0" smtClean="0"/>
              <a:t> has a long tradition of use outside of conventional medicine. Modern medicine recognizes </a:t>
            </a:r>
            <a:r>
              <a:rPr lang="en-US" sz="2000" dirty="0" err="1" smtClean="0"/>
              <a:t>herbalism</a:t>
            </a:r>
            <a:r>
              <a:rPr lang="en-US" sz="2000" dirty="0" smtClean="0"/>
              <a:t> as a form of alternative medicine.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Herbal medicines </a:t>
            </a:r>
            <a:r>
              <a:rPr lang="en-US" sz="2000" dirty="0" smtClean="0"/>
              <a:t>are one type of dietary supplement. They are sold as tablets, capsules, powders, teas, extracts, and fresh or dried plants.</a:t>
            </a:r>
          </a:p>
        </p:txBody>
      </p:sp>
      <p:pic>
        <p:nvPicPr>
          <p:cNvPr id="27650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9139"/>
          <a:stretch>
            <a:fillRect/>
          </a:stretch>
        </p:blipFill>
        <p:spPr bwMode="auto">
          <a:xfrm>
            <a:off x="1357290" y="4588138"/>
            <a:ext cx="5991212" cy="226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12" descr="Imagini pentru ancient herbalist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ini pentru ancient herbalist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ini pentru ancient herbalist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ini pentru ancient herbalist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214290"/>
            <a:ext cx="5786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Herbal medicine </a:t>
            </a:r>
            <a:r>
              <a:rPr lang="en-US" sz="2000" dirty="0" smtClean="0"/>
              <a:t>has been used since before the beginning of recorded history. The ancient Egyptian medical document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Ebers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Papyrus</a:t>
            </a:r>
            <a:r>
              <a:rPr lang="en-US" sz="2000" dirty="0" smtClean="0"/>
              <a:t>, which is about 3,500 years old, lists 700 medicinal herbs as well as how to use them to treat many diseases and maladies.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Throughout Asia, Europe, South America, Africa and North America, people have relied on herbal remedies for wellness and therapeutic use for centuries.</a:t>
            </a:r>
            <a:endParaRPr lang="en-US" sz="2000" dirty="0"/>
          </a:p>
        </p:txBody>
      </p:sp>
      <p:pic>
        <p:nvPicPr>
          <p:cNvPr id="1044" name="Picture 20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1857375" cy="2457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46" name="Picture 22" descr="http://worldherbalglossary.com/img/history/about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143248"/>
            <a:ext cx="2031994" cy="1714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48" name="Picture 24" descr="Imagine similară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11474"/>
          <a:stretch>
            <a:fillRect/>
          </a:stretch>
        </p:blipFill>
        <p:spPr bwMode="auto">
          <a:xfrm>
            <a:off x="4000496" y="5072074"/>
            <a:ext cx="3892310" cy="1473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50" name="Picture 26" descr="Imagine similară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072074"/>
            <a:ext cx="3071834" cy="15075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ini pentru herbal med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2841191" cy="1685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28604"/>
            <a:ext cx="5429288" cy="9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WHAT IS A HERB?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Herbs are simply the leaves of a plant.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2571744"/>
            <a:ext cx="50720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Spices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come from the roots, bark, or seeds. So basically, any part of a plant that is not a leaf is automatically considered a spice.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 plants have both. Take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cilantro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plant, for example.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herb is called the </a:t>
            </a: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cilantro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(leaves).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spice is called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coriander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(the seeds of the cilantro plant).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Imagini pentru cilantr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500330" cy="15319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319" name="Picture 7" descr="Imagine similară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714620"/>
            <a:ext cx="2500330" cy="12858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57224" y="1857364"/>
            <a:ext cx="40062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HERBS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SPICES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get mixed up a lot.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2971792" cy="6318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DANDELION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71472" y="3143248"/>
            <a:ext cx="8072494" cy="27860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Scientific name: </a:t>
            </a:r>
            <a:r>
              <a:rPr lang="en-US" i="1" dirty="0" err="1" smtClean="0">
                <a:solidFill>
                  <a:srgbClr val="002060"/>
                </a:solidFill>
              </a:rPr>
              <a:t>Taraxacum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officinale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Uses: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treats infections, bile and liver problems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it has anti-inflammatory, anti-carcinogenic, anti-oxidative action                 </a:t>
            </a:r>
            <a:r>
              <a:rPr lang="en-US" sz="2200" dirty="0" smtClean="0"/>
              <a:t>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Kép 3" descr="papa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357298"/>
            <a:ext cx="2756022" cy="183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715040" cy="4889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CELANDINE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785786" y="3286124"/>
            <a:ext cx="7786742" cy="22305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Scientific name: </a:t>
            </a:r>
            <a:r>
              <a:rPr lang="en-US" i="1" dirty="0" err="1" smtClean="0">
                <a:solidFill>
                  <a:srgbClr val="002060"/>
                </a:solidFill>
              </a:rPr>
              <a:t>Chelidonium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majus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Usage: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ro-RO" sz="2400" dirty="0" smtClean="0"/>
              <a:t>he root chewed relieve</a:t>
            </a:r>
            <a:r>
              <a:rPr lang="en-US" sz="2400" dirty="0" smtClean="0"/>
              <a:t>s</a:t>
            </a:r>
            <a:r>
              <a:rPr lang="ro-RO" sz="2400" dirty="0" smtClean="0"/>
              <a:t> toothache</a:t>
            </a:r>
            <a:endParaRPr lang="en-US" sz="2400" dirty="0" smtClean="0"/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o-RO" sz="2400" dirty="0" smtClean="0"/>
              <a:t>in the treatment of gallstones and dyspepsia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Kép 3" descr="rostopas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214422"/>
            <a:ext cx="2934347" cy="1828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3471858" cy="6318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LINGONBERRY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28662" y="2928934"/>
            <a:ext cx="7286676" cy="321471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/>
              <a:t>Scientific name: </a:t>
            </a:r>
            <a:r>
              <a:rPr lang="en-US" sz="2600" i="1" dirty="0" err="1" smtClean="0">
                <a:solidFill>
                  <a:srgbClr val="002060"/>
                </a:solidFill>
              </a:rPr>
              <a:t>Vaccinium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vitis-idaea</a:t>
            </a:r>
            <a:endParaRPr lang="en-US" sz="26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/>
              <a:t>Usage: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o-RO" sz="2600" dirty="0" smtClean="0"/>
              <a:t>urinary tract problems including</a:t>
            </a:r>
            <a:r>
              <a:rPr lang="en-US" sz="2600" dirty="0" smtClean="0"/>
              <a:t> </a:t>
            </a:r>
            <a:r>
              <a:rPr lang="ro-RO" sz="2600" dirty="0" smtClean="0"/>
              <a:t>irritation, kidney stones, and infections</a:t>
            </a:r>
            <a:endParaRPr lang="en-US" sz="2600" dirty="0" smtClean="0"/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/>
              <a:t>it </a:t>
            </a:r>
            <a:r>
              <a:rPr lang="ro-RO" sz="2600" dirty="0" smtClean="0"/>
              <a:t>treat</a:t>
            </a:r>
            <a:r>
              <a:rPr lang="en-US" sz="2600" dirty="0" smtClean="0"/>
              <a:t>s</a:t>
            </a:r>
            <a:r>
              <a:rPr lang="ro-RO" sz="2600" dirty="0" smtClean="0"/>
              <a:t> gout</a:t>
            </a:r>
            <a:r>
              <a:rPr lang="en-US" sz="2600" dirty="0" smtClean="0"/>
              <a:t>,</a:t>
            </a:r>
            <a:r>
              <a:rPr lang="ro-RO" sz="2600" dirty="0" smtClean="0"/>
              <a:t> arthritis, and infections caused by viruses</a:t>
            </a:r>
            <a:endParaRPr lang="en-US" sz="2600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5" name="Kép 4" descr="meris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071546"/>
            <a:ext cx="207170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4744" y="428604"/>
            <a:ext cx="1428760" cy="6318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2928934"/>
            <a:ext cx="7715304" cy="32861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9600" dirty="0" smtClean="0"/>
              <a:t>Scientific name: </a:t>
            </a:r>
            <a:r>
              <a:rPr lang="en-US" sz="9600" i="1" dirty="0" err="1" smtClean="0">
                <a:solidFill>
                  <a:srgbClr val="002060"/>
                </a:solidFill>
              </a:rPr>
              <a:t>Mentha</a:t>
            </a:r>
            <a:endParaRPr lang="en-US" sz="96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9600" dirty="0" smtClean="0"/>
              <a:t>Usage:</a:t>
            </a:r>
          </a:p>
          <a:p>
            <a:pPr lvl="2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9600" dirty="0" smtClean="0"/>
              <a:t>it </a:t>
            </a:r>
            <a:r>
              <a:rPr lang="ro-RO" sz="9600" dirty="0" smtClean="0"/>
              <a:t>increase</a:t>
            </a:r>
            <a:r>
              <a:rPr lang="en-US" sz="9600" dirty="0" smtClean="0"/>
              <a:t>s </a:t>
            </a:r>
            <a:r>
              <a:rPr lang="ro-RO" sz="9600" dirty="0" smtClean="0"/>
              <a:t>bile secretion and encourage</a:t>
            </a:r>
            <a:r>
              <a:rPr lang="en-US" sz="9600" dirty="0" smtClean="0"/>
              <a:t>s</a:t>
            </a:r>
            <a:r>
              <a:rPr lang="ro-RO" sz="9600" dirty="0" smtClean="0"/>
              <a:t> bile flow, which helps to speed and ease digestion</a:t>
            </a:r>
            <a:endParaRPr lang="en-US" sz="9600" dirty="0" smtClean="0"/>
          </a:p>
          <a:p>
            <a:pPr lvl="2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9600" dirty="0" smtClean="0"/>
              <a:t> p</a:t>
            </a:r>
            <a:r>
              <a:rPr lang="ro-RO" sz="9600" dirty="0" smtClean="0"/>
              <a:t>eppermint tea is a common home remedy for</a:t>
            </a:r>
            <a:r>
              <a:rPr lang="en-US" sz="9600" dirty="0" smtClean="0"/>
              <a:t> </a:t>
            </a:r>
            <a:r>
              <a:rPr lang="ro-RO" sz="9600" dirty="0" smtClean="0"/>
              <a:t>flatulence</a:t>
            </a:r>
            <a:endParaRPr lang="en-US" sz="9600" dirty="0" smtClean="0"/>
          </a:p>
          <a:p>
            <a:pPr algn="just">
              <a:buNone/>
            </a:pPr>
            <a:r>
              <a:rPr lang="en-US" dirty="0" smtClean="0"/>
              <a:t>  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5" name="Kép 4" descr="men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2643206" cy="2060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868" y="500042"/>
            <a:ext cx="2543164" cy="4889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NETTLE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2643182"/>
            <a:ext cx="7786742" cy="421481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Scientific name: </a:t>
            </a:r>
            <a:r>
              <a:rPr lang="en-US" sz="2800" i="1" dirty="0" err="1" smtClean="0">
                <a:solidFill>
                  <a:srgbClr val="002060"/>
                </a:solidFill>
              </a:rPr>
              <a:t>Urtica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dioica</a:t>
            </a:r>
            <a:endParaRPr lang="en-US" sz="2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 smtClean="0"/>
              <a:t>Uses: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/>
              <a:t>it </a:t>
            </a:r>
            <a:r>
              <a:rPr lang="ro-RO" sz="2800" dirty="0" smtClean="0"/>
              <a:t>treat</a:t>
            </a:r>
            <a:r>
              <a:rPr lang="en-US" sz="2800" dirty="0" smtClean="0"/>
              <a:t>s</a:t>
            </a:r>
            <a:r>
              <a:rPr lang="ro-RO" sz="2800" dirty="0" smtClean="0"/>
              <a:t> disorders of the kidneys and urinary tract, gastrointestinal tract, locomotor system, skin, cardiovascular system, hemorrhage,</a:t>
            </a:r>
            <a:r>
              <a:rPr lang="en-US" sz="2800" dirty="0" smtClean="0"/>
              <a:t> </a:t>
            </a:r>
            <a:r>
              <a:rPr lang="ro-RO" sz="2800" dirty="0" smtClean="0"/>
              <a:t>influenza, rheumatism, and gout</a:t>
            </a:r>
            <a:endParaRPr lang="en-US" sz="2800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5" name="Kép 4" descr="urzi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000108"/>
            <a:ext cx="274152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476</TotalTime>
  <Words>530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Loggia</vt:lpstr>
      <vt:lpstr>Slide 1</vt:lpstr>
      <vt:lpstr>Slide 2</vt:lpstr>
      <vt:lpstr>Slide 3</vt:lpstr>
      <vt:lpstr>Slide 4</vt:lpstr>
      <vt:lpstr>DANDELION</vt:lpstr>
      <vt:lpstr>GREATER CELANDINE</vt:lpstr>
      <vt:lpstr>LINGONBERRY</vt:lpstr>
      <vt:lpstr>MINT</vt:lpstr>
      <vt:lpstr>NETTLE</vt:lpstr>
      <vt:lpstr>POT MARIGOLD</vt:lpstr>
      <vt:lpstr>SAGE</vt:lpstr>
      <vt:lpstr>ST. JOHN’S WORT</vt:lpstr>
      <vt:lpstr>VALERIAN</vt:lpstr>
      <vt:lpstr>YARROW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 USED IN HERBAL MEDICINE</dc:title>
  <dc:creator>Teodora</dc:creator>
  <cp:lastModifiedBy>Carmen</cp:lastModifiedBy>
  <cp:revision>15</cp:revision>
  <dcterms:created xsi:type="dcterms:W3CDTF">2019-03-09T12:04:10Z</dcterms:created>
  <dcterms:modified xsi:type="dcterms:W3CDTF">2019-05-03T17:57:49Z</dcterms:modified>
</cp:coreProperties>
</file>