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2" r:id="rId4"/>
    <p:sldId id="261" r:id="rId5"/>
    <p:sldId id="260" r:id="rId6"/>
    <p:sldId id="263" r:id="rId7"/>
    <p:sldId id="25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B38C-1331-41E6-B3F2-F297A11F20DB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48175D1-1298-4BB2-9122-1219AF077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B38C-1331-41E6-B3F2-F297A11F20DB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75D1-1298-4BB2-9122-1219AF077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B38C-1331-41E6-B3F2-F297A11F20DB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75D1-1298-4BB2-9122-1219AF077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B38C-1331-41E6-B3F2-F297A11F20DB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75D1-1298-4BB2-9122-1219AF077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B38C-1331-41E6-B3F2-F297A11F20DB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8175D1-1298-4BB2-9122-1219AF077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B38C-1331-41E6-B3F2-F297A11F20DB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75D1-1298-4BB2-9122-1219AF077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B38C-1331-41E6-B3F2-F297A11F20DB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75D1-1298-4BB2-9122-1219AF077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B38C-1331-41E6-B3F2-F297A11F20DB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75D1-1298-4BB2-9122-1219AF077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B38C-1331-41E6-B3F2-F297A11F20DB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75D1-1298-4BB2-9122-1219AF077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B38C-1331-41E6-B3F2-F297A11F20DB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175D1-1298-4BB2-9122-1219AF077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EB38C-1331-41E6-B3F2-F297A11F20DB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8175D1-1298-4BB2-9122-1219AF0775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FEB38C-1331-41E6-B3F2-F297A11F20DB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48175D1-1298-4BB2-9122-1219AF0775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cad=rja&amp;uact=8&amp;ved=2ahUKEwiQvYKFqpHhAhVQ6aQKHfQ7BqMQjRx6BAgBEAU&amp;url=http://hunedoaralibera.ro/romania-miscare/&amp;psig=AOvVaw0upolBRlqCir9o5f4gjxjN&amp;ust=155319220998236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xy9-k_ZDhAhWOzqQKHRZbC5UQjRx6BAgBEAU&amp;url=http://www.bihorpenet.ro/tag/andrei-mandache/&amp;psig=AOvVaw2iPJGP0HD_DPmbIkHf-5Da&amp;ust=155318015593622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cosr.ro/sportiv/nicolae-virgil-diaconu/galerie-fot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s://www.google.com/url?sa=i&amp;rct=j&amp;q=&amp;esrc=s&amp;source=images&amp;cd=&amp;cad=rja&amp;uact=8&amp;ved=2ahUKEwia5Jbmq5HhAhXFGuwKHYalARUQjRx6BAgBEAU&amp;url=https://www.ebihoreanul.ro/stiri/ultima-or-31-2/poloistii-de-la-csm-digi-si-au-pierdut-capitanul-nicolae-diaconu-a-semnat-cu-steaua--115159.html&amp;psig=AOvVaw03gDGMH5u4bZbv_96VsH57&amp;ust=155319267624854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google.com/url?sa=i&amp;rct=j&amp;q=&amp;esrc=s&amp;source=images&amp;cd=&amp;cad=rja&amp;uact=8&amp;ved=2ahUKEwils7-n-5DhAhVN6KQKHXWBAdUQjRx6BAgBEAU&amp;url=https://www.handbalvolei.ro/player/gabriella-szucs/&amp;psig=AOvVaw2XxpZMaIX1-t9vy0qBDl45&amp;ust=155317966725771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www.google.com/url?sa=i&amp;rct=j&amp;q=&amp;esrc=s&amp;source=images&amp;cd=&amp;ved=2ahUKEwix4qDv_JDhAhVLsaQKHZLXCRUQjRx6BAgBEAU&amp;url=https://www.gsp.ro/sporturi/handbal/exclusiv-corespondenta-gsp-de-la-aarhus-gabriela-szucs-spera-sa-urce-pe-podium-la-rio-cu-romania-vreau-medalie-473114.html&amp;psig=AOvVaw1_S_mxST24xz2wD0mK2arL&amp;ust=155318006803115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google.com/url?sa=i&amp;rct=j&amp;q=&amp;esrc=s&amp;source=images&amp;cd=&amp;cad=rja&amp;uact=8&amp;ved=2ahUKEwjokIum2KbhAhUGPewKHdTWBGUQjRx6BAgBEAU&amp;url=https://happy-blog.ro/2017/11/07/perfect-pentru-sportivi/&amp;psig=AOvVaw2mgqz1gc83LnvzxM50Gqqz&amp;ust=155392614303049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rct=j&amp;q=&amp;esrc=s&amp;source=images&amp;cd=&amp;cad=rja&amp;uact=8&amp;ved=2ahUKEwjg5unB9JDhAhXLjqQKHRx5C-AQjRx6BAgBEAU&amp;url=https://www.youtube.com/watch?v=rwuZMWruXdU&amp;psig=AOvVaw3JZ8D0BgXmOEVNgc2JqGMk&amp;ust=155317780413706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google.com/url?sa=i&amp;rct=j&amp;q=&amp;esrc=s&amp;source=images&amp;cd=&amp;cad=rja&amp;uact=8&amp;ved=2ahUKEwjR-v6l9ZDhAhXC6aQKHeE5A_EQjRx6BAgBEAU&amp;url=https://depositphotos.com/137020830/stock-photo-gymnast-nadia-comaneci.html&amp;psig=AOvVaw3JZ8D0BgXmOEVNgc2JqGMk&amp;ust=155317780413706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Fi%C8%99ier:Szab%C3%B3_Katalin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Zgv7qgJHhAhVnMOwKHSOPAQwQjRx6BAgBEAU&amp;url=https://www.redbull.com/ro-ro/athlete/cristina-neagu-sportiv-red-bull&amp;psig=AOvVaw1gi18XXNmHoI4fcrTPY2IQ&amp;ust=155318114095064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com/url?sa=i&amp;rct=j&amp;q=&amp;esrc=s&amp;source=images&amp;cd=&amp;cad=rja&amp;uact=8&amp;ved=2ahUKEwj9v8ik_5DhAhUouaQKHbeoAWQQjRx6BAgBEAU&amp;url=https://life.ro/ana-maria-branza-campioana-mondiala-la-scrima-eu-sunt-un-copil-care-a-crezut-atat-de-mult-in-visul-lui-incat-a-ajuns-sa-il-implineasca-2/&amp;psig=AOvVaw18YeS5H51RjpmXKKLcsTtd&amp;ust=155318069572520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www.google.com/url?sa=i&amp;rct=j&amp;q=&amp;esrc=s&amp;source=images&amp;cd=&amp;ved=2ahUKEwilx9nq_5DhAhUIyKQKHfzJDIEQjRx6BAgBEAU&amp;url=https://jurnalul.antena3.ro/calendar/omul-zilei-ana-maria-branza-660570.html&amp;psig=AOvVaw18YeS5H51RjpmXKKLcsTtd&amp;ust=15531806957252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1643049"/>
            <a:ext cx="8458200" cy="1285885"/>
          </a:xfrm>
        </p:spPr>
        <p:txBody>
          <a:bodyPr>
            <a:noAutofit/>
          </a:bodyPr>
          <a:lstStyle/>
          <a:p>
            <a:r>
              <a:rPr lang="ro-RO" sz="5400" dirty="0" smtClean="0"/>
              <a:t>ROMANIAN</a:t>
            </a:r>
            <a:r>
              <a:rPr sz="5400" smtClean="0"/>
              <a:t/>
            </a:r>
            <a:br>
              <a:rPr sz="5400" smtClean="0"/>
            </a:br>
            <a:r>
              <a:rPr sz="5400" smtClean="0"/>
              <a:t>SPORTS STARS </a:t>
            </a:r>
            <a:endParaRPr lang="en-US" sz="5400" dirty="0"/>
          </a:p>
        </p:txBody>
      </p:sp>
      <p:pic>
        <p:nvPicPr>
          <p:cNvPr id="14338" name="Picture 2" descr="Imagine similară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286124"/>
            <a:ext cx="5873880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http://www.caie-caei.org/wp-content/uploads/2014/11/erasmus-logo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2209800" cy="115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Carmen\Documents\ERASMUS 2017\LOGO\log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14291"/>
            <a:ext cx="1428760" cy="1071570"/>
          </a:xfrm>
          <a:prstGeom prst="rect">
            <a:avLst/>
          </a:prstGeom>
          <a:noFill/>
        </p:spPr>
      </p:pic>
      <p:pic>
        <p:nvPicPr>
          <p:cNvPr id="6" name="Picture 5" descr="logo cu mcmxc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142852"/>
            <a:ext cx="1223962" cy="1223962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4643470" cy="1143000"/>
          </a:xfrm>
        </p:spPr>
        <p:txBody>
          <a:bodyPr>
            <a:normAutofit/>
          </a:bodyPr>
          <a:lstStyle/>
          <a:p>
            <a:pPr algn="ctr"/>
            <a:r>
              <a:rPr lang="ro-R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IVAN PATZAICHIN 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2800" dirty="0" smtClean="0"/>
              <a:t>1949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43372" y="2149019"/>
            <a:ext cx="46434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a</a:t>
            </a:r>
            <a:r>
              <a:rPr lang="en-US" sz="2000" dirty="0">
                <a:latin typeface="+mj-lt"/>
              </a:rPr>
              <a:t> canoe racing coach and retired sprint </a:t>
            </a:r>
            <a:r>
              <a:rPr lang="en-US" sz="2000" dirty="0" smtClean="0">
                <a:latin typeface="+mj-lt"/>
              </a:rPr>
              <a:t>canoeist</a:t>
            </a:r>
            <a:endParaRPr lang="ro-RO" sz="2000" dirty="0" smtClean="0"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took </a:t>
            </a:r>
            <a:r>
              <a:rPr lang="en-US" sz="2000" dirty="0">
                <a:latin typeface="+mj-lt"/>
              </a:rPr>
              <a:t>part in all major competitions between 1968 and 1984, including five consecutive Olympics, and won seven Olympic and 22 world championship medals, including four Olympic gold </a:t>
            </a:r>
            <a:r>
              <a:rPr lang="en-US" sz="2000" dirty="0" smtClean="0">
                <a:latin typeface="+mj-lt"/>
              </a:rPr>
              <a:t>medals</a:t>
            </a:r>
            <a:endParaRPr lang="ro-RO" sz="2000" dirty="0" smtClean="0"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the </a:t>
            </a:r>
            <a:r>
              <a:rPr lang="en-US" sz="2000" dirty="0">
                <a:latin typeface="+mj-lt"/>
              </a:rPr>
              <a:t>most decorated Romanian canoeist of all </a:t>
            </a:r>
            <a:r>
              <a:rPr lang="en-US" sz="2000" dirty="0" smtClean="0">
                <a:latin typeface="+mj-lt"/>
              </a:rPr>
              <a:t>times</a:t>
            </a:r>
            <a:endParaRPr lang="en-US" sz="2000" b="1" dirty="0">
              <a:latin typeface="+mj-lt"/>
            </a:endParaRPr>
          </a:p>
        </p:txBody>
      </p:sp>
      <p:pic>
        <p:nvPicPr>
          <p:cNvPr id="23554" name="Picture 2" descr="Ivan Patzaichin 1990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85728"/>
            <a:ext cx="1176113" cy="16627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556" name="Picture 4" descr="Image result for ivan patzaich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2714644" cy="4399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4500594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ANDREI MANDACHE </a:t>
            </a:r>
            <a:r>
              <a:rPr lang="ro-RO" sz="2400" b="1" dirty="0" smtClean="0">
                <a:solidFill>
                  <a:srgbClr val="C00000"/>
                </a:solidFill>
              </a:rPr>
              <a:t/>
            </a:r>
            <a:br>
              <a:rPr lang="ro-RO" sz="2400" b="1" dirty="0" smtClean="0">
                <a:solidFill>
                  <a:srgbClr val="C00000"/>
                </a:solidFill>
              </a:rPr>
            </a:br>
            <a:r>
              <a:rPr lang="ro-RO" sz="3100" dirty="0" smtClean="0"/>
              <a:t>1987</a:t>
            </a:r>
            <a:endParaRPr lang="en-US" sz="3100" dirty="0"/>
          </a:p>
        </p:txBody>
      </p:sp>
      <p:sp>
        <p:nvSpPr>
          <p:cNvPr id="8" name="TextBox 7"/>
          <p:cNvSpPr txBox="1"/>
          <p:nvPr/>
        </p:nvSpPr>
        <p:spPr>
          <a:xfrm>
            <a:off x="4214810" y="2857496"/>
            <a:ext cx="43577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a professional basketballer who plays for CSM Oradea as team captain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represented Romania’s national basketball team at the 2015 </a:t>
            </a:r>
            <a:r>
              <a:rPr lang="en-US" sz="2000" dirty="0" err="1" smtClean="0">
                <a:latin typeface="+mj-lt"/>
              </a:rPr>
              <a:t>Eurobasket</a:t>
            </a:r>
            <a:r>
              <a:rPr lang="en-US" sz="2000" dirty="0" smtClean="0">
                <a:latin typeface="+mj-lt"/>
              </a:rPr>
              <a:t> qualification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was also part of the roster of Romania at </a:t>
            </a:r>
            <a:r>
              <a:rPr lang="en-US" sz="2000" dirty="0" err="1" smtClean="0">
                <a:latin typeface="+mj-lt"/>
              </a:rPr>
              <a:t>EuroBasket</a:t>
            </a:r>
            <a:r>
              <a:rPr lang="en-US" sz="2000" dirty="0" smtClean="0">
                <a:latin typeface="+mj-lt"/>
              </a:rPr>
              <a:t> 2017</a:t>
            </a:r>
            <a:endParaRPr lang="en-US" sz="2000" dirty="0">
              <a:latin typeface="+mj-lt"/>
            </a:endParaRPr>
          </a:p>
        </p:txBody>
      </p:sp>
      <p:pic>
        <p:nvPicPr>
          <p:cNvPr id="24580" name="Picture 4" descr="Image result for andrei manda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2633430" cy="3948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4" name="Picture 2" descr="Imagini pentru andrei mandach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71480"/>
            <a:ext cx="2352408" cy="15668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642918"/>
            <a:ext cx="42862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NICOLAE  DIACONU 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2800" dirty="0" smtClean="0"/>
              <a:t>1980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2714620"/>
            <a:ext cx="37147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born in Oradea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a professional water polo player, performing at CSA Steaua Bucharest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 was part of</a:t>
            </a:r>
            <a:r>
              <a:rPr lang="en-US" sz="2000" dirty="0" smtClean="0">
                <a:latin typeface="+mj-lt"/>
              </a:rPr>
              <a:t> Romania's national polo team at the 2012 Summer Olympics</a:t>
            </a:r>
            <a:endParaRPr lang="en-US" sz="2000" dirty="0">
              <a:latin typeface="+mj-lt"/>
            </a:endParaRPr>
          </a:p>
        </p:txBody>
      </p:sp>
      <p:pic>
        <p:nvPicPr>
          <p:cNvPr id="2050" name="Picture 2" descr="Nicolae Virgil Diacon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8604"/>
            <a:ext cx="1214434" cy="1619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4" name="Picture 2" descr="Imagine similară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786058"/>
            <a:ext cx="4282986" cy="2852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571480"/>
            <a:ext cx="4514856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</a:t>
            </a:r>
            <a:r>
              <a:rPr lang="ro-R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ABRIELL A SZŰCS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o-RO" sz="2800" dirty="0" smtClean="0"/>
              <a:t>1984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57818" y="2928934"/>
            <a:ext cx="3429024" cy="326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b</a:t>
            </a:r>
            <a:r>
              <a:rPr lang="en-US" sz="2000" dirty="0" err="1" smtClean="0">
                <a:latin typeface="+mj-lt"/>
              </a:rPr>
              <a:t>orn</a:t>
            </a:r>
            <a:r>
              <a:rPr lang="en-US" sz="2000" dirty="0" smtClean="0">
                <a:latin typeface="+mj-lt"/>
              </a:rPr>
              <a:t> in Oradea</a:t>
            </a:r>
            <a:endParaRPr lang="hu-HU" sz="2000" dirty="0" smtClean="0"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>
                <a:latin typeface="+mj-lt"/>
              </a:rPr>
              <a:t> professional</a:t>
            </a:r>
            <a:r>
              <a:rPr lang="hu-HU" sz="2000" dirty="0">
                <a:latin typeface="+mj-lt"/>
              </a:rPr>
              <a:t> handball player for </a:t>
            </a:r>
            <a:r>
              <a:rPr lang="hu-HU" sz="2000" dirty="0" smtClean="0">
                <a:latin typeface="+mj-lt"/>
              </a:rPr>
              <a:t>the</a:t>
            </a:r>
            <a:r>
              <a:rPr lang="hu-HU" sz="2000" dirty="0">
                <a:latin typeface="+mj-lt"/>
              </a:rPr>
              <a:t> Romanian national </a:t>
            </a:r>
            <a:r>
              <a:rPr lang="hu-HU" sz="2000" dirty="0" smtClean="0">
                <a:latin typeface="+mj-lt"/>
              </a:rPr>
              <a:t>team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was also member of the team which finished fourth on the Olympic Games in Beijing</a:t>
            </a:r>
            <a:endParaRPr lang="ro-RO" sz="2000" dirty="0" smtClean="0">
              <a:latin typeface="+mj-lt"/>
            </a:endParaRPr>
          </a:p>
        </p:txBody>
      </p:sp>
      <p:pic>
        <p:nvPicPr>
          <p:cNvPr id="1026" name="Picture 2" descr="Imagini pentru gabriela szuc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0316" r="18735" b="26042"/>
          <a:stretch>
            <a:fillRect/>
          </a:stretch>
        </p:blipFill>
        <p:spPr bwMode="auto">
          <a:xfrm>
            <a:off x="7000892" y="428604"/>
            <a:ext cx="1285884" cy="17145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Imagini pentru gabriela szuc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857496"/>
            <a:ext cx="4357718" cy="2852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0" name="Picture 16" descr="Ileana Beres a realizat un nou record națio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4143404" cy="2772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428728" y="642918"/>
            <a:ext cx="4500594" cy="92869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ILEANA BERE</a:t>
            </a:r>
            <a:r>
              <a:rPr kumimoji="0" lang="ro-RO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Ș </a:t>
            </a:r>
            <a: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o-R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o-RO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1961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42" name="Picture 18" descr="Ileana Beres"/>
          <p:cNvPicPr>
            <a:picLocks noChangeAspect="1" noChangeArrowheads="1"/>
          </p:cNvPicPr>
          <p:nvPr/>
        </p:nvPicPr>
        <p:blipFill>
          <a:blip r:embed="rId3"/>
          <a:srcRect l="13385" r="16344"/>
          <a:stretch>
            <a:fillRect/>
          </a:stretch>
        </p:blipFill>
        <p:spPr bwMode="auto">
          <a:xfrm>
            <a:off x="6643702" y="500042"/>
            <a:ext cx="1571636" cy="1309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786314" y="2357430"/>
            <a:ext cx="4143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born in Oradea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European champion – 2010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won three gold medals at the Romanian Masters Championships – 2017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won five gold medals at the Balkan Masters Athletics Championships – </a:t>
            </a:r>
            <a:r>
              <a:rPr lang="it-IT" sz="2000" dirty="0" smtClean="0">
                <a:latin typeface="+mj-lt"/>
              </a:rPr>
              <a:t>Celje (Slovenia)</a:t>
            </a:r>
            <a:r>
              <a:rPr lang="ro-RO" sz="2000" dirty="0" smtClean="0">
                <a:latin typeface="+mj-lt"/>
              </a:rPr>
              <a:t> – 2018 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0760" y="600076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Student: </a:t>
            </a:r>
            <a:r>
              <a:rPr lang="en-US" dirty="0" err="1" smtClean="0"/>
              <a:t>Oana</a:t>
            </a:r>
            <a:r>
              <a:rPr lang="en-US" dirty="0" smtClean="0"/>
              <a:t> MUSTEA</a:t>
            </a:r>
            <a:r>
              <a:rPr lang="ro-RO" dirty="0" smtClean="0"/>
              <a:t>ȚĂ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614364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Techer</a:t>
            </a:r>
            <a:r>
              <a:rPr lang="en-US" dirty="0" smtClean="0"/>
              <a:t> </a:t>
            </a:r>
            <a:r>
              <a:rPr lang="en-US" dirty="0" smtClean="0"/>
              <a:t>c</a:t>
            </a:r>
            <a:r>
              <a:rPr lang="ro-RO" dirty="0" smtClean="0"/>
              <a:t>oordinato</a:t>
            </a:r>
            <a:r>
              <a:rPr lang="en-US" dirty="0" smtClean="0"/>
              <a:t>r:</a:t>
            </a:r>
            <a:r>
              <a:rPr lang="ro-RO" dirty="0" smtClean="0"/>
              <a:t> Carmen CHIRA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4338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/>
              <a:t>Thank you for your attention.</a:t>
            </a:r>
            <a:endParaRPr lang="en-US" sz="60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5643578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GREECE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2019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ine similară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7848600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714356"/>
            <a:ext cx="464347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/>
              <a:t/>
            </a:r>
            <a:br>
              <a:rPr lang="ro-RO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ADIA COM</a:t>
            </a:r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ĂNECI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ro-RO" sz="3100" b="1" dirty="0" smtClean="0"/>
              <a:t>1961</a:t>
            </a:r>
            <a:endParaRPr lang="en-US" sz="31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14876" y="2149019"/>
            <a:ext cx="404811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winner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of three Olympic gold medals at the 1976 Summer Olympics in Montreal and the first female gymnast to be awarded a perfect score of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10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in an Olympic gymnastic event.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solidFill>
                  <a:srgbClr val="000000"/>
                </a:solidFill>
                <a:latin typeface="+mj-lt"/>
              </a:rPr>
              <a:t> i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n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2000 she was named as one of the athletes of the century by the </a:t>
            </a:r>
            <a:r>
              <a:rPr lang="en-US" sz="2000" dirty="0" err="1" smtClean="0">
                <a:solidFill>
                  <a:srgbClr val="000000"/>
                </a:solidFill>
                <a:latin typeface="+mj-lt"/>
              </a:rPr>
              <a:t>Laureus</a:t>
            </a:r>
            <a:r>
              <a:rPr lang="ro-RO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World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Sports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Academy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290" name="Picture 2" descr="Imagine similară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496"/>
            <a:ext cx="3905246" cy="2928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292" name="Picture 4" descr="Imagine similară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0082"/>
          <a:stretch>
            <a:fillRect/>
          </a:stretch>
        </p:blipFill>
        <p:spPr bwMode="auto">
          <a:xfrm>
            <a:off x="6715140" y="388673"/>
            <a:ext cx="1214446" cy="1750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642918"/>
            <a:ext cx="4500594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ECATERINA SZABO 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2800" b="1" dirty="0" smtClean="0"/>
              <a:t>1967</a:t>
            </a:r>
            <a:endParaRPr lang="en-US" sz="2800" b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43372" y="2285992"/>
            <a:ext cx="464347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former artistic gymnast won 20 Olympic, world and continental medals. </a:t>
            </a:r>
            <a:endParaRPr lang="ro-RO" sz="20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won gold medals in the 1984 Olympics in three individual events (vault, balance beam (tie), and floor exercise), won the all-around silver medal, and contributed to the team gold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solidFill>
                  <a:srgbClr val="000000"/>
                </a:solidFill>
                <a:latin typeface="+mj-lt"/>
              </a:rPr>
              <a:t> i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n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2000 she was inducted into the International Gymnastics Hall of Fame.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7" descr="640szabokata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2928958" cy="43695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6" name="Picture 2" descr="Szabó Katalin">
            <a:hlinkClick r:id="rId3" tooltip="Szabó Katalin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57166"/>
            <a:ext cx="1231122" cy="1643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4857784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GHEORGHE HAGI 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sz="3100" dirty="0" smtClean="0"/>
              <a:t>1965</a:t>
            </a:r>
            <a:endParaRPr lang="en-US" sz="31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57686" y="2000240"/>
            <a:ext cx="457203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former footballer</a:t>
            </a:r>
            <a:endParaRPr lang="ro-RO" sz="20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one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of the best attacking midfielders in Europe during the 1980s and 1990s and is considered the greatest Romanian footballer of all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time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solidFill>
                  <a:srgbClr val="000000"/>
                </a:solidFill>
                <a:latin typeface="+mj-lt"/>
              </a:rPr>
              <a:t> i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n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November 2003, to celebrate UEFA’s Jubilee, he was selected as the Golden Player of Romania by the Romanian Football Federation as their most outstanding player of the past 50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years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6386" name="Picture 2" descr="Image result for gheorghe ha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3306151" cy="4031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88" name="Picture 4" descr="Image result for gheorghe hag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57166"/>
            <a:ext cx="1175000" cy="1490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571480"/>
            <a:ext cx="392909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ILIE NĂSTASE 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o-RO" sz="3100" dirty="0" smtClean="0"/>
              <a:t>1946</a:t>
            </a:r>
            <a:endParaRPr lang="en-US" sz="3100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500562" y="1687354"/>
            <a:ext cx="442915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former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world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no.</a:t>
            </a:r>
            <a:r>
              <a:rPr lang="ro-RO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1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professional tennis player, one of the world’s top players of the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1970s</a:t>
            </a:r>
            <a:endParaRPr lang="ro-RO" sz="2000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was ranked world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no.</a:t>
            </a:r>
            <a:r>
              <a:rPr lang="ro-RO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1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between 1973 and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1974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one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of the five players in history to win more than 100 ATP professional titles (57 singles and 45 in doubles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).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solidFill>
                  <a:srgbClr val="000000"/>
                </a:solidFill>
                <a:latin typeface="+mj-lt"/>
              </a:rPr>
              <a:t> i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n 2005, </a:t>
            </a:r>
            <a:r>
              <a:rPr lang="en-US" sz="2000" i="1" dirty="0" smtClean="0">
                <a:solidFill>
                  <a:srgbClr val="000000"/>
                </a:solidFill>
                <a:latin typeface="+mj-lt"/>
              </a:rPr>
              <a:t>Tennis magazine</a:t>
            </a:r>
            <a:r>
              <a:rPr lang="en-US" sz="2000" dirty="0" smtClean="0">
                <a:solidFill>
                  <a:srgbClr val="000000"/>
                </a:solidFill>
                <a:latin typeface="+mj-lt"/>
              </a:rPr>
              <a:t> ranked him as the 28th-best player of the preceding 40 years.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5" descr="object_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3714776" cy="2898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6" descr="nast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28"/>
            <a:ext cx="1000132" cy="15240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4357718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ION ȚIRIAC  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3100" dirty="0" smtClean="0"/>
              <a:t>1939</a:t>
            </a:r>
            <a:endParaRPr lang="en-US" sz="31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143372" y="2000240"/>
            <a:ext cx="47863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first </a:t>
            </a:r>
            <a:r>
              <a:rPr lang="en-US" sz="2000" dirty="0">
                <a:latin typeface="+mj-lt"/>
              </a:rPr>
              <a:t>appeared on the international sports scene as an ice hockey player at the 1964 Winter Olympics. Shortly after that he switched to tennis as his main </a:t>
            </a:r>
            <a:r>
              <a:rPr lang="en-US" sz="2000" dirty="0" smtClean="0">
                <a:latin typeface="+mj-lt"/>
              </a:rPr>
              <a:t>sport</a:t>
            </a:r>
            <a:endParaRPr lang="ro-RO" sz="2000" dirty="0"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w</a:t>
            </a:r>
            <a:r>
              <a:rPr lang="en-US" sz="2000" dirty="0" err="1" smtClean="0">
                <a:latin typeface="+mj-lt"/>
              </a:rPr>
              <a:t>ith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fellow Romanian </a:t>
            </a:r>
            <a:r>
              <a:rPr lang="en-US" sz="2000" dirty="0" err="1">
                <a:latin typeface="+mj-lt"/>
              </a:rPr>
              <a:t>Ilie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Năstase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>
                <a:latin typeface="+mj-lt"/>
              </a:rPr>
              <a:t>he won the men’s doubles in the 1970 French Open and reached the Davis Cup finals several times in the </a:t>
            </a:r>
            <a:r>
              <a:rPr lang="en-US" sz="2000" dirty="0" smtClean="0">
                <a:latin typeface="+mj-lt"/>
              </a:rPr>
              <a:t>1970s</a:t>
            </a:r>
            <a:endParaRPr lang="en-US" sz="2000" dirty="0"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i</a:t>
            </a:r>
            <a:r>
              <a:rPr lang="en-US" sz="2000" dirty="0" smtClean="0">
                <a:latin typeface="+mj-lt"/>
              </a:rPr>
              <a:t>n </a:t>
            </a:r>
            <a:r>
              <a:rPr lang="en-US" sz="2000" dirty="0">
                <a:latin typeface="+mj-lt"/>
              </a:rPr>
              <a:t>2013 he was elected into the International Tennis Hall of </a:t>
            </a:r>
            <a:r>
              <a:rPr lang="en-US" sz="2000" dirty="0" smtClean="0">
                <a:latin typeface="+mj-lt"/>
              </a:rPr>
              <a:t>Fame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4" descr="Ion_Tiriac_-_1972_Tiriac_Smith_in_finala_Cupei_Davis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277240"/>
            <a:ext cx="3429024" cy="3794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ion-tiriac"/>
          <p:cNvPicPr>
            <a:picLocks noChangeAspect="1" noChangeArrowheads="1"/>
          </p:cNvPicPr>
          <p:nvPr/>
        </p:nvPicPr>
        <p:blipFill>
          <a:blip r:embed="rId3"/>
          <a:srcRect r="12121"/>
          <a:stretch>
            <a:fillRect/>
          </a:stretch>
        </p:blipFill>
        <p:spPr bwMode="auto">
          <a:xfrm>
            <a:off x="6215074" y="285728"/>
            <a:ext cx="2071702" cy="16073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714356"/>
            <a:ext cx="3643338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SIMONA HALEP 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o-RO" sz="3100" dirty="0" smtClean="0"/>
              <a:t>1991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4000496" y="1928802"/>
            <a:ext cx="47863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a proffesional tennis player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 t</a:t>
            </a:r>
            <a:r>
              <a:rPr lang="en-US" sz="2000" dirty="0" smtClean="0">
                <a:latin typeface="+mj-lt"/>
              </a:rPr>
              <a:t>he Women's Tennis Association</a:t>
            </a:r>
            <a:r>
              <a:rPr lang="ro-RO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(WTA) ranked her world no. 1 in singles on two separate occasions between 2017 and 2019</a:t>
            </a:r>
            <a:endParaRPr lang="ro-RO" sz="2000" dirty="0" smtClean="0"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i</a:t>
            </a:r>
            <a:r>
              <a:rPr lang="en-US" sz="2000" dirty="0" smtClean="0">
                <a:latin typeface="+mj-lt"/>
              </a:rPr>
              <a:t>n total, she has been </a:t>
            </a:r>
            <a:r>
              <a:rPr lang="ro-RO" sz="2000" dirty="0" smtClean="0">
                <a:latin typeface="+mj-lt"/>
              </a:rPr>
              <a:t>n</a:t>
            </a:r>
            <a:r>
              <a:rPr lang="en-US" sz="2000" dirty="0" smtClean="0">
                <a:latin typeface="+mj-lt"/>
              </a:rPr>
              <a:t>o. 1 for 64 weeks, which ranks tenth in the history of female tennis</a:t>
            </a:r>
            <a:endParaRPr lang="ro-RO" sz="2000" dirty="0" smtClean="0"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+mj-lt"/>
              </a:rPr>
              <a:t> currently ranked world </a:t>
            </a:r>
            <a:r>
              <a:rPr lang="ro-RO" sz="2000" dirty="0" smtClean="0">
                <a:latin typeface="+mj-lt"/>
              </a:rPr>
              <a:t>n</a:t>
            </a:r>
            <a:r>
              <a:rPr lang="en-US" sz="2000" dirty="0" smtClean="0">
                <a:latin typeface="+mj-lt"/>
              </a:rPr>
              <a:t>o</a:t>
            </a:r>
            <a:r>
              <a:rPr lang="en-US" sz="2000" dirty="0">
                <a:latin typeface="+mj-lt"/>
              </a:rPr>
              <a:t>. 2 on the WTA Tour, and has won 18 WTA singles </a:t>
            </a:r>
            <a:r>
              <a:rPr lang="en-US" sz="2000" dirty="0" smtClean="0">
                <a:latin typeface="+mj-lt"/>
              </a:rPr>
              <a:t>titles</a:t>
            </a:r>
            <a:endParaRPr lang="ro-RO" sz="2000" dirty="0" smtClean="0">
              <a:latin typeface="+mj-lt"/>
            </a:endParaRPr>
          </a:p>
        </p:txBody>
      </p:sp>
      <p:pic>
        <p:nvPicPr>
          <p:cNvPr id="14339" name="Picture 3" descr="Halep RG18 (25) (4292944571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00240"/>
            <a:ext cx="2714644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341" name="Picture 5" descr="Related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04"/>
            <a:ext cx="2178859" cy="14525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642918"/>
            <a:ext cx="42005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CRISTINA NEAGU 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o-RO" sz="3100" dirty="0" smtClean="0"/>
              <a:t>1988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4357686" y="2214554"/>
            <a:ext cx="45720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a professional handballer who plays as a left back for CSM București and the Romanian national team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o</a:t>
            </a:r>
            <a:r>
              <a:rPr lang="en-US" sz="2000" dirty="0" err="1" smtClean="0">
                <a:latin typeface="+mj-lt"/>
              </a:rPr>
              <a:t>ften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considered the best player in the world and rated by many in the sport as the greatest of all time, </a:t>
            </a:r>
            <a:r>
              <a:rPr lang="ro-RO" sz="2000" dirty="0" smtClean="0">
                <a:latin typeface="+mj-lt"/>
              </a:rPr>
              <a:t>she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is the only female handball player in history to win three IHF World Player of the Year awards (in 2010, 2015 and 2016</a:t>
            </a:r>
            <a:r>
              <a:rPr lang="en-US" sz="2000" dirty="0" smtClean="0">
                <a:latin typeface="+mj-lt"/>
              </a:rPr>
              <a:t>)</a:t>
            </a:r>
          </a:p>
        </p:txBody>
      </p:sp>
      <p:pic>
        <p:nvPicPr>
          <p:cNvPr id="21506" name="Picture 2" descr="20170613 Handball AUT-ROU 8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2928958" cy="4380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6" name="Picture 2" descr="Imagine similară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57166"/>
            <a:ext cx="2166916" cy="14459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4714908" cy="1143000"/>
          </a:xfrm>
        </p:spPr>
        <p:txBody>
          <a:bodyPr>
            <a:noAutofit/>
          </a:bodyPr>
          <a:lstStyle/>
          <a:p>
            <a:pPr algn="ctr"/>
            <a:r>
              <a:rPr lang="ro-R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 MARIA BRÂNZĂ </a:t>
            </a:r>
            <a:br>
              <a:rPr lang="ro-RO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o-RO" sz="3600" dirty="0" smtClean="0">
                <a:latin typeface="+mn-lt"/>
              </a:rPr>
              <a:t>1984</a:t>
            </a:r>
            <a:endParaRPr lang="en-US" sz="36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1428736"/>
            <a:ext cx="53578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an </a:t>
            </a:r>
            <a:r>
              <a:rPr lang="en-US" sz="2000" dirty="0" err="1" smtClean="0">
                <a:latin typeface="+mj-lt"/>
              </a:rPr>
              <a:t>épée</a:t>
            </a:r>
            <a:r>
              <a:rPr lang="en-US" sz="2000" dirty="0">
                <a:latin typeface="+mj-lt"/>
              </a:rPr>
              <a:t> </a:t>
            </a:r>
            <a:r>
              <a:rPr lang="en-US" sz="2000" dirty="0" smtClean="0">
                <a:latin typeface="+mj-lt"/>
              </a:rPr>
              <a:t>fencer</a:t>
            </a:r>
            <a:endParaRPr lang="ro-RO" sz="2000" dirty="0" smtClean="0"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won </a:t>
            </a:r>
            <a:r>
              <a:rPr lang="en-US" sz="2000" dirty="0" smtClean="0">
                <a:latin typeface="+mj-lt"/>
              </a:rPr>
              <a:t>the </a:t>
            </a:r>
            <a:r>
              <a:rPr lang="en-US" sz="2000" dirty="0">
                <a:latin typeface="+mj-lt"/>
              </a:rPr>
              <a:t>silver medal in the individual </a:t>
            </a:r>
            <a:r>
              <a:rPr lang="en-US" sz="2000" dirty="0" err="1">
                <a:latin typeface="+mj-lt"/>
              </a:rPr>
              <a:t>épée</a:t>
            </a:r>
            <a:r>
              <a:rPr lang="en-US" sz="2000" dirty="0">
                <a:latin typeface="+mj-lt"/>
              </a:rPr>
              <a:t> event at the 2008 Summer Olympic </a:t>
            </a:r>
            <a:r>
              <a:rPr lang="en-US" sz="2000" dirty="0" smtClean="0">
                <a:latin typeface="+mj-lt"/>
              </a:rPr>
              <a:t>Games</a:t>
            </a:r>
            <a:r>
              <a:rPr lang="en-US" sz="2000" dirty="0">
                <a:latin typeface="+mj-lt"/>
              </a:rPr>
              <a:t> and the gold medal in the 2013 European Fencing </a:t>
            </a:r>
            <a:r>
              <a:rPr lang="en-US" sz="2000" dirty="0" smtClean="0">
                <a:latin typeface="+mj-lt"/>
              </a:rPr>
              <a:t>Championships</a:t>
            </a:r>
            <a:endParaRPr lang="ro-RO" sz="2000" dirty="0" smtClean="0"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o-RO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won </a:t>
            </a:r>
            <a:r>
              <a:rPr lang="en-US" sz="2000" dirty="0">
                <a:latin typeface="+mj-lt"/>
              </a:rPr>
              <a:t>the </a:t>
            </a:r>
            <a:r>
              <a:rPr lang="en-US" sz="2000" dirty="0" smtClean="0">
                <a:latin typeface="+mj-lt"/>
              </a:rPr>
              <a:t>women’s </a:t>
            </a:r>
            <a:r>
              <a:rPr lang="en-US" sz="2000" dirty="0" err="1">
                <a:latin typeface="+mj-lt"/>
              </a:rPr>
              <a:t>épée</a:t>
            </a:r>
            <a:r>
              <a:rPr lang="en-US" sz="2000" dirty="0">
                <a:latin typeface="+mj-lt"/>
              </a:rPr>
              <a:t> World Cup </a:t>
            </a:r>
            <a:r>
              <a:rPr lang="en-US" sz="2000" dirty="0" smtClean="0">
                <a:latin typeface="+mj-lt"/>
              </a:rPr>
              <a:t>series</a:t>
            </a:r>
            <a:r>
              <a:rPr lang="ro-RO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three </a:t>
            </a:r>
            <a:r>
              <a:rPr lang="en-US" sz="2000" dirty="0">
                <a:latin typeface="+mj-lt"/>
              </a:rPr>
              <a:t>times (</a:t>
            </a:r>
            <a:r>
              <a:rPr lang="en-US" sz="2000" dirty="0" smtClean="0">
                <a:latin typeface="+mj-lt"/>
              </a:rPr>
              <a:t>2007/8</a:t>
            </a:r>
            <a:r>
              <a:rPr lang="en-US" sz="2000" dirty="0">
                <a:latin typeface="+mj-lt"/>
              </a:rPr>
              <a:t>, </a:t>
            </a:r>
            <a:r>
              <a:rPr lang="en-US" sz="2000" dirty="0" smtClean="0">
                <a:latin typeface="+mj-lt"/>
              </a:rPr>
              <a:t>2008/9</a:t>
            </a:r>
            <a:r>
              <a:rPr lang="en-US" sz="2000" dirty="0">
                <a:latin typeface="+mj-lt"/>
              </a:rPr>
              <a:t>, and </a:t>
            </a:r>
            <a:r>
              <a:rPr lang="en-US" sz="2000" dirty="0" smtClean="0">
                <a:latin typeface="+mj-lt"/>
              </a:rPr>
              <a:t>2012/13</a:t>
            </a:r>
            <a:r>
              <a:rPr lang="en-US" sz="2000" dirty="0">
                <a:latin typeface="+mj-lt"/>
              </a:rPr>
              <a:t>), with thirteen World Cup titles to her </a:t>
            </a:r>
            <a:r>
              <a:rPr lang="en-US" sz="2000" dirty="0" smtClean="0">
                <a:latin typeface="+mj-lt"/>
              </a:rPr>
              <a:t>name</a:t>
            </a:r>
            <a:endParaRPr lang="ro-RO" sz="2000" dirty="0" smtClean="0"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</a:t>
            </a:r>
            <a:r>
              <a:rPr lang="ro-RO" sz="2000" dirty="0" smtClean="0">
                <a:latin typeface="+mj-lt"/>
              </a:rPr>
              <a:t>i</a:t>
            </a:r>
            <a:r>
              <a:rPr lang="en-US" sz="2000" dirty="0" smtClean="0">
                <a:latin typeface="+mj-lt"/>
              </a:rPr>
              <a:t>n the 2004/5 season she reached her first podium in the Fencing World Cup with a silver medal at the Budapest Grand Prix</a:t>
            </a:r>
          </a:p>
        </p:txBody>
      </p:sp>
      <p:pic>
        <p:nvPicPr>
          <p:cNvPr id="5122" name="Picture 2" descr="Imagini pentru ana maria branz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5568"/>
          <a:stretch>
            <a:fillRect/>
          </a:stretch>
        </p:blipFill>
        <p:spPr bwMode="auto">
          <a:xfrm>
            <a:off x="6643702" y="285728"/>
            <a:ext cx="1714512" cy="1352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128" name="Picture 8" descr="Imagini pentru ana maria branz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1" y="1785926"/>
            <a:ext cx="2712511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338</TotalTime>
  <Words>555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ROMANIAN SPORTS STARS </vt:lpstr>
      <vt:lpstr>  NADIA COMĂNECI  1961</vt:lpstr>
      <vt:lpstr>ECATERINA SZABO  1967</vt:lpstr>
      <vt:lpstr>GHEORGHE HAGI  1965</vt:lpstr>
      <vt:lpstr>ILIE NĂSTASE  1946</vt:lpstr>
      <vt:lpstr>ION ȚIRIAC   1939</vt:lpstr>
      <vt:lpstr>SIMONA HALEP  1991</vt:lpstr>
      <vt:lpstr>CRISTINA NEAGU  1988</vt:lpstr>
      <vt:lpstr>ANA MARIA BRÂNZĂ  1984</vt:lpstr>
      <vt:lpstr>IVAN PATZAICHIN  1949</vt:lpstr>
      <vt:lpstr>ANDREI MANDACHE  1987</vt:lpstr>
      <vt:lpstr>NICOLAE  DIACONU  1980</vt:lpstr>
      <vt:lpstr>GABRIELL A SZŰCS  1984  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Romanian athletes</dc:title>
  <dc:creator>Windows User</dc:creator>
  <cp:lastModifiedBy>Carmen</cp:lastModifiedBy>
  <cp:revision>29</cp:revision>
  <dcterms:created xsi:type="dcterms:W3CDTF">2019-03-16T16:53:40Z</dcterms:created>
  <dcterms:modified xsi:type="dcterms:W3CDTF">2019-05-03T17:59:33Z</dcterms:modified>
</cp:coreProperties>
</file>