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Slab"/>
      <p:regular r:id="rId35"/>
      <p:bold r:id="rId36"/>
    </p:embeddedFon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Slab-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font" Target="fonts/RobotoSlab-bold.fntdata"/><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65bbf8bc4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65bbf8bc4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65bbf8bc4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65bbf8bc4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65bbf8bc4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65bbf8bc4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65bbf8bc4_1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65bbf8bc4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65bbf8bc4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65bbf8bc4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65bbf8bc4_1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65bbf8bc4_1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65bbf8bc4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65bbf8bc4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65bbf8bc4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65bbf8bc4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65bbf8bc4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65bbf8bc4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65bbf8bc4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65bbf8bc4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65bbf8bc4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65bbf8bc4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65bbf8bc4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65bbf8bc4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747af7f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747af7f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747af7f6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747af7f6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747af7f6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747af7f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747af7f6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747af7f6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747af7f6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747af7f6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747af7f6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747af7f6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5747af7f6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747af7f6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747af7f6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747af7f6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5747af7f6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5747af7f6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65bbf8bc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65bbf8bc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65bbf8bc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65bbf8bc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65bbf8bc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65bbf8bc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65bbf8bc4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65bbf8bc4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65bbf8bc4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65bbf8bc4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65bbf8bc4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565bbf8bc4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65bbf8bc4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65bbf8bc4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0" y="0"/>
            <a:ext cx="9144000" cy="279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l" sz="1800"/>
              <a:t>                                                  </a:t>
            </a:r>
            <a:r>
              <a:rPr lang="el" sz="3000"/>
              <a:t>Our Herbarium</a:t>
            </a:r>
            <a:r>
              <a:rPr lang="el" sz="1800"/>
              <a:t>  </a:t>
            </a:r>
            <a:endParaRPr sz="1800"/>
          </a:p>
          <a:p>
            <a:pPr indent="0" lvl="0" marL="0" rtl="0" algn="l">
              <a:spcBef>
                <a:spcPts val="0"/>
              </a:spcBef>
              <a:spcAft>
                <a:spcPts val="0"/>
              </a:spcAft>
              <a:buNone/>
            </a:pPr>
            <a:r>
              <a:rPr lang="el"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l" sz="1800"/>
              <a:t>Athina Tsapakidi</a:t>
            </a:r>
            <a:endParaRPr sz="1800"/>
          </a:p>
          <a:p>
            <a:pPr indent="0" lvl="0" marL="0" rtl="0" algn="ctr">
              <a:spcBef>
                <a:spcPts val="0"/>
              </a:spcBef>
              <a:spcAft>
                <a:spcPts val="0"/>
              </a:spcAft>
              <a:buNone/>
            </a:pPr>
            <a:r>
              <a:rPr lang="el" sz="1800"/>
              <a:t>Eirini Tsatsou</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839675" y="2219625"/>
            <a:ext cx="4593600" cy="49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txBox="1"/>
          <p:nvPr>
            <p:ph idx="1" type="body"/>
          </p:nvPr>
        </p:nvSpPr>
        <p:spPr>
          <a:xfrm>
            <a:off x="387900" y="365775"/>
            <a:ext cx="2315400" cy="420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7. Melissa officinalis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l"/>
              <a:t>8. Cistus albanicus</a:t>
            </a:r>
            <a:endParaRPr/>
          </a:p>
          <a:p>
            <a:pPr indent="0" lvl="0" marL="0" rtl="0" algn="l">
              <a:spcBef>
                <a:spcPts val="1600"/>
              </a:spcBef>
              <a:spcAft>
                <a:spcPts val="1600"/>
              </a:spcAft>
              <a:buNone/>
            </a:pPr>
            <a:r>
              <a:rPr lang="el"/>
              <a:t>9. Urtica dioica</a:t>
            </a:r>
            <a:endParaRPr/>
          </a:p>
        </p:txBody>
      </p:sp>
      <p:pic>
        <p:nvPicPr>
          <p:cNvPr id="129" name="Google Shape;129;p22"/>
          <p:cNvPicPr preferRelativeResize="0"/>
          <p:nvPr/>
        </p:nvPicPr>
        <p:blipFill>
          <a:blip r:embed="rId3">
            <a:alphaModFix/>
          </a:blip>
          <a:stretch>
            <a:fillRect/>
          </a:stretch>
        </p:blipFill>
        <p:spPr>
          <a:xfrm>
            <a:off x="3744000" y="481850"/>
            <a:ext cx="4984850" cy="37386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7.Melissa officinalis(balm mint)</a:t>
            </a:r>
            <a:endParaRPr>
              <a:solidFill>
                <a:schemeClr val="accent5"/>
              </a:solidFill>
            </a:endParaRPr>
          </a:p>
        </p:txBody>
      </p:sp>
      <p:sp>
        <p:nvSpPr>
          <p:cNvPr id="135" name="Google Shape;135;p23"/>
          <p:cNvSpPr txBox="1"/>
          <p:nvPr>
            <p:ph idx="1" type="body"/>
          </p:nvPr>
        </p:nvSpPr>
        <p:spPr>
          <a:xfrm>
            <a:off x="0" y="1075225"/>
            <a:ext cx="9144000" cy="406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solidFill>
                  <a:srgbClr val="FFFFFF"/>
                </a:solidFill>
              </a:rPr>
              <a:t>The plant is administered in the form of infusion as digestive, diaphoretic, sedative, antispasmodic, anti-inflammatory, antimicrobial and sedative. In folk medicine it is recommended for the treatment of stomach and duodenal ulcers, kidney and liver colic, dyspepsia and vomiting during pregnancy. Also, the herbal tea from the leaves may be used against depression and anxiety. It is applied externally to treat headaches, dental pain, edema and skin wounds. Recent studies suggest that the plant extract enhances the memory and can be effective against amnesia and Alzheimer's disease.</a:t>
            </a:r>
            <a:endParaRPr/>
          </a:p>
        </p:txBody>
      </p:sp>
      <p:pic>
        <p:nvPicPr>
          <p:cNvPr id="136" name="Google Shape;136;p23"/>
          <p:cNvPicPr preferRelativeResize="0"/>
          <p:nvPr/>
        </p:nvPicPr>
        <p:blipFill>
          <a:blip r:embed="rId3">
            <a:alphaModFix/>
          </a:blip>
          <a:stretch>
            <a:fillRect/>
          </a:stretch>
        </p:blipFill>
        <p:spPr>
          <a:xfrm>
            <a:off x="5695063" y="3381850"/>
            <a:ext cx="2886075" cy="1581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87900" y="1779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8.Cistus albanicus(cistus sintenisii)</a:t>
            </a:r>
            <a:endParaRPr>
              <a:solidFill>
                <a:schemeClr val="accent5"/>
              </a:solidFill>
            </a:endParaRPr>
          </a:p>
        </p:txBody>
      </p:sp>
      <p:sp>
        <p:nvSpPr>
          <p:cNvPr id="142" name="Google Shape;142;p24"/>
          <p:cNvSpPr txBox="1"/>
          <p:nvPr>
            <p:ph idx="1" type="body"/>
          </p:nvPr>
        </p:nvSpPr>
        <p:spPr>
          <a:xfrm>
            <a:off x="0" y="993925"/>
            <a:ext cx="9144000" cy="406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solidFill>
                  <a:srgbClr val="FFFFFF"/>
                </a:solidFill>
              </a:rPr>
              <a:t>The whole plant is administered in the form of herbal tea as expectorant, antitussive, antidiarrheal and emmenagogue. The herbal tea is recommended for the treatment of duodenal and stomach ulcers, dental pain, runny nose, diarrhea, as well as immune stimulant especially against several bacterial infections. In homeopathy the plant is used due to its particular antioxidant action to prevent heart diseases and to reduce stress and anxiety. Finally, it has anti-wrinkle and regenerating properties and it is used in the form of ointment in cosmetics and against various skin problems.</a:t>
            </a:r>
            <a:endParaRPr>
              <a:solidFill>
                <a:srgbClr val="FFFFFF"/>
              </a:solidFill>
            </a:endParaRPr>
          </a:p>
          <a:p>
            <a:pPr indent="0" lvl="0" marL="0" rtl="0" algn="l">
              <a:spcBef>
                <a:spcPts val="1600"/>
              </a:spcBef>
              <a:spcAft>
                <a:spcPts val="1600"/>
              </a:spcAft>
              <a:buNone/>
            </a:pPr>
            <a:r>
              <a:t/>
            </a:r>
            <a:endParaRPr>
              <a:solidFill>
                <a:srgbClr val="FFFFFF"/>
              </a:solidFill>
            </a:endParaRPr>
          </a:p>
        </p:txBody>
      </p:sp>
      <p:pic>
        <p:nvPicPr>
          <p:cNvPr id="143" name="Google Shape;143;p24"/>
          <p:cNvPicPr preferRelativeResize="0"/>
          <p:nvPr/>
        </p:nvPicPr>
        <p:blipFill>
          <a:blip r:embed="rId3">
            <a:alphaModFix/>
          </a:blip>
          <a:stretch>
            <a:fillRect/>
          </a:stretch>
        </p:blipFill>
        <p:spPr>
          <a:xfrm>
            <a:off x="6813623" y="3183823"/>
            <a:ext cx="1779200" cy="177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solidFill>
                  <a:schemeClr val="accent5"/>
                </a:solidFill>
              </a:rPr>
              <a:t>9. Urtica dioica (nettle leaf)</a:t>
            </a:r>
            <a:endParaRPr>
              <a:solidFill>
                <a:schemeClr val="accent5"/>
              </a:solidFill>
            </a:endParaRPr>
          </a:p>
        </p:txBody>
      </p:sp>
      <p:sp>
        <p:nvSpPr>
          <p:cNvPr id="149" name="Google Shape;149;p25"/>
          <p:cNvSpPr txBox="1"/>
          <p:nvPr>
            <p:ph idx="1" type="body"/>
          </p:nvPr>
        </p:nvSpPr>
        <p:spPr>
          <a:xfrm>
            <a:off x="0" y="1084275"/>
            <a:ext cx="9144000" cy="400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sz="1600">
                <a:solidFill>
                  <a:srgbClr val="FFFFFF"/>
                </a:solidFill>
              </a:rPr>
              <a:t>The whole plant has anti-asthmatic, antirheumatic, anti-seborrheic, astringent, diuretic galaktagogo, haemostatic and hypoglycaemic properties. It is recommended in the form of herbal tea against arthritis, asthma, urinary bladder infections, bronchitis, gingivitis, gout, kidney stones, laryngitis, multiple sclerosis, sciatica and tendinitis. It is applied externally against oily hair, dandruff, eczema, skin irritation and minor injuries. The root has diuretic action and it is administered for the treatment of benign prostatic hyperplasia (BPH) and other prostate problems. Also it is used in the form of infusion for the treatment of anemia, menstruation, hemorrhoids and allergic symptoms.</a:t>
            </a:r>
            <a:endParaRPr sz="1600"/>
          </a:p>
        </p:txBody>
      </p:sp>
      <p:pic>
        <p:nvPicPr>
          <p:cNvPr id="150" name="Google Shape;150;p25"/>
          <p:cNvPicPr preferRelativeResize="0"/>
          <p:nvPr/>
        </p:nvPicPr>
        <p:blipFill>
          <a:blip r:embed="rId3">
            <a:alphaModFix/>
          </a:blip>
          <a:stretch>
            <a:fillRect/>
          </a:stretch>
        </p:blipFill>
        <p:spPr>
          <a:xfrm>
            <a:off x="6210423" y="3163073"/>
            <a:ext cx="1840300" cy="1840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6064550" y="2793975"/>
            <a:ext cx="1937700" cy="57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6"/>
          <p:cNvSpPr txBox="1"/>
          <p:nvPr>
            <p:ph idx="1" type="body"/>
          </p:nvPr>
        </p:nvSpPr>
        <p:spPr>
          <a:xfrm>
            <a:off x="387900" y="736575"/>
            <a:ext cx="3188700" cy="383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10. Crataegus monogyna</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l"/>
              <a:t>11. Sambucus nigra</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l"/>
              <a:t>12. Origanum vulgare</a:t>
            </a:r>
            <a:endParaRPr/>
          </a:p>
        </p:txBody>
      </p:sp>
      <p:pic>
        <p:nvPicPr>
          <p:cNvPr id="157" name="Google Shape;157;p26"/>
          <p:cNvPicPr preferRelativeResize="0"/>
          <p:nvPr/>
        </p:nvPicPr>
        <p:blipFill>
          <a:blip r:embed="rId3">
            <a:alphaModFix/>
          </a:blip>
          <a:stretch>
            <a:fillRect/>
          </a:stretch>
        </p:blipFill>
        <p:spPr>
          <a:xfrm>
            <a:off x="3686525" y="533824"/>
            <a:ext cx="5109600" cy="383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10. Crataegus monogyna( Mayblossom)</a:t>
            </a:r>
            <a:endParaRPr>
              <a:solidFill>
                <a:schemeClr val="accent5"/>
              </a:solidFill>
            </a:endParaRPr>
          </a:p>
        </p:txBody>
      </p:sp>
      <p:sp>
        <p:nvSpPr>
          <p:cNvPr id="163" name="Google Shape;163;p27"/>
          <p:cNvSpPr txBox="1"/>
          <p:nvPr>
            <p:ph idx="1" type="body"/>
          </p:nvPr>
        </p:nvSpPr>
        <p:spPr>
          <a:xfrm>
            <a:off x="0" y="1209725"/>
            <a:ext cx="9144000" cy="385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sz="1600"/>
              <a:t>The whole plant is cardiotonic and is recommended for the treatment of heart's diseases, as tachycardia, cardiac arrhythmia, heart failure and heart degenerative diseases. It may be used to reset to normal blood pressure in case of hypertension or hypotension, as it dilates the arteries and increases the heart rate. It relieves the symptoms of angina and reduces the blood cholesterol levels. Also, the plant is administered as anticonvulsant against asthma, diarrhea and uterine contractions, as well for the treatment of insomnia due to its sedative action. Finally, it has astringent properties and it is used to treat edema, kidneys' diseases and sore throat.</a:t>
            </a:r>
            <a:endParaRPr sz="1600"/>
          </a:p>
        </p:txBody>
      </p:sp>
      <p:pic>
        <p:nvPicPr>
          <p:cNvPr id="164" name="Google Shape;164;p27"/>
          <p:cNvPicPr preferRelativeResize="0"/>
          <p:nvPr/>
        </p:nvPicPr>
        <p:blipFill>
          <a:blip r:embed="rId3">
            <a:alphaModFix/>
          </a:blip>
          <a:stretch>
            <a:fillRect/>
          </a:stretch>
        </p:blipFill>
        <p:spPr>
          <a:xfrm>
            <a:off x="5559438" y="3316838"/>
            <a:ext cx="2619375" cy="174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solidFill>
                  <a:schemeClr val="accent5"/>
                </a:solidFill>
              </a:rPr>
              <a:t>11. Sambucus nigra (Elder)</a:t>
            </a:r>
            <a:endParaRPr>
              <a:solidFill>
                <a:schemeClr val="accent5"/>
              </a:solidFill>
            </a:endParaRPr>
          </a:p>
        </p:txBody>
      </p:sp>
      <p:sp>
        <p:nvSpPr>
          <p:cNvPr id="170" name="Google Shape;170;p28"/>
          <p:cNvSpPr txBox="1"/>
          <p:nvPr>
            <p:ph idx="1" type="body"/>
          </p:nvPr>
        </p:nvSpPr>
        <p:spPr>
          <a:xfrm>
            <a:off x="0" y="1039100"/>
            <a:ext cx="9144000" cy="4104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t>The bark has laxative, emetic and diuretic properties. The poultice made from the fresh leaves is applied externally as emollient and healing. Also, it is administered in the form of herbal tea as laxative, expectorant, diuretic and diaphoretic. The flowers are used proactively to stimulate the respiratory system and against the allergic symptoms. The fruit extract has diaphoretic, diuretic and laxative properties. Finally, the herbal tea made from the leaves and the flowers is recommended for the treatment of bruises, sprains, injuries, cold, influenza, runny nose, inflammations of the upper respiratory system and rheumatism.</a:t>
            </a:r>
            <a:endParaRPr/>
          </a:p>
        </p:txBody>
      </p:sp>
      <p:pic>
        <p:nvPicPr>
          <p:cNvPr id="171" name="Google Shape;171;p28"/>
          <p:cNvPicPr preferRelativeResize="0"/>
          <p:nvPr/>
        </p:nvPicPr>
        <p:blipFill>
          <a:blip r:embed="rId3">
            <a:alphaModFix/>
          </a:blip>
          <a:stretch>
            <a:fillRect/>
          </a:stretch>
        </p:blipFill>
        <p:spPr>
          <a:xfrm>
            <a:off x="5036300" y="3366025"/>
            <a:ext cx="2372875" cy="1777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solidFill>
                  <a:schemeClr val="accent5"/>
                </a:solidFill>
              </a:rPr>
              <a:t>12.  Origanum vulgare (Oregano)</a:t>
            </a:r>
            <a:endParaRPr>
              <a:solidFill>
                <a:schemeClr val="accent5"/>
              </a:solidFill>
            </a:endParaRPr>
          </a:p>
        </p:txBody>
      </p:sp>
      <p:sp>
        <p:nvSpPr>
          <p:cNvPr id="177" name="Google Shape;177;p29"/>
          <p:cNvSpPr txBox="1"/>
          <p:nvPr>
            <p:ph idx="1" type="body"/>
          </p:nvPr>
        </p:nvSpPr>
        <p:spPr>
          <a:xfrm>
            <a:off x="0" y="1030050"/>
            <a:ext cx="9144000" cy="411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t>The leaves have antirheumatic, antiseptic, antispasmodic, cholagogue, sweating, emmenagogue, expectorant, tonic, anti-diarrheal, anti-inflammatory and antibacterial properties. They are recommended for the treatment of respiratory infections (bronchitis, tonsillitis), cough, asthma, common cold, flu, fever, dyspepsia, stomach and menstruation's disorders. They are applied externally to the skin against arthritis, muscle pain and edema. Finally, the herbal extract is used as gargling against toothache and gum diseases.</a:t>
            </a:r>
            <a:endParaRPr/>
          </a:p>
        </p:txBody>
      </p:sp>
      <p:pic>
        <p:nvPicPr>
          <p:cNvPr id="178" name="Google Shape;178;p29"/>
          <p:cNvPicPr preferRelativeResize="0"/>
          <p:nvPr/>
        </p:nvPicPr>
        <p:blipFill>
          <a:blip r:embed="rId3">
            <a:alphaModFix/>
          </a:blip>
          <a:stretch>
            <a:fillRect/>
          </a:stretch>
        </p:blipFill>
        <p:spPr>
          <a:xfrm>
            <a:off x="4517098" y="3126348"/>
            <a:ext cx="1769250" cy="176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0"/>
          <p:cNvSpPr txBox="1"/>
          <p:nvPr>
            <p:ph type="title"/>
          </p:nvPr>
        </p:nvSpPr>
        <p:spPr>
          <a:xfrm flipH="1" rot="10800000">
            <a:off x="5717650" y="1854000"/>
            <a:ext cx="2081400" cy="86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0"/>
          <p:cNvSpPr txBox="1"/>
          <p:nvPr>
            <p:ph idx="1" type="body"/>
          </p:nvPr>
        </p:nvSpPr>
        <p:spPr>
          <a:xfrm>
            <a:off x="387900" y="370800"/>
            <a:ext cx="2590500" cy="41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13.Origanum majorana</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l"/>
              <a:t>14. Mentha piperita</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l"/>
              <a:t>15.calendula officinalis</a:t>
            </a:r>
            <a:endParaRPr/>
          </a:p>
        </p:txBody>
      </p:sp>
      <p:pic>
        <p:nvPicPr>
          <p:cNvPr id="185" name="Google Shape;185;p30"/>
          <p:cNvPicPr preferRelativeResize="0"/>
          <p:nvPr/>
        </p:nvPicPr>
        <p:blipFill>
          <a:blip r:embed="rId3">
            <a:alphaModFix/>
          </a:blip>
          <a:stretch>
            <a:fillRect/>
          </a:stretch>
        </p:blipFill>
        <p:spPr>
          <a:xfrm>
            <a:off x="3666900" y="568175"/>
            <a:ext cx="5342870" cy="40071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13. Origanum majorana (majoram)</a:t>
            </a:r>
            <a:endParaRPr>
              <a:solidFill>
                <a:schemeClr val="accent5"/>
              </a:solidFill>
            </a:endParaRPr>
          </a:p>
        </p:txBody>
      </p:sp>
      <p:sp>
        <p:nvSpPr>
          <p:cNvPr id="191" name="Google Shape;191;p31"/>
          <p:cNvSpPr txBox="1"/>
          <p:nvPr>
            <p:ph idx="1" type="body"/>
          </p:nvPr>
        </p:nvSpPr>
        <p:spPr>
          <a:xfrm>
            <a:off x="108300" y="1254900"/>
            <a:ext cx="9035700" cy="3888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Verdana"/>
              <a:buChar char="●"/>
            </a:pPr>
            <a:r>
              <a:rPr b="1" lang="el">
                <a:latin typeface="Verdana"/>
                <a:ea typeface="Verdana"/>
                <a:cs typeface="Verdana"/>
                <a:sym typeface="Verdana"/>
              </a:rPr>
              <a:t>Asthma.</a:t>
            </a:r>
            <a:endParaRPr b="1">
              <a:latin typeface="Verdana"/>
              <a:ea typeface="Verdana"/>
              <a:cs typeface="Verdana"/>
              <a:sym typeface="Verdana"/>
            </a:endParaRPr>
          </a:p>
          <a:p>
            <a:pPr indent="-342900" lvl="0" marL="457200" rtl="0" algn="l">
              <a:spcBef>
                <a:spcPts val="0"/>
              </a:spcBef>
              <a:spcAft>
                <a:spcPts val="0"/>
              </a:spcAft>
              <a:buSzPts val="1800"/>
              <a:buFont typeface="Verdana"/>
              <a:buChar char="●"/>
            </a:pPr>
            <a:r>
              <a:rPr b="1" lang="el">
                <a:latin typeface="Verdana"/>
                <a:ea typeface="Verdana"/>
                <a:cs typeface="Verdana"/>
                <a:sym typeface="Verdana"/>
              </a:rPr>
              <a:t>Painful menstrual cramps (dysmenorrhea)</a:t>
            </a:r>
            <a:endParaRPr b="1">
              <a:latin typeface="Verdana"/>
              <a:ea typeface="Verdana"/>
              <a:cs typeface="Verdana"/>
              <a:sym typeface="Verdana"/>
            </a:endParaRPr>
          </a:p>
          <a:p>
            <a:pPr indent="-342900" lvl="0" marL="457200" rtl="0" algn="l">
              <a:spcBef>
                <a:spcPts val="0"/>
              </a:spcBef>
              <a:spcAft>
                <a:spcPts val="0"/>
              </a:spcAft>
              <a:buSzPts val="1800"/>
              <a:buFont typeface="Verdana"/>
              <a:buChar char="●"/>
            </a:pPr>
            <a:r>
              <a:rPr b="1" lang="el">
                <a:latin typeface="Verdana"/>
                <a:ea typeface="Verdana"/>
                <a:cs typeface="Verdana"/>
                <a:sym typeface="Verdana"/>
              </a:rPr>
              <a:t>Coughs.</a:t>
            </a:r>
            <a:endParaRPr b="1">
              <a:latin typeface="Verdana"/>
              <a:ea typeface="Verdana"/>
              <a:cs typeface="Verdana"/>
              <a:sym typeface="Verdana"/>
            </a:endParaRPr>
          </a:p>
          <a:p>
            <a:pPr indent="-342900" lvl="0" marL="457200" rtl="0" algn="l">
              <a:spcBef>
                <a:spcPts val="0"/>
              </a:spcBef>
              <a:spcAft>
                <a:spcPts val="0"/>
              </a:spcAft>
              <a:buSzPts val="1800"/>
              <a:buFont typeface="Verdana"/>
              <a:buChar char="●"/>
            </a:pPr>
            <a:r>
              <a:rPr b="1" lang="el">
                <a:latin typeface="Verdana"/>
                <a:ea typeface="Verdana"/>
                <a:cs typeface="Verdana"/>
                <a:sym typeface="Verdana"/>
              </a:rPr>
              <a:t>Colds.</a:t>
            </a:r>
            <a:endParaRPr b="1">
              <a:latin typeface="Verdana"/>
              <a:ea typeface="Verdana"/>
              <a:cs typeface="Verdana"/>
              <a:sym typeface="Verdana"/>
            </a:endParaRPr>
          </a:p>
          <a:p>
            <a:pPr indent="-342900" lvl="0" marL="457200" rtl="0" algn="l">
              <a:spcBef>
                <a:spcPts val="0"/>
              </a:spcBef>
              <a:spcAft>
                <a:spcPts val="0"/>
              </a:spcAft>
              <a:buSzPts val="1800"/>
              <a:buFont typeface="Verdana"/>
              <a:buChar char="●"/>
            </a:pPr>
            <a:r>
              <a:rPr b="1" lang="el">
                <a:latin typeface="Verdana"/>
                <a:ea typeface="Verdana"/>
                <a:cs typeface="Verdana"/>
                <a:sym typeface="Verdana"/>
              </a:rPr>
              <a:t>Stomach cramps.</a:t>
            </a:r>
            <a:endParaRPr b="1">
              <a:latin typeface="Verdana"/>
              <a:ea typeface="Verdana"/>
              <a:cs typeface="Verdana"/>
              <a:sym typeface="Verdana"/>
            </a:endParaRPr>
          </a:p>
          <a:p>
            <a:pPr indent="-342900" lvl="0" marL="457200" rtl="0" algn="l">
              <a:spcBef>
                <a:spcPts val="0"/>
              </a:spcBef>
              <a:spcAft>
                <a:spcPts val="0"/>
              </a:spcAft>
              <a:buSzPts val="1800"/>
              <a:buFont typeface="Verdana"/>
              <a:buChar char="●"/>
            </a:pPr>
            <a:r>
              <a:rPr b="1" lang="el">
                <a:latin typeface="Verdana"/>
                <a:ea typeface="Verdana"/>
                <a:cs typeface="Verdana"/>
                <a:sym typeface="Verdana"/>
              </a:rPr>
              <a:t>Liver problems.</a:t>
            </a:r>
            <a:endParaRPr b="1">
              <a:latin typeface="Verdana"/>
              <a:ea typeface="Verdana"/>
              <a:cs typeface="Verdana"/>
              <a:sym typeface="Verdana"/>
            </a:endParaRPr>
          </a:p>
          <a:p>
            <a:pPr indent="-342900" lvl="0" marL="457200" rtl="0" algn="l">
              <a:spcBef>
                <a:spcPts val="0"/>
              </a:spcBef>
              <a:spcAft>
                <a:spcPts val="0"/>
              </a:spcAft>
              <a:buSzPts val="1800"/>
              <a:buFont typeface="Verdana"/>
              <a:buChar char="●"/>
            </a:pPr>
            <a:r>
              <a:rPr b="1" lang="el">
                <a:latin typeface="Verdana"/>
                <a:ea typeface="Verdana"/>
                <a:cs typeface="Verdana"/>
                <a:sym typeface="Verdana"/>
              </a:rPr>
              <a:t>Improving appetite and digestion.</a:t>
            </a:r>
            <a:endParaRPr b="1">
              <a:latin typeface="Verdana"/>
              <a:ea typeface="Verdana"/>
              <a:cs typeface="Verdana"/>
              <a:sym typeface="Verdana"/>
            </a:endParaRPr>
          </a:p>
          <a:p>
            <a:pPr indent="-342900" lvl="0" marL="457200" rtl="0" algn="l">
              <a:spcBef>
                <a:spcPts val="0"/>
              </a:spcBef>
              <a:spcAft>
                <a:spcPts val="0"/>
              </a:spcAft>
              <a:buSzPts val="1800"/>
              <a:buFont typeface="Verdana"/>
              <a:buChar char="●"/>
            </a:pPr>
            <a:r>
              <a:rPr b="1" lang="el">
                <a:latin typeface="Verdana"/>
                <a:ea typeface="Verdana"/>
                <a:cs typeface="Verdana"/>
                <a:sym typeface="Verdana"/>
              </a:rPr>
              <a:t>Improving sleep.</a:t>
            </a:r>
            <a:endParaRPr b="1">
              <a:latin typeface="Verdana"/>
              <a:ea typeface="Verdana"/>
              <a:cs typeface="Verdana"/>
              <a:sym typeface="Verdana"/>
            </a:endParaRPr>
          </a:p>
          <a:p>
            <a:pPr indent="0" lvl="0" marL="457200" rtl="0" algn="l">
              <a:spcBef>
                <a:spcPts val="800"/>
              </a:spcBef>
              <a:spcAft>
                <a:spcPts val="1600"/>
              </a:spcAft>
              <a:buNone/>
            </a:pPr>
            <a:r>
              <a:t/>
            </a:r>
            <a:endParaRPr b="1" sz="1350">
              <a:solidFill>
                <a:srgbClr val="000000"/>
              </a:solidFill>
              <a:highlight>
                <a:srgbClr val="FFFFFF"/>
              </a:highlight>
              <a:latin typeface="Verdana"/>
              <a:ea typeface="Verdana"/>
              <a:cs typeface="Verdana"/>
              <a:sym typeface="Verdana"/>
            </a:endParaRPr>
          </a:p>
        </p:txBody>
      </p:sp>
      <p:pic>
        <p:nvPicPr>
          <p:cNvPr id="192" name="Google Shape;192;p31"/>
          <p:cNvPicPr preferRelativeResize="0"/>
          <p:nvPr/>
        </p:nvPicPr>
        <p:blipFill>
          <a:blip r:embed="rId3">
            <a:alphaModFix/>
          </a:blip>
          <a:stretch>
            <a:fillRect/>
          </a:stretch>
        </p:blipFill>
        <p:spPr>
          <a:xfrm>
            <a:off x="6551425" y="1480850"/>
            <a:ext cx="2267925" cy="3561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ctrTitle"/>
          </p:nvPr>
        </p:nvSpPr>
        <p:spPr>
          <a:xfrm>
            <a:off x="5011950" y="538275"/>
            <a:ext cx="2894700" cy="119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t>.</a:t>
            </a:r>
            <a:endParaRPr/>
          </a:p>
        </p:txBody>
      </p:sp>
      <p:sp>
        <p:nvSpPr>
          <p:cNvPr id="70" name="Google Shape;70;p14"/>
          <p:cNvSpPr txBox="1"/>
          <p:nvPr>
            <p:ph idx="1" type="subTitle"/>
          </p:nvPr>
        </p:nvSpPr>
        <p:spPr>
          <a:xfrm>
            <a:off x="71775" y="1818175"/>
            <a:ext cx="3274500" cy="314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solidFill>
                  <a:srgbClr val="FFFFFF"/>
                </a:solidFill>
              </a:rPr>
              <a:t>1.Lavandula angustifolia</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l">
                <a:solidFill>
                  <a:srgbClr val="FFFFFF"/>
                </a:solidFill>
              </a:rPr>
              <a:t>2.Rosmarinus officinalis</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l">
                <a:solidFill>
                  <a:srgbClr val="FFFFFF"/>
                </a:solidFill>
              </a:rPr>
              <a:t>3.Laurus nobilis</a:t>
            </a:r>
            <a:endParaRPr>
              <a:solidFill>
                <a:srgbClr val="FFFFFF"/>
              </a:solidFill>
            </a:endParaRPr>
          </a:p>
        </p:txBody>
      </p:sp>
      <p:pic>
        <p:nvPicPr>
          <p:cNvPr id="71" name="Google Shape;71;p14"/>
          <p:cNvPicPr preferRelativeResize="0"/>
          <p:nvPr/>
        </p:nvPicPr>
        <p:blipFill rotWithShape="1">
          <a:blip r:embed="rId3">
            <a:alphaModFix/>
          </a:blip>
          <a:srcRect b="-91619" l="-181810" r="181810" t="91619"/>
          <a:stretch/>
        </p:blipFill>
        <p:spPr>
          <a:xfrm>
            <a:off x="962725" y="3289573"/>
            <a:ext cx="2434370" cy="1853925"/>
          </a:xfrm>
          <a:prstGeom prst="rect">
            <a:avLst/>
          </a:prstGeom>
          <a:noFill/>
          <a:ln>
            <a:noFill/>
          </a:ln>
        </p:spPr>
      </p:pic>
      <p:pic>
        <p:nvPicPr>
          <p:cNvPr id="72" name="Google Shape;72;p14"/>
          <p:cNvPicPr preferRelativeResize="0"/>
          <p:nvPr/>
        </p:nvPicPr>
        <p:blipFill>
          <a:blip r:embed="rId4">
            <a:alphaModFix/>
          </a:blip>
          <a:stretch>
            <a:fillRect/>
          </a:stretch>
        </p:blipFill>
        <p:spPr>
          <a:xfrm>
            <a:off x="3397099" y="929900"/>
            <a:ext cx="4864800" cy="3648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324650" y="361425"/>
            <a:ext cx="8368200" cy="54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14. Mentha Piperita (Peppermint)</a:t>
            </a:r>
            <a:endParaRPr>
              <a:solidFill>
                <a:schemeClr val="accent5"/>
              </a:solidFill>
            </a:endParaRPr>
          </a:p>
        </p:txBody>
      </p:sp>
      <p:sp>
        <p:nvSpPr>
          <p:cNvPr id="198" name="Google Shape;198;p32"/>
          <p:cNvSpPr txBox="1"/>
          <p:nvPr>
            <p:ph idx="1" type="body"/>
          </p:nvPr>
        </p:nvSpPr>
        <p:spPr>
          <a:xfrm>
            <a:off x="0" y="1011975"/>
            <a:ext cx="8756100" cy="413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t>The whole plant is administered as antispasmodic, diaphoretic, antiemetic, antiseptic, analgesic and aphrodisiac in the form of infusion. It is recommended for the treatment of intestinal colic , dyspepsia, flatulence, colitis, travel sickness and vomiting during pregnancy, as it promotes relaxation of the intestinal muscles and stimulates the secretion of bile and other digestive juices. Also, it is used to treat common cold, flu, fever and migraines, as well against stress, tension and insomnia.</a:t>
            </a:r>
            <a:endParaRPr/>
          </a:p>
        </p:txBody>
      </p:sp>
      <p:pic>
        <p:nvPicPr>
          <p:cNvPr id="199" name="Google Shape;199;p32"/>
          <p:cNvPicPr preferRelativeResize="0"/>
          <p:nvPr/>
        </p:nvPicPr>
        <p:blipFill>
          <a:blip r:embed="rId3">
            <a:alphaModFix/>
          </a:blip>
          <a:stretch>
            <a:fillRect/>
          </a:stretch>
        </p:blipFill>
        <p:spPr>
          <a:xfrm>
            <a:off x="6220149" y="3105174"/>
            <a:ext cx="2038375" cy="2038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387900" y="108425"/>
            <a:ext cx="3054600" cy="459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sz="1800"/>
              <a:t>15. calendula officinalis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l" sz="1800"/>
              <a:t>16. malva sylvestris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l" sz="1800"/>
              <a:t>17. viola adorata</a:t>
            </a:r>
            <a:endParaRPr sz="1800"/>
          </a:p>
        </p:txBody>
      </p:sp>
      <p:sp>
        <p:nvSpPr>
          <p:cNvPr id="205" name="Google Shape;205;p33"/>
          <p:cNvSpPr txBox="1"/>
          <p:nvPr>
            <p:ph idx="1" type="body"/>
          </p:nvPr>
        </p:nvSpPr>
        <p:spPr>
          <a:xfrm>
            <a:off x="4201550" y="872650"/>
            <a:ext cx="4554600" cy="369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6" name="Google Shape;206;p33"/>
          <p:cNvPicPr preferRelativeResize="0"/>
          <p:nvPr/>
        </p:nvPicPr>
        <p:blipFill>
          <a:blip r:embed="rId3">
            <a:alphaModFix/>
          </a:blip>
          <a:stretch>
            <a:fillRect/>
          </a:stretch>
        </p:blipFill>
        <p:spPr>
          <a:xfrm>
            <a:off x="3880800" y="845213"/>
            <a:ext cx="5001170" cy="37508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360750" y="1327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15. </a:t>
            </a:r>
            <a:r>
              <a:rPr lang="el">
                <a:solidFill>
                  <a:schemeClr val="accent5"/>
                </a:solidFill>
                <a:latin typeface="Roboto"/>
                <a:ea typeface="Roboto"/>
                <a:cs typeface="Roboto"/>
                <a:sym typeface="Roboto"/>
              </a:rPr>
              <a:t>Calendula officinalis ( English Marigold)</a:t>
            </a:r>
            <a:endParaRPr>
              <a:solidFill>
                <a:schemeClr val="accent5"/>
              </a:solidFill>
            </a:endParaRPr>
          </a:p>
        </p:txBody>
      </p:sp>
      <p:sp>
        <p:nvSpPr>
          <p:cNvPr id="212" name="Google Shape;212;p34"/>
          <p:cNvSpPr txBox="1"/>
          <p:nvPr>
            <p:ph idx="1" type="body"/>
          </p:nvPr>
        </p:nvSpPr>
        <p:spPr>
          <a:xfrm>
            <a:off x="0" y="768025"/>
            <a:ext cx="9089700" cy="437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t>The whole plant has anti-inflammatory, healing, antiseptic, antispasmodic, astringent, cholagogue, sudorific and emmenagogue properties. It is applied externally to the skin for the treatment of various skin problems, such as injuries, abscesses, acne, psoriasis, eczema, pruritus, sinusitis, phlebitis, sprains and varicose veins. It is recommended in the form of herbal tea against gingivitis, stomatitis, conjunctivitis, stomach and duodenal ulcer, cholelithiasis, dyspepsia and gonococcal leucorrhoea. Finally, it has been used as emmenagogue and in cases of late and painful menstrual.</a:t>
            </a:r>
            <a:endParaRPr/>
          </a:p>
        </p:txBody>
      </p:sp>
      <p:pic>
        <p:nvPicPr>
          <p:cNvPr id="213" name="Google Shape;213;p34"/>
          <p:cNvPicPr preferRelativeResize="0"/>
          <p:nvPr/>
        </p:nvPicPr>
        <p:blipFill>
          <a:blip r:embed="rId3">
            <a:alphaModFix/>
          </a:blip>
          <a:stretch>
            <a:fillRect/>
          </a:stretch>
        </p:blipFill>
        <p:spPr>
          <a:xfrm>
            <a:off x="6427975" y="3090148"/>
            <a:ext cx="2143125" cy="1881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16. </a:t>
            </a:r>
            <a:r>
              <a:rPr lang="el">
                <a:solidFill>
                  <a:schemeClr val="accent5"/>
                </a:solidFill>
                <a:latin typeface="Roboto"/>
                <a:ea typeface="Roboto"/>
                <a:cs typeface="Roboto"/>
                <a:sym typeface="Roboto"/>
              </a:rPr>
              <a:t>Malva sylvestris(Mallow)</a:t>
            </a:r>
            <a:endParaRPr>
              <a:solidFill>
                <a:schemeClr val="accent5"/>
              </a:solidFill>
            </a:endParaRPr>
          </a:p>
        </p:txBody>
      </p:sp>
      <p:sp>
        <p:nvSpPr>
          <p:cNvPr id="219" name="Google Shape;219;p35"/>
          <p:cNvSpPr txBox="1"/>
          <p:nvPr>
            <p:ph idx="1" type="body"/>
          </p:nvPr>
        </p:nvSpPr>
        <p:spPr>
          <a:xfrm>
            <a:off x="0" y="1310150"/>
            <a:ext cx="9144000" cy="383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t>The plant is administered in the form of infusion and herbal tea as emollient, expectorant, laxative, intestinal tonic and diuretic. The plant is applied externally in the form of poultice from the leaves and the flowers for the treatment of skin inflammations and insect bites. Also, it is recommended against diseases of the respiratory and digestive system, such as cough, bronchitis, constipation and gastroenteritis</a:t>
            </a:r>
            <a:endParaRPr/>
          </a:p>
        </p:txBody>
      </p:sp>
      <p:pic>
        <p:nvPicPr>
          <p:cNvPr id="220" name="Google Shape;220;p35"/>
          <p:cNvPicPr preferRelativeResize="0"/>
          <p:nvPr/>
        </p:nvPicPr>
        <p:blipFill>
          <a:blip r:embed="rId3">
            <a:alphaModFix/>
          </a:blip>
          <a:stretch>
            <a:fillRect/>
          </a:stretch>
        </p:blipFill>
        <p:spPr>
          <a:xfrm>
            <a:off x="5542438" y="3099875"/>
            <a:ext cx="2847975" cy="1600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17.</a:t>
            </a:r>
            <a:r>
              <a:rPr lang="el">
                <a:solidFill>
                  <a:schemeClr val="accent5"/>
                </a:solidFill>
                <a:latin typeface="Roboto"/>
                <a:ea typeface="Roboto"/>
                <a:cs typeface="Roboto"/>
                <a:sym typeface="Roboto"/>
              </a:rPr>
              <a:t>Viola odorata(English Violet)</a:t>
            </a:r>
            <a:endParaRPr>
              <a:solidFill>
                <a:schemeClr val="accent5"/>
              </a:solidFill>
            </a:endParaRPr>
          </a:p>
        </p:txBody>
      </p:sp>
      <p:sp>
        <p:nvSpPr>
          <p:cNvPr id="226" name="Google Shape;226;p36"/>
          <p:cNvSpPr txBox="1"/>
          <p:nvPr>
            <p:ph idx="1" type="body"/>
          </p:nvPr>
        </p:nvSpPr>
        <p:spPr>
          <a:xfrm>
            <a:off x="0" y="1508950"/>
            <a:ext cx="9144000" cy="363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t>The whole plant has anti-inflammatory, diuretic and anti-cancer properties. As a herbal tea is taken for the treatment of bronchitis, dry cough, asthma, respiratory and urinary infections. Externally, it is used to treat mouth and throat infections.</a:t>
            </a:r>
            <a:endParaRPr/>
          </a:p>
        </p:txBody>
      </p:sp>
      <p:pic>
        <p:nvPicPr>
          <p:cNvPr id="227" name="Google Shape;227;p36"/>
          <p:cNvPicPr preferRelativeResize="0"/>
          <p:nvPr/>
        </p:nvPicPr>
        <p:blipFill>
          <a:blip r:embed="rId3">
            <a:alphaModFix/>
          </a:blip>
          <a:stretch>
            <a:fillRect/>
          </a:stretch>
        </p:blipFill>
        <p:spPr>
          <a:xfrm>
            <a:off x="6184713" y="2770513"/>
            <a:ext cx="2466975" cy="1857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288525" y="1258525"/>
            <a:ext cx="4184100" cy="313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t> </a:t>
            </a:r>
            <a:r>
              <a:rPr lang="el" sz="1800"/>
              <a:t>18. taraxacum officinale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l" sz="1800"/>
              <a:t>19. salvia officinalis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l" sz="1800"/>
              <a:t>20 mentha</a:t>
            </a:r>
            <a:endParaRPr sz="1800"/>
          </a:p>
        </p:txBody>
      </p:sp>
      <p:sp>
        <p:nvSpPr>
          <p:cNvPr id="233" name="Google Shape;233;p37"/>
          <p:cNvSpPr txBox="1"/>
          <p:nvPr>
            <p:ph idx="1" type="body"/>
          </p:nvPr>
        </p:nvSpPr>
        <p:spPr>
          <a:xfrm>
            <a:off x="6677300" y="2309300"/>
            <a:ext cx="1762200" cy="225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4" name="Google Shape;234;p37"/>
          <p:cNvPicPr preferRelativeResize="0"/>
          <p:nvPr/>
        </p:nvPicPr>
        <p:blipFill>
          <a:blip r:embed="rId3">
            <a:alphaModFix/>
          </a:blip>
          <a:stretch>
            <a:fillRect/>
          </a:stretch>
        </p:blipFill>
        <p:spPr>
          <a:xfrm>
            <a:off x="4608150" y="1430513"/>
            <a:ext cx="4184100" cy="3138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18.</a:t>
            </a:r>
            <a:r>
              <a:rPr lang="el">
                <a:solidFill>
                  <a:schemeClr val="accent5"/>
                </a:solidFill>
                <a:latin typeface="Roboto"/>
                <a:ea typeface="Roboto"/>
                <a:cs typeface="Roboto"/>
                <a:sym typeface="Roboto"/>
              </a:rPr>
              <a:t>Taraxacum officinale(Common Dandelion)</a:t>
            </a:r>
            <a:endParaRPr>
              <a:solidFill>
                <a:schemeClr val="accent5"/>
              </a:solidFill>
            </a:endParaRPr>
          </a:p>
        </p:txBody>
      </p:sp>
      <p:sp>
        <p:nvSpPr>
          <p:cNvPr id="240" name="Google Shape;240;p38"/>
          <p:cNvSpPr txBox="1"/>
          <p:nvPr>
            <p:ph idx="1" type="body"/>
          </p:nvPr>
        </p:nvSpPr>
        <p:spPr>
          <a:xfrm>
            <a:off x="-45175" y="1144125"/>
            <a:ext cx="9144000" cy="399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t>The plant is administered in the form of herbal tea as cholagogue, tonic, diuretic, digestive, anti-inflammatory and antitussive. It is recommended for the treatment of gallstones, constipation, dyspepsia, chronic arthritis and rheumatic diseases. Also, it is applied externally in the form of infusion against chronic dermatitis, eczema, acne, hives (urticaria), wounds and warts.</a:t>
            </a:r>
            <a:endParaRPr/>
          </a:p>
        </p:txBody>
      </p:sp>
      <p:pic>
        <p:nvPicPr>
          <p:cNvPr id="241" name="Google Shape;241;p38"/>
          <p:cNvPicPr preferRelativeResize="0"/>
          <p:nvPr/>
        </p:nvPicPr>
        <p:blipFill>
          <a:blip r:embed="rId3">
            <a:alphaModFix/>
          </a:blip>
          <a:stretch>
            <a:fillRect/>
          </a:stretch>
        </p:blipFill>
        <p:spPr>
          <a:xfrm>
            <a:off x="5768363" y="2678588"/>
            <a:ext cx="2143125" cy="2143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333675" y="966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19. Salvia officinalis( sage)</a:t>
            </a:r>
            <a:endParaRPr>
              <a:solidFill>
                <a:schemeClr val="accent5"/>
              </a:solidFill>
            </a:endParaRPr>
          </a:p>
        </p:txBody>
      </p:sp>
      <p:sp>
        <p:nvSpPr>
          <p:cNvPr id="247" name="Google Shape;247;p39"/>
          <p:cNvSpPr txBox="1"/>
          <p:nvPr>
            <p:ph idx="1" type="body"/>
          </p:nvPr>
        </p:nvSpPr>
        <p:spPr>
          <a:xfrm>
            <a:off x="0" y="822225"/>
            <a:ext cx="9144000" cy="43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The herbal tea made from the leaves has tonic, antidiarrheal, anti-bacterial, antiseptic, antispasmodic and cardial properties. It is administered for the treatment of injuries, aphthous, pharyngitis and gingivitis, while due to its estrogen action is recommended against amenorrhea, dysmenorrhea and leucorrhoea. Also, the whole plant has neurotonic properties and it is used against nervous disorders, depression, vertigo, neuralgia and to improve memory (sharpness). Finally, plant's infusion is applied externally to the skin against acne, infections, wounds, lesions, alopecia and muscle cramps.</a:t>
            </a:r>
            <a:endParaRPr/>
          </a:p>
          <a:p>
            <a:pPr indent="0" lvl="0" marL="0" rtl="0" algn="l">
              <a:spcBef>
                <a:spcPts val="1600"/>
              </a:spcBef>
              <a:spcAft>
                <a:spcPts val="1600"/>
              </a:spcAft>
              <a:buNone/>
            </a:pPr>
            <a:r>
              <a:t/>
            </a:r>
            <a:endParaRPr/>
          </a:p>
        </p:txBody>
      </p:sp>
      <p:pic>
        <p:nvPicPr>
          <p:cNvPr id="248" name="Google Shape;248;p39"/>
          <p:cNvPicPr preferRelativeResize="0"/>
          <p:nvPr/>
        </p:nvPicPr>
        <p:blipFill>
          <a:blip r:embed="rId3">
            <a:alphaModFix/>
          </a:blip>
          <a:stretch>
            <a:fillRect/>
          </a:stretch>
        </p:blipFill>
        <p:spPr>
          <a:xfrm>
            <a:off x="6447050" y="3126325"/>
            <a:ext cx="1502525" cy="1917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20. Mentha (mint)</a:t>
            </a:r>
            <a:endParaRPr>
              <a:solidFill>
                <a:schemeClr val="accent5"/>
              </a:solidFill>
            </a:endParaRPr>
          </a:p>
        </p:txBody>
      </p:sp>
      <p:sp>
        <p:nvSpPr>
          <p:cNvPr id="254" name="Google Shape;254;p40"/>
          <p:cNvSpPr txBox="1"/>
          <p:nvPr>
            <p:ph idx="1" type="body"/>
          </p:nvPr>
        </p:nvSpPr>
        <p:spPr>
          <a:xfrm>
            <a:off x="270425" y="1336199"/>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l">
                <a:latin typeface="Arial"/>
                <a:ea typeface="Arial"/>
                <a:cs typeface="Arial"/>
                <a:sym typeface="Arial"/>
              </a:rPr>
              <a:t>Allergies</a:t>
            </a:r>
            <a:endParaRPr b="1">
              <a:latin typeface="Arial"/>
              <a:ea typeface="Arial"/>
              <a:cs typeface="Arial"/>
              <a:sym typeface="Arial"/>
            </a:endParaRPr>
          </a:p>
          <a:p>
            <a:pPr indent="-342900" lvl="0" marL="457200" rtl="0" algn="l">
              <a:spcBef>
                <a:spcPts val="0"/>
              </a:spcBef>
              <a:spcAft>
                <a:spcPts val="0"/>
              </a:spcAft>
              <a:buSzPts val="1800"/>
              <a:buFont typeface="Arial"/>
              <a:buChar char="●"/>
            </a:pPr>
            <a:r>
              <a:rPr b="1" lang="el">
                <a:latin typeface="Arial"/>
                <a:ea typeface="Arial"/>
                <a:cs typeface="Arial"/>
                <a:sym typeface="Arial"/>
              </a:rPr>
              <a:t>Breast-feeding</a:t>
            </a:r>
            <a:endParaRPr b="1">
              <a:latin typeface="Arial"/>
              <a:ea typeface="Arial"/>
              <a:cs typeface="Arial"/>
              <a:sym typeface="Arial"/>
            </a:endParaRPr>
          </a:p>
          <a:p>
            <a:pPr indent="-342900" lvl="0" marL="457200" rtl="0" algn="l">
              <a:spcBef>
                <a:spcPts val="0"/>
              </a:spcBef>
              <a:spcAft>
                <a:spcPts val="0"/>
              </a:spcAft>
              <a:buSzPts val="1800"/>
              <a:buFont typeface="Arial"/>
              <a:buChar char="●"/>
            </a:pPr>
            <a:r>
              <a:rPr b="1" lang="el">
                <a:latin typeface="Arial"/>
                <a:ea typeface="Arial"/>
                <a:cs typeface="Arial"/>
                <a:sym typeface="Arial"/>
              </a:rPr>
              <a:t>Common cold</a:t>
            </a:r>
            <a:endParaRPr b="1">
              <a:latin typeface="Arial"/>
              <a:ea typeface="Arial"/>
              <a:cs typeface="Arial"/>
              <a:sym typeface="Arial"/>
            </a:endParaRPr>
          </a:p>
          <a:p>
            <a:pPr indent="-342900" lvl="0" marL="457200" rtl="0" algn="l">
              <a:spcBef>
                <a:spcPts val="0"/>
              </a:spcBef>
              <a:spcAft>
                <a:spcPts val="0"/>
              </a:spcAft>
              <a:buSzPts val="1800"/>
              <a:buFont typeface="Arial"/>
              <a:buChar char="●"/>
            </a:pPr>
            <a:r>
              <a:rPr b="1" lang="el">
                <a:latin typeface="Arial"/>
                <a:ea typeface="Arial"/>
                <a:cs typeface="Arial"/>
                <a:sym typeface="Arial"/>
              </a:rPr>
              <a:t>Indigestion and gas</a:t>
            </a:r>
            <a:endParaRPr b="1">
              <a:latin typeface="Arial"/>
              <a:ea typeface="Arial"/>
              <a:cs typeface="Arial"/>
              <a:sym typeface="Arial"/>
            </a:endParaRPr>
          </a:p>
          <a:p>
            <a:pPr indent="-342900" lvl="0" marL="457200" rtl="0" algn="l">
              <a:spcBef>
                <a:spcPts val="0"/>
              </a:spcBef>
              <a:spcAft>
                <a:spcPts val="0"/>
              </a:spcAft>
              <a:buSzPts val="1800"/>
              <a:buFont typeface="Arial"/>
              <a:buChar char="●"/>
            </a:pPr>
            <a:r>
              <a:rPr b="1" lang="el">
                <a:latin typeface="Arial"/>
                <a:ea typeface="Arial"/>
                <a:cs typeface="Arial"/>
                <a:sym typeface="Arial"/>
              </a:rPr>
              <a:t>Pain relief</a:t>
            </a:r>
            <a:endParaRPr b="1">
              <a:latin typeface="Arial"/>
              <a:ea typeface="Arial"/>
              <a:cs typeface="Arial"/>
              <a:sym typeface="Arial"/>
            </a:endParaRPr>
          </a:p>
          <a:p>
            <a:pPr indent="-342900" lvl="0" marL="457200" rtl="0" algn="l">
              <a:spcBef>
                <a:spcPts val="0"/>
              </a:spcBef>
              <a:spcAft>
                <a:spcPts val="0"/>
              </a:spcAft>
              <a:buSzPts val="1800"/>
              <a:buFont typeface="Arial"/>
              <a:buChar char="●"/>
            </a:pPr>
            <a:r>
              <a:rPr b="1" lang="el">
                <a:latin typeface="Arial"/>
                <a:ea typeface="Arial"/>
                <a:cs typeface="Arial"/>
                <a:sym typeface="Arial"/>
              </a:rPr>
              <a:t>Skin</a:t>
            </a:r>
            <a:endParaRPr b="1">
              <a:latin typeface="Arial"/>
              <a:ea typeface="Arial"/>
              <a:cs typeface="Arial"/>
              <a:sym typeface="Arial"/>
            </a:endParaRPr>
          </a:p>
          <a:p>
            <a:pPr indent="-342900" lvl="0" marL="457200" rtl="0" algn="l">
              <a:spcBef>
                <a:spcPts val="0"/>
              </a:spcBef>
              <a:spcAft>
                <a:spcPts val="0"/>
              </a:spcAft>
              <a:buSzPts val="1800"/>
              <a:buFont typeface="Arial"/>
              <a:buChar char="●"/>
            </a:pPr>
            <a:r>
              <a:rPr b="1" lang="el">
                <a:latin typeface="Arial"/>
                <a:ea typeface="Arial"/>
                <a:cs typeface="Arial"/>
                <a:sym typeface="Arial"/>
              </a:rPr>
              <a:t>Oral health</a:t>
            </a:r>
            <a:endParaRPr b="1">
              <a:latin typeface="Arial"/>
              <a:ea typeface="Arial"/>
              <a:cs typeface="Arial"/>
              <a:sym typeface="Arial"/>
            </a:endParaRPr>
          </a:p>
        </p:txBody>
      </p:sp>
      <p:pic>
        <p:nvPicPr>
          <p:cNvPr id="255" name="Google Shape;255;p40"/>
          <p:cNvPicPr preferRelativeResize="0"/>
          <p:nvPr/>
        </p:nvPicPr>
        <p:blipFill>
          <a:blip r:embed="rId3">
            <a:alphaModFix/>
          </a:blip>
          <a:stretch>
            <a:fillRect/>
          </a:stretch>
        </p:blipFill>
        <p:spPr>
          <a:xfrm>
            <a:off x="5051363" y="1700200"/>
            <a:ext cx="2619375" cy="1743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333700" y="3315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21. </a:t>
            </a:r>
            <a:r>
              <a:rPr lang="el">
                <a:solidFill>
                  <a:schemeClr val="accent5"/>
                </a:solidFill>
                <a:latin typeface="Roboto"/>
                <a:ea typeface="Roboto"/>
                <a:cs typeface="Roboto"/>
                <a:sym typeface="Roboto"/>
              </a:rPr>
              <a:t>Silybum marianum(Mary Thistle)</a:t>
            </a:r>
            <a:endParaRPr>
              <a:solidFill>
                <a:schemeClr val="accent5"/>
              </a:solidFill>
            </a:endParaRPr>
          </a:p>
        </p:txBody>
      </p:sp>
      <p:sp>
        <p:nvSpPr>
          <p:cNvPr id="261" name="Google Shape;261;p41"/>
          <p:cNvSpPr txBox="1"/>
          <p:nvPr>
            <p:ph idx="1" type="body"/>
          </p:nvPr>
        </p:nvSpPr>
        <p:spPr>
          <a:xfrm>
            <a:off x="0" y="1464525"/>
            <a:ext cx="9107700" cy="358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t>The herbal tea is used as cholagogue and choleretic. It is recommended to prevent damage to the liver caused by excessive alcohol consumption and chemotherapies. Also, it is administered for the treatment of hepatitis, jaundice, liver cirrhosis, runny nose and pleurisy. It is applied externally to the skin against psoriasis. A lot of recent studies have shown that the plant has anticancer, neuroprotective and cardioprotective actions, which are mainly related to cholesterol reduction.</a:t>
            </a:r>
            <a:endParaRPr/>
          </a:p>
        </p:txBody>
      </p:sp>
      <p:pic>
        <p:nvPicPr>
          <p:cNvPr id="262" name="Google Shape;262;p41"/>
          <p:cNvPicPr preferRelativeResize="0"/>
          <p:nvPr/>
        </p:nvPicPr>
        <p:blipFill>
          <a:blip r:embed="rId3">
            <a:alphaModFix/>
          </a:blip>
          <a:stretch>
            <a:fillRect/>
          </a:stretch>
        </p:blipFill>
        <p:spPr>
          <a:xfrm>
            <a:off x="6012200" y="3189549"/>
            <a:ext cx="2194200" cy="186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87900" y="135050"/>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2400">
                <a:solidFill>
                  <a:schemeClr val="accent5"/>
                </a:solidFill>
              </a:rPr>
              <a:t>1.Lavandula angustifolia (lavender)</a:t>
            </a:r>
            <a:endParaRPr sz="2400">
              <a:solidFill>
                <a:schemeClr val="accent5"/>
              </a:solidFill>
            </a:endParaRPr>
          </a:p>
        </p:txBody>
      </p:sp>
      <p:sp>
        <p:nvSpPr>
          <p:cNvPr id="78" name="Google Shape;78;p15"/>
          <p:cNvSpPr txBox="1"/>
          <p:nvPr>
            <p:ph idx="1" type="body"/>
          </p:nvPr>
        </p:nvSpPr>
        <p:spPr>
          <a:xfrm>
            <a:off x="0" y="975800"/>
            <a:ext cx="9144000" cy="394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solidFill>
                  <a:srgbClr val="FFFFFF"/>
                </a:solidFill>
              </a:rPr>
              <a:t>The plant has antiseptic, antispasmodic, appetizing, cholagogue, diuretic, soothing, sedative, tonic and anxiolytic properties. The herbal tea is recommended for the treatment of dyspepsia, cough, asthma, pertussis, influenza and laryngitis. Lavender is used as antispasmodic and to relieve neuropathic abdominal pain. It is administered against insomnia, stress, migraines and headaches, while in folk medicine it is also recommended to control blood pressure. Finally, </a:t>
            </a:r>
            <a:r>
              <a:rPr lang="el">
                <a:solidFill>
                  <a:srgbClr val="FFFFFF"/>
                </a:solidFill>
              </a:rPr>
              <a:t>it is applied externally to the skin against acne, burns, wounds and skin lesions.</a:t>
            </a:r>
            <a:endParaRPr/>
          </a:p>
        </p:txBody>
      </p:sp>
      <p:pic>
        <p:nvPicPr>
          <p:cNvPr id="79" name="Google Shape;79;p15"/>
          <p:cNvPicPr preferRelativeResize="0"/>
          <p:nvPr/>
        </p:nvPicPr>
        <p:blipFill rotWithShape="1">
          <a:blip r:embed="rId3">
            <a:alphaModFix/>
          </a:blip>
          <a:srcRect b="-2990" l="10849" r="-10850" t="2990"/>
          <a:stretch/>
        </p:blipFill>
        <p:spPr>
          <a:xfrm>
            <a:off x="6147150" y="2954550"/>
            <a:ext cx="2608950" cy="2406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solidFill>
                  <a:schemeClr val="accent5"/>
                </a:solidFill>
              </a:rPr>
              <a:t>2.Rosmarinus officinalis (rosemary)</a:t>
            </a:r>
            <a:endParaRPr>
              <a:solidFill>
                <a:schemeClr val="accent5"/>
              </a:solidFill>
            </a:endParaRPr>
          </a:p>
        </p:txBody>
      </p:sp>
      <p:sp>
        <p:nvSpPr>
          <p:cNvPr id="85" name="Google Shape;85;p16"/>
          <p:cNvSpPr txBox="1"/>
          <p:nvPr>
            <p:ph idx="1" type="body"/>
          </p:nvPr>
        </p:nvSpPr>
        <p:spPr>
          <a:xfrm>
            <a:off x="0" y="1219800"/>
            <a:ext cx="9144000" cy="392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solidFill>
                  <a:srgbClr val="FFFFFF"/>
                </a:solidFill>
              </a:rPr>
              <a:t>The whole plant has tonic, anticonvulsive, energizing and antiseptic properties and it is administered for the treatment of intestinal infections, diarrhea, colitis, flatulence, liver disorders and jaundice. The herbal extract stimulates the circulatory system as increases blood flow in the vessel. Also it is effective in healing the wounds in the oral cavity. Finally, it is administered in the form of herbal tea against influenza, colds, rheumatism and indigestion.</a:t>
            </a:r>
            <a:endParaRPr/>
          </a:p>
        </p:txBody>
      </p:sp>
      <p:pic>
        <p:nvPicPr>
          <p:cNvPr id="86" name="Google Shape;86;p16"/>
          <p:cNvPicPr preferRelativeResize="0"/>
          <p:nvPr/>
        </p:nvPicPr>
        <p:blipFill rotWithShape="1">
          <a:blip r:embed="rId3">
            <a:alphaModFix/>
          </a:blip>
          <a:srcRect b="0" l="0" r="0" t="0"/>
          <a:stretch/>
        </p:blipFill>
        <p:spPr>
          <a:xfrm>
            <a:off x="5184188" y="2964663"/>
            <a:ext cx="2619375" cy="1743075"/>
          </a:xfrm>
          <a:prstGeom prst="rect">
            <a:avLst/>
          </a:prstGeom>
          <a:noFill/>
          <a:ln>
            <a:noFill/>
          </a:ln>
        </p:spPr>
      </p:pic>
      <p:sp>
        <p:nvSpPr>
          <p:cNvPr id="87" name="Google Shape;87;p16"/>
          <p:cNvSpPr txBox="1"/>
          <p:nvPr/>
        </p:nvSpPr>
        <p:spPr>
          <a:xfrm>
            <a:off x="5657850" y="3511650"/>
            <a:ext cx="1363500" cy="11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solidFill>
                  <a:schemeClr val="accent5"/>
                </a:solidFill>
              </a:rPr>
              <a:t>3. Laurus nobilis (Bay tree)</a:t>
            </a:r>
            <a:endParaRPr>
              <a:solidFill>
                <a:schemeClr val="accent5"/>
              </a:solidFill>
            </a:endParaRPr>
          </a:p>
        </p:txBody>
      </p:sp>
      <p:sp>
        <p:nvSpPr>
          <p:cNvPr id="93" name="Google Shape;93;p17"/>
          <p:cNvSpPr txBox="1"/>
          <p:nvPr>
            <p:ph idx="1" type="body"/>
          </p:nvPr>
        </p:nvSpPr>
        <p:spPr>
          <a:xfrm>
            <a:off x="0" y="1144125"/>
            <a:ext cx="9144000" cy="399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solidFill>
                  <a:srgbClr val="FFFFFF"/>
                </a:solidFill>
              </a:rPr>
              <a:t>Laurus nobilis is used in the form of infusion as antirheumatic, antiseptic, diuretic, diaphoretic, antispasmodic and emmenagogue. It is administered for the treatment of colic, indigestion, flatulence, anorexia, catarrhal rhinitis, cough and cold. Also, it is applied to the skin against bruises, dandruff, sprains, rheumatism and herpes. In veterinary medicine the plant is used to eliminate lices and mites.</a:t>
            </a:r>
            <a:endParaRPr/>
          </a:p>
        </p:txBody>
      </p:sp>
      <p:pic>
        <p:nvPicPr>
          <p:cNvPr id="94" name="Google Shape;94;p17"/>
          <p:cNvPicPr preferRelativeResize="0"/>
          <p:nvPr/>
        </p:nvPicPr>
        <p:blipFill>
          <a:blip r:embed="rId3">
            <a:alphaModFix/>
          </a:blip>
          <a:stretch>
            <a:fillRect/>
          </a:stretch>
        </p:blipFill>
        <p:spPr>
          <a:xfrm>
            <a:off x="6105063" y="2873788"/>
            <a:ext cx="2143125" cy="214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5514325" y="1558500"/>
            <a:ext cx="29547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txBox="1"/>
          <p:nvPr>
            <p:ph idx="1" type="body"/>
          </p:nvPr>
        </p:nvSpPr>
        <p:spPr>
          <a:xfrm>
            <a:off x="280250" y="784425"/>
            <a:ext cx="3152700" cy="41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400"/>
              <a:t>4. Althaea officinalis</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rPr lang="el" sz="2400"/>
              <a:t>5. Artemisia absinthium</a:t>
            </a:r>
            <a:endParaRPr sz="2400"/>
          </a:p>
          <a:p>
            <a:pPr indent="0" lvl="0" marL="0" rtl="0" algn="l">
              <a:spcBef>
                <a:spcPts val="1600"/>
              </a:spcBef>
              <a:spcAft>
                <a:spcPts val="0"/>
              </a:spcAft>
              <a:buNone/>
            </a:pPr>
            <a:r>
              <a:t/>
            </a:r>
            <a:endParaRPr sz="2400"/>
          </a:p>
          <a:p>
            <a:pPr indent="0" lvl="0" marL="0" rtl="0" algn="l">
              <a:spcBef>
                <a:spcPts val="1600"/>
              </a:spcBef>
              <a:spcAft>
                <a:spcPts val="0"/>
              </a:spcAft>
              <a:buNone/>
            </a:pPr>
            <a:r>
              <a:rPr lang="el" sz="2400"/>
              <a:t>6.Thymus vulgaris</a:t>
            </a:r>
            <a:endParaRPr sz="2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1" name="Google Shape;101;p18"/>
          <p:cNvPicPr preferRelativeResize="0"/>
          <p:nvPr/>
        </p:nvPicPr>
        <p:blipFill>
          <a:blip r:embed="rId3">
            <a:alphaModFix/>
          </a:blip>
          <a:stretch>
            <a:fillRect/>
          </a:stretch>
        </p:blipFill>
        <p:spPr>
          <a:xfrm>
            <a:off x="3432950" y="449500"/>
            <a:ext cx="5253850" cy="39403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solidFill>
                  <a:schemeClr val="accent5"/>
                </a:solidFill>
              </a:rPr>
              <a:t>4. Althaea officinalis (Marsh Mallow)</a:t>
            </a:r>
            <a:endParaRPr>
              <a:solidFill>
                <a:schemeClr val="accent5"/>
              </a:solidFill>
            </a:endParaRPr>
          </a:p>
        </p:txBody>
      </p:sp>
      <p:sp>
        <p:nvSpPr>
          <p:cNvPr id="107" name="Google Shape;107;p19"/>
          <p:cNvSpPr txBox="1"/>
          <p:nvPr>
            <p:ph idx="1" type="body"/>
          </p:nvPr>
        </p:nvSpPr>
        <p:spPr>
          <a:xfrm>
            <a:off x="0" y="1144125"/>
            <a:ext cx="9144000" cy="394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solidFill>
                  <a:srgbClr val="FFFFFF"/>
                </a:solidFill>
              </a:rPr>
              <a:t>The root has emollient, sedative, diuretic and healing properties. It is recommended against digestive disorders and oral inflammation (gingivitis, periodontitis, gastritis, peptic ulcer). The leaves have anti-inflammatory and expectorant actions and are used for treatment of respiratory problems (bronchitis, cough, runny nose).</a:t>
            </a:r>
            <a:endParaRPr/>
          </a:p>
        </p:txBody>
      </p:sp>
      <p:pic>
        <p:nvPicPr>
          <p:cNvPr id="108" name="Google Shape;108;p19"/>
          <p:cNvPicPr preferRelativeResize="0"/>
          <p:nvPr/>
        </p:nvPicPr>
        <p:blipFill>
          <a:blip r:embed="rId3">
            <a:alphaModFix/>
          </a:blip>
          <a:stretch>
            <a:fillRect/>
          </a:stretch>
        </p:blipFill>
        <p:spPr>
          <a:xfrm>
            <a:off x="4800400" y="2652488"/>
            <a:ext cx="2533650" cy="180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solidFill>
                  <a:schemeClr val="accent5"/>
                </a:solidFill>
              </a:rPr>
              <a:t>5.Artemisia absinthium(artemisium)</a:t>
            </a:r>
            <a:endParaRPr>
              <a:solidFill>
                <a:schemeClr val="accent5"/>
              </a:solidFill>
            </a:endParaRPr>
          </a:p>
        </p:txBody>
      </p:sp>
      <p:sp>
        <p:nvSpPr>
          <p:cNvPr id="114" name="Google Shape;114;p20"/>
          <p:cNvSpPr txBox="1"/>
          <p:nvPr>
            <p:ph idx="1" type="body"/>
          </p:nvPr>
        </p:nvSpPr>
        <p:spPr>
          <a:xfrm>
            <a:off x="0" y="1075225"/>
            <a:ext cx="9144000" cy="406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solidFill>
                  <a:srgbClr val="FFFFFF"/>
                </a:solidFill>
              </a:rPr>
              <a:t>The whole plant is used as antimalarial, in combination therapy with other chemical antimalarial drugs, as malaria parasites develop resistance to artemisinin (the antimalarial substance). Also, it has antipyretic, antiseptic, diuretic, emmenagogue and anthelmintic properties. It is recommended to stimulate the stomach and for the treatment of dyspepsia, stomach pain and liver failure. Finally, it is administered against anemia, pulmonary tuberculosis, arthritis, as well as abortifacient</a:t>
            </a:r>
            <a:endParaRPr/>
          </a:p>
        </p:txBody>
      </p:sp>
      <p:pic>
        <p:nvPicPr>
          <p:cNvPr id="115" name="Google Shape;115;p20"/>
          <p:cNvPicPr preferRelativeResize="0"/>
          <p:nvPr/>
        </p:nvPicPr>
        <p:blipFill>
          <a:blip r:embed="rId3">
            <a:alphaModFix/>
          </a:blip>
          <a:stretch>
            <a:fillRect/>
          </a:stretch>
        </p:blipFill>
        <p:spPr>
          <a:xfrm>
            <a:off x="5839725" y="3140825"/>
            <a:ext cx="2545275" cy="190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solidFill>
                  <a:schemeClr val="accent5"/>
                </a:solidFill>
              </a:rPr>
              <a:t>6.Thymus vulgaris(thyme)</a:t>
            </a:r>
            <a:endParaRPr>
              <a:solidFill>
                <a:schemeClr val="accent5"/>
              </a:solidFill>
            </a:endParaRPr>
          </a:p>
        </p:txBody>
      </p:sp>
      <p:sp>
        <p:nvSpPr>
          <p:cNvPr id="121" name="Google Shape;121;p21"/>
          <p:cNvSpPr txBox="1"/>
          <p:nvPr>
            <p:ph idx="1" type="body"/>
          </p:nvPr>
        </p:nvSpPr>
        <p:spPr>
          <a:xfrm>
            <a:off x="45175" y="1066200"/>
            <a:ext cx="9098700" cy="407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a:solidFill>
                  <a:srgbClr val="FFFFFF"/>
                </a:solidFill>
              </a:rPr>
              <a:t>The whole plant has anthelmintic, antiseptic, spasmolytic, antiseptic, sudorific, antitussive and expectorant properties. It is recommended for the treatment of laryngitis, bronchitis, productive and dry cough, pertussis and asthma. Also, due to the plant's extract astringent action it can be applied externally to disinfect the contaminated skin wounds. Finally, it is administered in the form of herbal tea against dyspepsia, gastritis, diarrhea and involuntary urination in children.</a:t>
            </a:r>
            <a:endParaRPr/>
          </a:p>
        </p:txBody>
      </p:sp>
      <p:pic>
        <p:nvPicPr>
          <p:cNvPr id="122" name="Google Shape;122;p21"/>
          <p:cNvPicPr preferRelativeResize="0"/>
          <p:nvPr/>
        </p:nvPicPr>
        <p:blipFill>
          <a:blip r:embed="rId3">
            <a:alphaModFix/>
          </a:blip>
          <a:stretch>
            <a:fillRect/>
          </a:stretch>
        </p:blipFill>
        <p:spPr>
          <a:xfrm>
            <a:off x="5424800" y="3063050"/>
            <a:ext cx="2972850" cy="1943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