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Nunito"/>
      <p:regular r:id="rId15"/>
      <p:bold r:id="rId16"/>
      <p:italic r:id="rId17"/>
      <p:boldItalic r:id="rId18"/>
    </p:embeddedFont>
    <p:embeddedFont>
      <p:font typeface="Maven Pro"/>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MavenPro-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Nunito-regular.fntdata"/><Relationship Id="rId14" Type="http://schemas.openxmlformats.org/officeDocument/2006/relationships/slide" Target="slides/slide10.xml"/><Relationship Id="rId17" Type="http://schemas.openxmlformats.org/officeDocument/2006/relationships/font" Target="fonts/Nunito-italic.fntdata"/><Relationship Id="rId16" Type="http://schemas.openxmlformats.org/officeDocument/2006/relationships/font" Target="fonts/Nunito-bold.fntdata"/><Relationship Id="rId5" Type="http://schemas.openxmlformats.org/officeDocument/2006/relationships/slide" Target="slides/slide1.xml"/><Relationship Id="rId19" Type="http://schemas.openxmlformats.org/officeDocument/2006/relationships/font" Target="fonts/MavenPro-regular.fntdata"/><Relationship Id="rId6" Type="http://schemas.openxmlformats.org/officeDocument/2006/relationships/slide" Target="slides/slide2.xml"/><Relationship Id="rId18" Type="http://schemas.openxmlformats.org/officeDocument/2006/relationships/font" Target="fonts/Nunito-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4f50bf18b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4f50bf18b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4f50bf18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4f50bf18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4f341500f8_0_1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4f341500f8_0_1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4f341500f8_0_2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4f341500f8_0_2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4f341500f8_0_2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4f341500f8_0_2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4f48685c1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4f48685c1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4f48685c1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4f48685c1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4f48685c1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4f48685c1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4f48685c1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4f48685c1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4f48685c1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4f48685c1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100" y="0"/>
            <a:ext cx="9144000" cy="69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l"/>
              <a:t>Sport activities in Thesprotiko area</a:t>
            </a:r>
            <a:endParaRPr/>
          </a:p>
        </p:txBody>
      </p:sp>
      <p:sp>
        <p:nvSpPr>
          <p:cNvPr id="278" name="Google Shape;278;p13"/>
          <p:cNvSpPr txBox="1"/>
          <p:nvPr>
            <p:ph idx="1" type="subTitle"/>
          </p:nvPr>
        </p:nvSpPr>
        <p:spPr>
          <a:xfrm>
            <a:off x="-100" y="695400"/>
            <a:ext cx="9144000" cy="444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457200" rtl="0" algn="l">
              <a:spcBef>
                <a:spcPts val="0"/>
              </a:spcBef>
              <a:spcAft>
                <a:spcPts val="0"/>
              </a:spcAft>
              <a:buNone/>
            </a:pPr>
            <a:r>
              <a:t/>
            </a:r>
            <a:endParaRPr sz="2400"/>
          </a:p>
          <a:p>
            <a:pPr indent="-381000" lvl="0" marL="457200" rtl="0" algn="l">
              <a:spcBef>
                <a:spcPts val="0"/>
              </a:spcBef>
              <a:spcAft>
                <a:spcPts val="0"/>
              </a:spcAft>
              <a:buSzPts val="2400"/>
              <a:buChar char="●"/>
            </a:pPr>
            <a:r>
              <a:rPr lang="el" sz="2400"/>
              <a:t>VASILEIOS GOULAS</a:t>
            </a:r>
            <a:endParaRPr sz="2400"/>
          </a:p>
          <a:p>
            <a:pPr indent="0" lvl="0" marL="0" rtl="0" algn="l">
              <a:spcBef>
                <a:spcPts val="0"/>
              </a:spcBef>
              <a:spcAft>
                <a:spcPts val="0"/>
              </a:spcAft>
              <a:buNone/>
            </a:pPr>
            <a:r>
              <a:rPr lang="el" sz="2400"/>
              <a:t> </a:t>
            </a:r>
            <a:endParaRPr sz="2400"/>
          </a:p>
          <a:p>
            <a:pPr indent="-381000" lvl="0" marL="457200" rtl="0" algn="l">
              <a:spcBef>
                <a:spcPts val="0"/>
              </a:spcBef>
              <a:spcAft>
                <a:spcPts val="0"/>
              </a:spcAft>
              <a:buSzPts val="2400"/>
              <a:buChar char="●"/>
            </a:pPr>
            <a:r>
              <a:rPr lang="el" sz="2400"/>
              <a:t>PANAGIOTA DALAGIANNI</a:t>
            </a:r>
            <a:endParaRPr sz="2400"/>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el" sz="2400"/>
              <a:t>TRIANTAFYLLOS DAKOULAS</a:t>
            </a:r>
            <a:endParaRPr sz="2400"/>
          </a:p>
          <a:p>
            <a:pPr indent="0" lvl="0" marL="0" rtl="0" algn="l">
              <a:spcBef>
                <a:spcPts val="0"/>
              </a:spcBef>
              <a:spcAft>
                <a:spcPts val="0"/>
              </a:spcAft>
              <a:buNone/>
            </a:pPr>
            <a:r>
              <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22"/>
          <p:cNvSpPr txBox="1"/>
          <p:nvPr>
            <p:ph type="title"/>
          </p:nvPr>
        </p:nvSpPr>
        <p:spPr>
          <a:xfrm>
            <a:off x="0" y="0"/>
            <a:ext cx="9144000" cy="706500"/>
          </a:xfrm>
          <a:prstGeom prst="rect">
            <a:avLst/>
          </a:prstGeom>
        </p:spPr>
        <p:txBody>
          <a:bodyPr anchorCtr="0" anchor="t" bIns="91425" lIns="91425" spcFirstLastPara="1" rIns="91425" wrap="square" tIns="91425">
            <a:noAutofit/>
          </a:bodyPr>
          <a:lstStyle/>
          <a:p>
            <a:pPr indent="-457200" lvl="0" marL="457200" rtl="0" algn="ctr">
              <a:spcBef>
                <a:spcPts val="0"/>
              </a:spcBef>
              <a:spcAft>
                <a:spcPts val="0"/>
              </a:spcAft>
              <a:buSzPts val="3600"/>
              <a:buChar char="➢"/>
            </a:pPr>
            <a:r>
              <a:rPr lang="el" sz="3600"/>
              <a:t>Paragliding in Pappadates</a:t>
            </a:r>
            <a:endParaRPr sz="3600"/>
          </a:p>
        </p:txBody>
      </p:sp>
      <p:sp>
        <p:nvSpPr>
          <p:cNvPr id="337" name="Google Shape;337;p22"/>
          <p:cNvSpPr txBox="1"/>
          <p:nvPr>
            <p:ph idx="1" type="body"/>
          </p:nvPr>
        </p:nvSpPr>
        <p:spPr>
          <a:xfrm>
            <a:off x="0" y="706500"/>
            <a:ext cx="9144000" cy="4437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38" name="Google Shape;338;p22"/>
          <p:cNvPicPr preferRelativeResize="0"/>
          <p:nvPr/>
        </p:nvPicPr>
        <p:blipFill>
          <a:blip r:embed="rId3">
            <a:alphaModFix/>
          </a:blip>
          <a:stretch>
            <a:fillRect/>
          </a:stretch>
        </p:blipFill>
        <p:spPr>
          <a:xfrm>
            <a:off x="1236700" y="706500"/>
            <a:ext cx="6605025" cy="3720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0" y="0"/>
            <a:ext cx="9144000" cy="56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l" sz="3600"/>
              <a:t>Sport activities in Thesprotiko area</a:t>
            </a:r>
            <a:endParaRPr sz="3600"/>
          </a:p>
        </p:txBody>
      </p:sp>
      <p:sp>
        <p:nvSpPr>
          <p:cNvPr id="284" name="Google Shape;284;p14"/>
          <p:cNvSpPr txBox="1"/>
          <p:nvPr>
            <p:ph idx="1" type="body"/>
          </p:nvPr>
        </p:nvSpPr>
        <p:spPr>
          <a:xfrm>
            <a:off x="0" y="565500"/>
            <a:ext cx="9144000" cy="457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2400"/>
              <a:t>There is a variety of outdoor activities for all the different capacity levels you can choose from, in order to meet with all the unique natural beauties of Thesprotiko and around it. The small town of Preveza is indeed a big surprize for the new visitors in terms of memories, imagery, feelings. </a:t>
            </a:r>
            <a:endParaRPr sz="2400"/>
          </a:p>
          <a:p>
            <a:pPr indent="0" lvl="0" marL="0" rtl="0" algn="l">
              <a:spcBef>
                <a:spcPts val="1600"/>
              </a:spcBef>
              <a:spcAft>
                <a:spcPts val="0"/>
              </a:spcAft>
              <a:buNone/>
            </a:pPr>
            <a:r>
              <a:rPr lang="el" sz="2400"/>
              <a:t>One of the best ways to meet the hidden treasures of Thesprotiko is to be a part of the well organized activities.</a:t>
            </a:r>
            <a:endParaRPr sz="2400"/>
          </a:p>
          <a:p>
            <a:pPr indent="-381000" lvl="0" marL="457200" rtl="0" algn="l">
              <a:spcBef>
                <a:spcPts val="1600"/>
              </a:spcBef>
              <a:spcAft>
                <a:spcPts val="0"/>
              </a:spcAft>
              <a:buSzPts val="2400"/>
              <a:buChar char="●"/>
            </a:pPr>
            <a:r>
              <a:rPr lang="el" sz="2400"/>
              <a:t>One of the most beautiful challenges of the area of Preveza is to experience the alpine landscape of Ziros lake, and ideal destination for lovers of:</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15"/>
          <p:cNvSpPr txBox="1"/>
          <p:nvPr>
            <p:ph type="title"/>
          </p:nvPr>
        </p:nvSpPr>
        <p:spPr>
          <a:xfrm>
            <a:off x="0" y="0"/>
            <a:ext cx="9144000" cy="641100"/>
          </a:xfrm>
          <a:prstGeom prst="rect">
            <a:avLst/>
          </a:prstGeom>
        </p:spPr>
        <p:txBody>
          <a:bodyPr anchorCtr="0" anchor="t" bIns="91425" lIns="91425" spcFirstLastPara="1" rIns="91425" wrap="square" tIns="91425">
            <a:noAutofit/>
          </a:bodyPr>
          <a:lstStyle/>
          <a:p>
            <a:pPr indent="-457200" lvl="0" marL="457200" rtl="0" algn="ctr">
              <a:spcBef>
                <a:spcPts val="0"/>
              </a:spcBef>
              <a:spcAft>
                <a:spcPts val="0"/>
              </a:spcAft>
              <a:buSzPts val="3600"/>
              <a:buChar char="➢"/>
            </a:pPr>
            <a:r>
              <a:rPr lang="el" sz="3600"/>
              <a:t>Hiking</a:t>
            </a:r>
            <a:endParaRPr sz="3600"/>
          </a:p>
        </p:txBody>
      </p:sp>
      <p:sp>
        <p:nvSpPr>
          <p:cNvPr id="290" name="Google Shape;290;p15"/>
          <p:cNvSpPr txBox="1"/>
          <p:nvPr>
            <p:ph idx="1" type="body"/>
          </p:nvPr>
        </p:nvSpPr>
        <p:spPr>
          <a:xfrm>
            <a:off x="0" y="641100"/>
            <a:ext cx="9144000" cy="45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1600"/>
              </a:spcBef>
              <a:spcAft>
                <a:spcPts val="0"/>
              </a:spcAft>
              <a:buNone/>
            </a:pPr>
            <a:r>
              <a:t/>
            </a:r>
            <a:endParaRPr sz="2400"/>
          </a:p>
          <a:p>
            <a:pPr indent="0" lvl="0" marL="0" rtl="0" algn="l">
              <a:spcBef>
                <a:spcPts val="1600"/>
              </a:spcBef>
              <a:spcAft>
                <a:spcPts val="0"/>
              </a:spcAft>
              <a:buNone/>
            </a:pPr>
            <a:r>
              <a:t/>
            </a:r>
            <a:endParaRPr sz="2400"/>
          </a:p>
          <a:p>
            <a:pPr indent="0" lvl="0" marL="0" rtl="0" algn="l">
              <a:spcBef>
                <a:spcPts val="1600"/>
              </a:spcBef>
              <a:spcAft>
                <a:spcPts val="0"/>
              </a:spcAft>
              <a:buNone/>
            </a:pPr>
            <a:r>
              <a:t/>
            </a:r>
            <a:endParaRPr sz="2400"/>
          </a:p>
          <a:p>
            <a:pPr indent="0" lvl="0" marL="0" rtl="0" algn="l">
              <a:spcBef>
                <a:spcPts val="1600"/>
              </a:spcBef>
              <a:spcAft>
                <a:spcPts val="0"/>
              </a:spcAft>
              <a:buNone/>
            </a:pPr>
            <a:r>
              <a:t/>
            </a:r>
            <a:endParaRPr sz="2400"/>
          </a:p>
          <a:p>
            <a:pPr indent="0" lvl="0" marL="0" rtl="0" algn="l">
              <a:spcBef>
                <a:spcPts val="1600"/>
              </a:spcBef>
              <a:spcAft>
                <a:spcPts val="1600"/>
              </a:spcAft>
              <a:buNone/>
            </a:pPr>
            <a:r>
              <a:rPr lang="el" sz="2100"/>
              <a:t>The majesty of Greek nature unfolds in a surprising way the hiking route as it combines Alpine scenery of Lake Ziros with unique geological phenomenon of red clay. It is a good chance to admire,discover and learn.</a:t>
            </a:r>
            <a:endParaRPr sz="2100"/>
          </a:p>
        </p:txBody>
      </p:sp>
      <p:pic>
        <p:nvPicPr>
          <p:cNvPr id="291" name="Google Shape;291;p15"/>
          <p:cNvPicPr preferRelativeResize="0"/>
          <p:nvPr/>
        </p:nvPicPr>
        <p:blipFill>
          <a:blip r:embed="rId3">
            <a:alphaModFix/>
          </a:blip>
          <a:stretch>
            <a:fillRect/>
          </a:stretch>
        </p:blipFill>
        <p:spPr>
          <a:xfrm>
            <a:off x="1170875" y="641100"/>
            <a:ext cx="6858000" cy="3121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16"/>
          <p:cNvSpPr txBox="1"/>
          <p:nvPr>
            <p:ph type="title"/>
          </p:nvPr>
        </p:nvSpPr>
        <p:spPr>
          <a:xfrm>
            <a:off x="0" y="0"/>
            <a:ext cx="9144000" cy="641100"/>
          </a:xfrm>
          <a:prstGeom prst="rect">
            <a:avLst/>
          </a:prstGeom>
        </p:spPr>
        <p:txBody>
          <a:bodyPr anchorCtr="0" anchor="t" bIns="91425" lIns="91425" spcFirstLastPara="1" rIns="91425" wrap="square" tIns="91425">
            <a:noAutofit/>
          </a:bodyPr>
          <a:lstStyle/>
          <a:p>
            <a:pPr indent="-457200" lvl="0" marL="457200" rtl="0" algn="ctr">
              <a:spcBef>
                <a:spcPts val="0"/>
              </a:spcBef>
              <a:spcAft>
                <a:spcPts val="0"/>
              </a:spcAft>
              <a:buSzPts val="3600"/>
              <a:buChar char="➢"/>
            </a:pPr>
            <a:r>
              <a:rPr lang="el" sz="3600"/>
              <a:t>Cycling</a:t>
            </a:r>
            <a:endParaRPr sz="3600"/>
          </a:p>
        </p:txBody>
      </p:sp>
      <p:sp>
        <p:nvSpPr>
          <p:cNvPr id="297" name="Google Shape;297;p16"/>
          <p:cNvSpPr txBox="1"/>
          <p:nvPr>
            <p:ph idx="1" type="body"/>
          </p:nvPr>
        </p:nvSpPr>
        <p:spPr>
          <a:xfrm>
            <a:off x="0" y="641100"/>
            <a:ext cx="9144000" cy="45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1600"/>
              </a:spcBef>
              <a:spcAft>
                <a:spcPts val="0"/>
              </a:spcAft>
              <a:buNone/>
            </a:pPr>
            <a:r>
              <a:t/>
            </a:r>
            <a:endParaRPr sz="2400"/>
          </a:p>
          <a:p>
            <a:pPr indent="0" lvl="0" marL="0" rtl="0" algn="l">
              <a:spcBef>
                <a:spcPts val="1600"/>
              </a:spcBef>
              <a:spcAft>
                <a:spcPts val="0"/>
              </a:spcAft>
              <a:buNone/>
            </a:pPr>
            <a:r>
              <a:t/>
            </a:r>
            <a:endParaRPr sz="2400"/>
          </a:p>
          <a:p>
            <a:pPr indent="0" lvl="0" marL="0" rtl="0" algn="l">
              <a:spcBef>
                <a:spcPts val="1600"/>
              </a:spcBef>
              <a:spcAft>
                <a:spcPts val="0"/>
              </a:spcAft>
              <a:buNone/>
            </a:pPr>
            <a:r>
              <a:t/>
            </a:r>
            <a:endParaRPr sz="2400"/>
          </a:p>
          <a:p>
            <a:pPr indent="0" lvl="0" marL="0" rtl="0" algn="l">
              <a:spcBef>
                <a:spcPts val="1600"/>
              </a:spcBef>
              <a:spcAft>
                <a:spcPts val="0"/>
              </a:spcAft>
              <a:buNone/>
            </a:pPr>
            <a:r>
              <a:t/>
            </a:r>
            <a:endParaRPr sz="2400"/>
          </a:p>
          <a:p>
            <a:pPr indent="0" lvl="0" marL="0" rtl="0" algn="l">
              <a:spcBef>
                <a:spcPts val="1600"/>
              </a:spcBef>
              <a:spcAft>
                <a:spcPts val="1600"/>
              </a:spcAft>
              <a:buNone/>
            </a:pPr>
            <a:r>
              <a:rPr lang="el" sz="2100"/>
              <a:t>The area of Ziros Lake is an ideal cross country arena for cycling excursions as the impressive and diverse relief enables bicycle lovers to explore with special excitement this continental canvas.</a:t>
            </a:r>
            <a:endParaRPr sz="2100"/>
          </a:p>
        </p:txBody>
      </p:sp>
      <p:pic>
        <p:nvPicPr>
          <p:cNvPr id="298" name="Google Shape;298;p16"/>
          <p:cNvPicPr preferRelativeResize="0"/>
          <p:nvPr/>
        </p:nvPicPr>
        <p:blipFill>
          <a:blip r:embed="rId3">
            <a:alphaModFix/>
          </a:blip>
          <a:stretch>
            <a:fillRect/>
          </a:stretch>
        </p:blipFill>
        <p:spPr>
          <a:xfrm>
            <a:off x="1184813" y="641100"/>
            <a:ext cx="6774375" cy="3136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17"/>
          <p:cNvSpPr txBox="1"/>
          <p:nvPr>
            <p:ph type="title"/>
          </p:nvPr>
        </p:nvSpPr>
        <p:spPr>
          <a:xfrm>
            <a:off x="0" y="0"/>
            <a:ext cx="9144000" cy="657000"/>
          </a:xfrm>
          <a:prstGeom prst="rect">
            <a:avLst/>
          </a:prstGeom>
        </p:spPr>
        <p:txBody>
          <a:bodyPr anchorCtr="0" anchor="t" bIns="91425" lIns="91425" spcFirstLastPara="1" rIns="91425" wrap="square" tIns="91425">
            <a:noAutofit/>
          </a:bodyPr>
          <a:lstStyle/>
          <a:p>
            <a:pPr indent="-457200" lvl="0" marL="457200" rtl="0" algn="ctr">
              <a:spcBef>
                <a:spcPts val="0"/>
              </a:spcBef>
              <a:spcAft>
                <a:spcPts val="0"/>
              </a:spcAft>
              <a:buSzPts val="3600"/>
              <a:buChar char="➢"/>
            </a:pPr>
            <a:r>
              <a:rPr lang="el" sz="3600"/>
              <a:t>Rowing</a:t>
            </a:r>
            <a:endParaRPr sz="3600"/>
          </a:p>
        </p:txBody>
      </p:sp>
      <p:sp>
        <p:nvSpPr>
          <p:cNvPr id="304" name="Google Shape;304;p17"/>
          <p:cNvSpPr txBox="1"/>
          <p:nvPr>
            <p:ph idx="1" type="body"/>
          </p:nvPr>
        </p:nvSpPr>
        <p:spPr>
          <a:xfrm>
            <a:off x="0" y="657000"/>
            <a:ext cx="9144000" cy="448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sz="2100"/>
          </a:p>
          <a:p>
            <a:pPr indent="0" lvl="0" marL="0" rtl="0" algn="l">
              <a:spcBef>
                <a:spcPts val="1600"/>
              </a:spcBef>
              <a:spcAft>
                <a:spcPts val="1600"/>
              </a:spcAft>
              <a:buNone/>
            </a:pPr>
            <a:r>
              <a:rPr lang="el" sz="2100"/>
              <a:t>And who would not want to try anything like rowing, something that would make him remember this time for his whole life?</a:t>
            </a:r>
            <a:endParaRPr sz="2100"/>
          </a:p>
        </p:txBody>
      </p:sp>
      <p:pic>
        <p:nvPicPr>
          <p:cNvPr id="305" name="Google Shape;305;p17"/>
          <p:cNvPicPr preferRelativeResize="0"/>
          <p:nvPr/>
        </p:nvPicPr>
        <p:blipFill>
          <a:blip r:embed="rId3">
            <a:alphaModFix/>
          </a:blip>
          <a:stretch>
            <a:fillRect/>
          </a:stretch>
        </p:blipFill>
        <p:spPr>
          <a:xfrm>
            <a:off x="1214609" y="657000"/>
            <a:ext cx="6618392" cy="3449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18"/>
          <p:cNvSpPr txBox="1"/>
          <p:nvPr>
            <p:ph type="title"/>
          </p:nvPr>
        </p:nvSpPr>
        <p:spPr>
          <a:xfrm>
            <a:off x="0" y="0"/>
            <a:ext cx="9144000" cy="545400"/>
          </a:xfrm>
          <a:prstGeom prst="rect">
            <a:avLst/>
          </a:prstGeom>
        </p:spPr>
        <p:txBody>
          <a:bodyPr anchorCtr="0" anchor="t" bIns="91425" lIns="91425" spcFirstLastPara="1" rIns="91425" wrap="square" tIns="91425">
            <a:noAutofit/>
          </a:bodyPr>
          <a:lstStyle/>
          <a:p>
            <a:pPr indent="-457200" lvl="0" marL="457200" rtl="0" algn="ctr">
              <a:spcBef>
                <a:spcPts val="0"/>
              </a:spcBef>
              <a:spcAft>
                <a:spcPts val="0"/>
              </a:spcAft>
              <a:buSzPts val="3600"/>
              <a:buChar char="➢"/>
            </a:pPr>
            <a:r>
              <a:rPr lang="el" sz="3600"/>
              <a:t>SUP</a:t>
            </a:r>
            <a:endParaRPr sz="3600"/>
          </a:p>
        </p:txBody>
      </p:sp>
      <p:sp>
        <p:nvSpPr>
          <p:cNvPr id="311" name="Google Shape;311;p18"/>
          <p:cNvSpPr txBox="1"/>
          <p:nvPr>
            <p:ph idx="1" type="body"/>
          </p:nvPr>
        </p:nvSpPr>
        <p:spPr>
          <a:xfrm>
            <a:off x="0" y="545400"/>
            <a:ext cx="9144000" cy="45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l" sz="2100"/>
              <a:t>One of the most ideal places for starting with, is the magical Lake Ziros. In this calm and clear water you will enjoy cruising safely the board and harmonize with the peaceful landscape which excites you in this route.</a:t>
            </a:r>
            <a:endParaRPr sz="2100"/>
          </a:p>
          <a:p>
            <a:pPr indent="0" lvl="0" marL="0" rtl="0" algn="l">
              <a:spcBef>
                <a:spcPts val="1600"/>
              </a:spcBef>
              <a:spcAft>
                <a:spcPts val="1600"/>
              </a:spcAft>
              <a:buNone/>
            </a:pPr>
            <a:r>
              <a:t/>
            </a:r>
            <a:endParaRPr/>
          </a:p>
        </p:txBody>
      </p:sp>
      <p:pic>
        <p:nvPicPr>
          <p:cNvPr id="312" name="Google Shape;312;p18"/>
          <p:cNvPicPr preferRelativeResize="0"/>
          <p:nvPr/>
        </p:nvPicPr>
        <p:blipFill>
          <a:blip r:embed="rId3">
            <a:alphaModFix/>
          </a:blip>
          <a:stretch>
            <a:fillRect/>
          </a:stretch>
        </p:blipFill>
        <p:spPr>
          <a:xfrm>
            <a:off x="1202225" y="656875"/>
            <a:ext cx="6477125" cy="34073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19"/>
          <p:cNvSpPr txBox="1"/>
          <p:nvPr>
            <p:ph type="title"/>
          </p:nvPr>
        </p:nvSpPr>
        <p:spPr>
          <a:xfrm>
            <a:off x="0" y="0"/>
            <a:ext cx="9144000" cy="663900"/>
          </a:xfrm>
          <a:prstGeom prst="rect">
            <a:avLst/>
          </a:prstGeom>
        </p:spPr>
        <p:txBody>
          <a:bodyPr anchorCtr="0" anchor="t" bIns="91425" lIns="91425" spcFirstLastPara="1" rIns="91425" wrap="square" tIns="91425">
            <a:noAutofit/>
          </a:bodyPr>
          <a:lstStyle/>
          <a:p>
            <a:pPr indent="-457200" lvl="0" marL="457200" rtl="0" algn="ctr">
              <a:spcBef>
                <a:spcPts val="0"/>
              </a:spcBef>
              <a:spcAft>
                <a:spcPts val="0"/>
              </a:spcAft>
              <a:buSzPts val="3600"/>
              <a:buChar char="➢"/>
            </a:pPr>
            <a:r>
              <a:rPr lang="el" sz="3600"/>
              <a:t>Running</a:t>
            </a:r>
            <a:endParaRPr sz="3600"/>
          </a:p>
        </p:txBody>
      </p:sp>
      <p:sp>
        <p:nvSpPr>
          <p:cNvPr id="318" name="Google Shape;318;p19"/>
          <p:cNvSpPr txBox="1"/>
          <p:nvPr>
            <p:ph idx="1" type="body"/>
          </p:nvPr>
        </p:nvSpPr>
        <p:spPr>
          <a:xfrm>
            <a:off x="0" y="663900"/>
            <a:ext cx="9144000" cy="447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sz="2100"/>
          </a:p>
          <a:p>
            <a:pPr indent="0" lvl="0" marL="0" rtl="0" algn="l">
              <a:spcBef>
                <a:spcPts val="1600"/>
              </a:spcBef>
              <a:spcAft>
                <a:spcPts val="1600"/>
              </a:spcAft>
              <a:buNone/>
            </a:pPr>
            <a:r>
              <a:rPr lang="el" sz="2100"/>
              <a:t>Nothing is better from running around the Ziros Lake, bypassing that bright-red hills. It is something unique!</a:t>
            </a:r>
            <a:endParaRPr sz="2100"/>
          </a:p>
        </p:txBody>
      </p:sp>
      <p:pic>
        <p:nvPicPr>
          <p:cNvPr id="319" name="Google Shape;319;p19"/>
          <p:cNvPicPr preferRelativeResize="0"/>
          <p:nvPr/>
        </p:nvPicPr>
        <p:blipFill>
          <a:blip r:embed="rId3">
            <a:alphaModFix/>
          </a:blip>
          <a:stretch>
            <a:fillRect/>
          </a:stretch>
        </p:blipFill>
        <p:spPr>
          <a:xfrm>
            <a:off x="1227000" y="663900"/>
            <a:ext cx="6618375" cy="3483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20"/>
          <p:cNvSpPr txBox="1"/>
          <p:nvPr>
            <p:ph type="title"/>
          </p:nvPr>
        </p:nvSpPr>
        <p:spPr>
          <a:xfrm>
            <a:off x="0" y="0"/>
            <a:ext cx="9144000" cy="718800"/>
          </a:xfrm>
          <a:prstGeom prst="rect">
            <a:avLst/>
          </a:prstGeom>
        </p:spPr>
        <p:txBody>
          <a:bodyPr anchorCtr="0" anchor="t" bIns="91425" lIns="91425" spcFirstLastPara="1" rIns="91425" wrap="square" tIns="91425">
            <a:noAutofit/>
          </a:bodyPr>
          <a:lstStyle/>
          <a:p>
            <a:pPr indent="-457200" lvl="0" marL="457200" rtl="0" algn="ctr">
              <a:spcBef>
                <a:spcPts val="0"/>
              </a:spcBef>
              <a:spcAft>
                <a:spcPts val="0"/>
              </a:spcAft>
              <a:buSzPts val="3600"/>
              <a:buChar char="➢"/>
            </a:pPr>
            <a:r>
              <a:rPr lang="el" sz="3600"/>
              <a:t>Ziros Lake activities</a:t>
            </a:r>
            <a:endParaRPr sz="3600"/>
          </a:p>
        </p:txBody>
      </p:sp>
      <p:sp>
        <p:nvSpPr>
          <p:cNvPr id="325" name="Google Shape;325;p20"/>
          <p:cNvSpPr txBox="1"/>
          <p:nvPr>
            <p:ph idx="1" type="body"/>
          </p:nvPr>
        </p:nvSpPr>
        <p:spPr>
          <a:xfrm>
            <a:off x="0" y="780825"/>
            <a:ext cx="9144000" cy="436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1600"/>
              </a:spcBef>
              <a:spcAft>
                <a:spcPts val="0"/>
              </a:spcAft>
              <a:buNone/>
            </a:pPr>
            <a:r>
              <a:t/>
            </a:r>
            <a:endParaRPr sz="2400"/>
          </a:p>
          <a:p>
            <a:pPr indent="-381000" lvl="0" marL="457200" rtl="0" algn="l">
              <a:spcBef>
                <a:spcPts val="1600"/>
              </a:spcBef>
              <a:spcAft>
                <a:spcPts val="0"/>
              </a:spcAft>
              <a:buSzPts val="2400"/>
              <a:buChar char="❏"/>
            </a:pPr>
            <a:r>
              <a:rPr lang="el" sz="2400"/>
              <a:t>In conclusion, we can see that this area has a lot of interesting sport activities and a good memorable experience to offer!</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21"/>
          <p:cNvSpPr txBox="1"/>
          <p:nvPr>
            <p:ph type="title"/>
          </p:nvPr>
        </p:nvSpPr>
        <p:spPr>
          <a:xfrm>
            <a:off x="0" y="0"/>
            <a:ext cx="9144000" cy="694200"/>
          </a:xfrm>
          <a:prstGeom prst="rect">
            <a:avLst/>
          </a:prstGeom>
        </p:spPr>
        <p:txBody>
          <a:bodyPr anchorCtr="0" anchor="t" bIns="91425" lIns="91425" spcFirstLastPara="1" rIns="91425" wrap="square" tIns="91425">
            <a:noAutofit/>
          </a:bodyPr>
          <a:lstStyle/>
          <a:p>
            <a:pPr indent="-457200" lvl="0" marL="457200" rtl="0" algn="ctr">
              <a:spcBef>
                <a:spcPts val="0"/>
              </a:spcBef>
              <a:spcAft>
                <a:spcPts val="0"/>
              </a:spcAft>
              <a:buSzPts val="3600"/>
              <a:buChar char="➢"/>
            </a:pPr>
            <a:r>
              <a:rPr lang="el" sz="3600"/>
              <a:t>Paragliding</a:t>
            </a:r>
            <a:endParaRPr sz="3600"/>
          </a:p>
        </p:txBody>
      </p:sp>
      <p:sp>
        <p:nvSpPr>
          <p:cNvPr id="331" name="Google Shape;331;p21"/>
          <p:cNvSpPr txBox="1"/>
          <p:nvPr>
            <p:ph idx="1" type="body"/>
          </p:nvPr>
        </p:nvSpPr>
        <p:spPr>
          <a:xfrm>
            <a:off x="0" y="694200"/>
            <a:ext cx="9144000" cy="44493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l" sz="2400"/>
              <a:t>Another sport activity, and specifically, an air-sport activity near Thesprotiko, is Paragliding in Pappadates.</a:t>
            </a:r>
            <a:endParaRPr sz="2400"/>
          </a:p>
          <a:p>
            <a:pPr indent="0" lvl="0" marL="0" rtl="0" algn="l">
              <a:spcBef>
                <a:spcPts val="1600"/>
              </a:spcBef>
              <a:spcAft>
                <a:spcPts val="0"/>
              </a:spcAft>
              <a:buNone/>
            </a:pPr>
            <a:r>
              <a:t/>
            </a:r>
            <a:endParaRPr sz="2400"/>
          </a:p>
          <a:p>
            <a:pPr indent="-381000" lvl="0" marL="457200" rtl="0" algn="l">
              <a:spcBef>
                <a:spcPts val="1600"/>
              </a:spcBef>
              <a:spcAft>
                <a:spcPts val="0"/>
              </a:spcAft>
              <a:buSzPts val="2400"/>
              <a:buChar char="➔"/>
            </a:pPr>
            <a:r>
              <a:rPr lang="el" sz="2400"/>
              <a:t>Paragliding* is the recreational and competitive adventure sport of flying paragliders: lightweight, free flying, etc. </a:t>
            </a:r>
            <a:endParaRPr sz="2400"/>
          </a:p>
          <a:p>
            <a:pPr indent="0" lvl="0" marL="914400" rtl="0" algn="l">
              <a:spcBef>
                <a:spcPts val="1600"/>
              </a:spcBef>
              <a:spcAft>
                <a:spcPts val="0"/>
              </a:spcAft>
              <a:buNone/>
            </a:pPr>
            <a:r>
              <a:t/>
            </a:r>
            <a:endParaRPr sz="2400"/>
          </a:p>
          <a:p>
            <a:pPr indent="0" lvl="0" marL="914400" rtl="0" algn="l">
              <a:spcBef>
                <a:spcPts val="1600"/>
              </a:spcBef>
              <a:spcAft>
                <a:spcPts val="1600"/>
              </a:spcAft>
              <a:buNone/>
            </a:pPr>
            <a:r>
              <a:rPr lang="el" sz="2400"/>
              <a:t>*Paragliding in Greek is called also &lt;&lt;Para-Pede&gt;&gt;</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