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Palatino Linotype"/>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alatinoLinotype-bold.fntdata"/><Relationship Id="rId10" Type="http://schemas.openxmlformats.org/officeDocument/2006/relationships/font" Target="fonts/PalatinoLinotype-regular.fntdata"/><Relationship Id="rId13" Type="http://schemas.openxmlformats.org/officeDocument/2006/relationships/font" Target="fonts/PalatinoLinotype-boldItalic.fntdata"/><Relationship Id="rId12" Type="http://schemas.openxmlformats.org/officeDocument/2006/relationships/font" Target="fonts/PalatinoLinotype-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65ffe23cd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65ffe23cd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81a3f4d2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81a3f4d2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581a3f4d2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581a3f4d2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4D4D4D"/>
            </a:gs>
            <a:gs pos="100000">
              <a:srgbClr val="000000"/>
            </a:gs>
          </a:gsLst>
          <a:path path="circle">
            <a:fillToRect b="50%" l="50%" r="50%" t="50%"/>
          </a:path>
          <a:tileRect/>
        </a:gra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47925" y="0"/>
            <a:ext cx="9096000" cy="1226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400" u="sng">
                <a:latin typeface="Palatino Linotype"/>
                <a:ea typeface="Palatino Linotype"/>
                <a:cs typeface="Palatino Linotype"/>
                <a:sym typeface="Palatino Linotype"/>
              </a:rPr>
              <a:t>Local drink for our traditional recipe</a:t>
            </a:r>
            <a:endParaRPr sz="3400" u="sng">
              <a:latin typeface="Palatino Linotype"/>
              <a:ea typeface="Palatino Linotype"/>
              <a:cs typeface="Palatino Linotype"/>
              <a:sym typeface="Palatino Linotype"/>
            </a:endParaRPr>
          </a:p>
        </p:txBody>
      </p:sp>
      <p:sp>
        <p:nvSpPr>
          <p:cNvPr id="55" name="Google Shape;55;p13"/>
          <p:cNvSpPr txBox="1"/>
          <p:nvPr>
            <p:ph idx="1" type="subTitle"/>
          </p:nvPr>
        </p:nvSpPr>
        <p:spPr>
          <a:xfrm>
            <a:off x="0" y="1935600"/>
            <a:ext cx="9144000" cy="3207900"/>
          </a:xfrm>
          <a:prstGeom prst="rect">
            <a:avLst/>
          </a:prstGeom>
          <a:gradFill>
            <a:gsLst>
              <a:gs pos="0">
                <a:srgbClr val="4D4D4D"/>
              </a:gs>
              <a:gs pos="100000">
                <a:srgbClr val="000000"/>
              </a:gs>
            </a:gsLst>
            <a:path path="circle">
              <a:fillToRect b="50%" l="50%" r="50%" t="50%"/>
            </a:path>
            <a:tileRect/>
          </a:gra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Palatino Linotype"/>
              <a:ea typeface="Palatino Linotype"/>
              <a:cs typeface="Palatino Linotype"/>
              <a:sym typeface="Palatino Linotype"/>
            </a:endParaRPr>
          </a:p>
          <a:p>
            <a:pPr indent="0" lvl="0" marL="0" rtl="0" algn="l">
              <a:spcBef>
                <a:spcPts val="0"/>
              </a:spcBef>
              <a:spcAft>
                <a:spcPts val="0"/>
              </a:spcAft>
              <a:buNone/>
            </a:pPr>
            <a:r>
              <a:t/>
            </a:r>
            <a:endParaRPr>
              <a:solidFill>
                <a:srgbClr val="FFFFFF"/>
              </a:solidFill>
              <a:latin typeface="Palatino Linotype"/>
              <a:ea typeface="Palatino Linotype"/>
              <a:cs typeface="Palatino Linotype"/>
              <a:sym typeface="Palatino Linotype"/>
            </a:endParaRPr>
          </a:p>
          <a:p>
            <a:pPr indent="0" lvl="0" marL="0" rtl="0" algn="l">
              <a:spcBef>
                <a:spcPts val="0"/>
              </a:spcBef>
              <a:spcAft>
                <a:spcPts val="0"/>
              </a:spcAft>
              <a:buNone/>
            </a:pPr>
            <a:r>
              <a:rPr lang="el">
                <a:solidFill>
                  <a:srgbClr val="FFFFFF"/>
                </a:solidFill>
                <a:latin typeface="Palatino Linotype"/>
                <a:ea typeface="Palatino Linotype"/>
                <a:cs typeface="Palatino Linotype"/>
                <a:sym typeface="Palatino Linotype"/>
              </a:rPr>
              <a:t>Oikonomou Maria</a:t>
            </a:r>
            <a:endParaRPr>
              <a:solidFill>
                <a:srgbClr val="FFFFFF"/>
              </a:solidFill>
              <a:latin typeface="Palatino Linotype"/>
              <a:ea typeface="Palatino Linotype"/>
              <a:cs typeface="Palatino Linotype"/>
              <a:sym typeface="Palatino Linotype"/>
            </a:endParaRPr>
          </a:p>
          <a:p>
            <a:pPr indent="0" lvl="0" marL="0" rtl="0" algn="l">
              <a:spcBef>
                <a:spcPts val="0"/>
              </a:spcBef>
              <a:spcAft>
                <a:spcPts val="0"/>
              </a:spcAft>
              <a:buNone/>
            </a:pPr>
            <a:r>
              <a:rPr lang="el">
                <a:solidFill>
                  <a:srgbClr val="FFFFFF"/>
                </a:solidFill>
                <a:latin typeface="Palatino Linotype"/>
                <a:ea typeface="Palatino Linotype"/>
                <a:cs typeface="Palatino Linotype"/>
                <a:sym typeface="Palatino Linotype"/>
              </a:rPr>
              <a:t>Vassios Panagiotis</a:t>
            </a:r>
            <a:endParaRPr>
              <a:solidFill>
                <a:srgbClr val="FFFFFF"/>
              </a:solidFill>
              <a:latin typeface="Palatino Linotype"/>
              <a:ea typeface="Palatino Linotype"/>
              <a:cs typeface="Palatino Linotype"/>
              <a:sym typeface="Palatino Linotype"/>
            </a:endParaRPr>
          </a:p>
          <a:p>
            <a:pPr indent="0" lvl="0" marL="0" rtl="0" algn="l">
              <a:spcBef>
                <a:spcPts val="0"/>
              </a:spcBef>
              <a:spcAft>
                <a:spcPts val="0"/>
              </a:spcAft>
              <a:buNone/>
            </a:pPr>
            <a:r>
              <a:rPr lang="el">
                <a:solidFill>
                  <a:srgbClr val="FFFFFF"/>
                </a:solidFill>
                <a:latin typeface="Palatino Linotype"/>
                <a:ea typeface="Palatino Linotype"/>
                <a:cs typeface="Palatino Linotype"/>
                <a:sym typeface="Palatino Linotype"/>
              </a:rPr>
              <a:t>Sioumalas Dimitris</a:t>
            </a:r>
            <a:endParaRPr>
              <a:solidFill>
                <a:srgbClr val="FFFFFF"/>
              </a:solidFill>
              <a:latin typeface="Palatino Linotype"/>
              <a:ea typeface="Palatino Linotype"/>
              <a:cs typeface="Palatino Linotype"/>
              <a:sym typeface="Palatino Linotype"/>
            </a:endParaRPr>
          </a:p>
          <a:p>
            <a:pPr indent="0" lvl="0" marL="0" rtl="0" algn="l">
              <a:spcBef>
                <a:spcPts val="0"/>
              </a:spcBef>
              <a:spcAft>
                <a:spcPts val="0"/>
              </a:spcAft>
              <a:buNone/>
            </a:pPr>
            <a:r>
              <a:t/>
            </a:r>
            <a:endParaRPr>
              <a:latin typeface="Palatino Linotype"/>
              <a:ea typeface="Palatino Linotype"/>
              <a:cs typeface="Palatino Linotype"/>
              <a:sym typeface="Palatino Linotyp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0" y="119625"/>
            <a:ext cx="9144000" cy="598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l" sz="3000">
                <a:latin typeface="Palatino Linotype"/>
                <a:ea typeface="Palatino Linotype"/>
                <a:cs typeface="Palatino Linotype"/>
                <a:sym typeface="Palatino Linotype"/>
              </a:rPr>
              <a:t>Local Drinks</a:t>
            </a:r>
            <a:endParaRPr sz="3000">
              <a:latin typeface="Palatino Linotype"/>
              <a:ea typeface="Palatino Linotype"/>
              <a:cs typeface="Palatino Linotype"/>
              <a:sym typeface="Palatino Linotype"/>
            </a:endParaRPr>
          </a:p>
          <a:p>
            <a:pPr indent="0" lvl="0" marL="0" rtl="0" algn="ctr">
              <a:spcBef>
                <a:spcPts val="0"/>
              </a:spcBef>
              <a:spcAft>
                <a:spcPts val="0"/>
              </a:spcAft>
              <a:buNone/>
            </a:pPr>
            <a:r>
              <a:t/>
            </a:r>
            <a:endParaRPr sz="3000">
              <a:latin typeface="Palatino Linotype"/>
              <a:ea typeface="Palatino Linotype"/>
              <a:cs typeface="Palatino Linotype"/>
              <a:sym typeface="Palatino Linotype"/>
            </a:endParaRPr>
          </a:p>
        </p:txBody>
      </p:sp>
      <p:sp>
        <p:nvSpPr>
          <p:cNvPr id="61" name="Google Shape;61;p14"/>
          <p:cNvSpPr txBox="1"/>
          <p:nvPr>
            <p:ph idx="1" type="body"/>
          </p:nvPr>
        </p:nvSpPr>
        <p:spPr>
          <a:xfrm>
            <a:off x="0" y="886725"/>
            <a:ext cx="9144000" cy="4256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400">
              <a:latin typeface="Palatino Linotype"/>
              <a:ea typeface="Palatino Linotype"/>
              <a:cs typeface="Palatino Linotype"/>
              <a:sym typeface="Palatino Linotype"/>
            </a:endParaRPr>
          </a:p>
          <a:p>
            <a:pPr indent="0" lvl="0" marL="0" rtl="0" algn="l">
              <a:spcBef>
                <a:spcPts val="1600"/>
              </a:spcBef>
              <a:spcAft>
                <a:spcPts val="0"/>
              </a:spcAft>
              <a:buNone/>
            </a:pPr>
            <a:r>
              <a:rPr lang="el" sz="2400" u="sng">
                <a:solidFill>
                  <a:srgbClr val="FFFFFF"/>
                </a:solidFill>
                <a:latin typeface="Palatino Linotype"/>
                <a:ea typeface="Palatino Linotype"/>
                <a:cs typeface="Palatino Linotype"/>
                <a:sym typeface="Palatino Linotype"/>
              </a:rPr>
              <a:t>Tsipouro</a:t>
            </a:r>
            <a:endParaRPr sz="2400" u="sng">
              <a:solidFill>
                <a:srgbClr val="FFFFFF"/>
              </a:solidFill>
              <a:latin typeface="Palatino Linotype"/>
              <a:ea typeface="Palatino Linotype"/>
              <a:cs typeface="Palatino Linotype"/>
              <a:sym typeface="Palatino Linotype"/>
            </a:endParaRPr>
          </a:p>
          <a:p>
            <a:pPr indent="0" lvl="0" marL="0" rtl="0" algn="l">
              <a:spcBef>
                <a:spcPts val="1600"/>
              </a:spcBef>
              <a:spcAft>
                <a:spcPts val="1600"/>
              </a:spcAft>
              <a:buNone/>
            </a:pPr>
            <a:r>
              <a:rPr lang="el" sz="2400">
                <a:solidFill>
                  <a:srgbClr val="FFFFFF"/>
                </a:solidFill>
                <a:latin typeface="Palatino Linotype"/>
                <a:ea typeface="Palatino Linotype"/>
                <a:cs typeface="Palatino Linotype"/>
                <a:sym typeface="Palatino Linotype"/>
              </a:rPr>
              <a:t>The preparation of tsipouro is the way to "take advantage" of the grape.The raw material of the tsipouro is the grape marc, that is what remains after the "pressing", the pressing of the grapes for the production of wine, namely the grapes of the grape, the seeds and the flesh.</a:t>
            </a:r>
            <a:endParaRPr sz="2400">
              <a:solidFill>
                <a:srgbClr val="FFFFFF"/>
              </a:solidFill>
              <a:latin typeface="Palatino Linotype"/>
              <a:ea typeface="Palatino Linotype"/>
              <a:cs typeface="Palatino Linotype"/>
              <a:sym typeface="Palatino Linotyp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0" y="155500"/>
            <a:ext cx="9144000" cy="688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l" sz="3000">
                <a:latin typeface="Palatino Linotype"/>
                <a:ea typeface="Palatino Linotype"/>
                <a:cs typeface="Palatino Linotype"/>
                <a:sym typeface="Palatino Linotype"/>
              </a:rPr>
              <a:t>Local Drinks</a:t>
            </a:r>
            <a:endParaRPr sz="3000">
              <a:latin typeface="Palatino Linotype"/>
              <a:ea typeface="Palatino Linotype"/>
              <a:cs typeface="Palatino Linotype"/>
              <a:sym typeface="Palatino Linotype"/>
            </a:endParaRPr>
          </a:p>
        </p:txBody>
      </p:sp>
      <p:sp>
        <p:nvSpPr>
          <p:cNvPr id="67" name="Google Shape;67;p15"/>
          <p:cNvSpPr txBox="1"/>
          <p:nvPr>
            <p:ph idx="1" type="body"/>
          </p:nvPr>
        </p:nvSpPr>
        <p:spPr>
          <a:xfrm>
            <a:off x="0" y="1267925"/>
            <a:ext cx="9144000" cy="387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sz="2400" u="sng">
                <a:solidFill>
                  <a:srgbClr val="FFFFFF"/>
                </a:solidFill>
                <a:latin typeface="Palatino Linotype"/>
                <a:ea typeface="Palatino Linotype"/>
                <a:cs typeface="Palatino Linotype"/>
                <a:sym typeface="Palatino Linotype"/>
              </a:rPr>
              <a:t>Tsipouro</a:t>
            </a:r>
            <a:endParaRPr sz="2400" u="sng">
              <a:solidFill>
                <a:srgbClr val="FFFFFF"/>
              </a:solidFill>
              <a:latin typeface="Palatino Linotype"/>
              <a:ea typeface="Palatino Linotype"/>
              <a:cs typeface="Palatino Linotype"/>
              <a:sym typeface="Palatino Linotype"/>
            </a:endParaRPr>
          </a:p>
          <a:p>
            <a:pPr indent="0" lvl="0" marL="0" rtl="0" algn="l">
              <a:spcBef>
                <a:spcPts val="1600"/>
              </a:spcBef>
              <a:spcAft>
                <a:spcPts val="1600"/>
              </a:spcAft>
              <a:buNone/>
            </a:pPr>
            <a:r>
              <a:rPr lang="el" sz="2400">
                <a:solidFill>
                  <a:srgbClr val="FFFFFF"/>
                </a:solidFill>
                <a:latin typeface="Palatino Linotype"/>
                <a:ea typeface="Palatino Linotype"/>
                <a:cs typeface="Palatino Linotype"/>
                <a:sym typeface="Palatino Linotype"/>
              </a:rPr>
              <a:t>In any case, the raw material that reaches the distillery to become the tsipouro by the distillation method must have undergone an alcoholic fermentation earlier, a process that lasts for 20-40 days. During this time, the must must be in containers open to air and at regular intervals the sugars are measured.Then the tsipouro is produced by the distillation process.</a:t>
            </a:r>
            <a:endParaRPr sz="2400" u="sng">
              <a:solidFill>
                <a:srgbClr val="FFFFFF"/>
              </a:solidFill>
              <a:latin typeface="Palatino Linotype"/>
              <a:ea typeface="Palatino Linotype"/>
              <a:cs typeface="Palatino Linotype"/>
              <a:sym typeface="Palatino Linotyp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0" y="215300"/>
            <a:ext cx="9144000" cy="802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l" sz="3000">
                <a:latin typeface="Palatino Linotype"/>
                <a:ea typeface="Palatino Linotype"/>
                <a:cs typeface="Palatino Linotype"/>
                <a:sym typeface="Palatino Linotype"/>
              </a:rPr>
              <a:t>Local Drinks</a:t>
            </a:r>
            <a:endParaRPr sz="3000">
              <a:latin typeface="Palatino Linotype"/>
              <a:ea typeface="Palatino Linotype"/>
              <a:cs typeface="Palatino Linotype"/>
              <a:sym typeface="Palatino Linotype"/>
            </a:endParaRPr>
          </a:p>
        </p:txBody>
      </p:sp>
      <p:sp>
        <p:nvSpPr>
          <p:cNvPr id="73" name="Google Shape;73;p16"/>
          <p:cNvSpPr txBox="1"/>
          <p:nvPr>
            <p:ph idx="1" type="body"/>
          </p:nvPr>
        </p:nvSpPr>
        <p:spPr>
          <a:xfrm>
            <a:off x="0" y="1399500"/>
            <a:ext cx="9144000" cy="374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400" u="sng">
              <a:solidFill>
                <a:srgbClr val="FFFFFF"/>
              </a:solidFill>
              <a:latin typeface="Palatino Linotype"/>
              <a:ea typeface="Palatino Linotype"/>
              <a:cs typeface="Palatino Linotype"/>
              <a:sym typeface="Palatino Linotype"/>
            </a:endParaRPr>
          </a:p>
          <a:p>
            <a:pPr indent="0" lvl="0" marL="0" rtl="0" algn="l">
              <a:spcBef>
                <a:spcPts val="1600"/>
              </a:spcBef>
              <a:spcAft>
                <a:spcPts val="0"/>
              </a:spcAft>
              <a:buNone/>
            </a:pPr>
            <a:r>
              <a:t/>
            </a:r>
            <a:endParaRPr sz="2400" u="sng">
              <a:solidFill>
                <a:srgbClr val="FFFFFF"/>
              </a:solidFill>
              <a:latin typeface="Palatino Linotype"/>
              <a:ea typeface="Palatino Linotype"/>
              <a:cs typeface="Palatino Linotype"/>
              <a:sym typeface="Palatino Linotype"/>
            </a:endParaRPr>
          </a:p>
          <a:p>
            <a:pPr indent="0" lvl="0" marL="0" rtl="0" algn="l">
              <a:spcBef>
                <a:spcPts val="1600"/>
              </a:spcBef>
              <a:spcAft>
                <a:spcPts val="1600"/>
              </a:spcAft>
              <a:buNone/>
            </a:pPr>
            <a:r>
              <a:t/>
            </a:r>
            <a:endParaRPr sz="2400" u="sng">
              <a:solidFill>
                <a:srgbClr val="FFFFFF"/>
              </a:solidFill>
              <a:latin typeface="Palatino Linotype"/>
              <a:ea typeface="Palatino Linotype"/>
              <a:cs typeface="Palatino Linotype"/>
              <a:sym typeface="Palatino Linotype"/>
            </a:endParaRPr>
          </a:p>
        </p:txBody>
      </p:sp>
      <p:pic>
        <p:nvPicPr>
          <p:cNvPr id="74" name="Google Shape;74;p16"/>
          <p:cNvPicPr preferRelativeResize="0"/>
          <p:nvPr/>
        </p:nvPicPr>
        <p:blipFill>
          <a:blip r:embed="rId3">
            <a:alphaModFix/>
          </a:blip>
          <a:stretch>
            <a:fillRect/>
          </a:stretch>
        </p:blipFill>
        <p:spPr>
          <a:xfrm>
            <a:off x="1454150" y="1399500"/>
            <a:ext cx="6847225" cy="3398900"/>
          </a:xfrm>
          <a:prstGeom prst="rect">
            <a:avLst/>
          </a:prstGeom>
          <a:noFill/>
          <a:ln cap="flat" cmpd="sng" w="76200">
            <a:solidFill>
              <a:srgbClr val="FFFFFF"/>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