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aleway"/>
      <p:regular r:id="rId16"/>
      <p:bold r:id="rId17"/>
      <p:italic r:id="rId18"/>
      <p:boldItalic r:id="rId19"/>
    </p:embeddedFon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6.xml"/><Relationship Id="rId22" Type="http://schemas.openxmlformats.org/officeDocument/2006/relationships/font" Target="fonts/Lato-italic.fntdata"/><Relationship Id="rId10" Type="http://schemas.openxmlformats.org/officeDocument/2006/relationships/slide" Target="slides/slide5.xml"/><Relationship Id="rId21" Type="http://schemas.openxmlformats.org/officeDocument/2006/relationships/font" Target="fonts/La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5" Type="http://schemas.openxmlformats.org/officeDocument/2006/relationships/notesMaster" Target="notesMasters/notesMaster1.xml"/><Relationship Id="rId19" Type="http://schemas.openxmlformats.org/officeDocument/2006/relationships/font" Target="fonts/Raleway-boldItalic.fntdata"/><Relationship Id="rId6" Type="http://schemas.openxmlformats.org/officeDocument/2006/relationships/slide" Target="slides/slide1.xml"/><Relationship Id="rId18" Type="http://schemas.openxmlformats.org/officeDocument/2006/relationships/font" Target="fonts/Raleway-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5747b186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747b186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565e62d2db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565e62d2db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565e62d2db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565e62d2db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59019117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59019117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590191170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590191170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590191170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590191170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590191170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90191170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590191170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590191170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590191170c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590191170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3600"/>
          </a:p>
          <a:p>
            <a:pPr indent="0" lvl="0" marL="0" rtl="0" algn="ctr">
              <a:spcBef>
                <a:spcPts val="0"/>
              </a:spcBef>
              <a:spcAft>
                <a:spcPts val="0"/>
              </a:spcAft>
              <a:buNone/>
            </a:pPr>
            <a:r>
              <a:rPr lang="el" sz="3600"/>
              <a:t>Appetizers of our traditional</a:t>
            </a:r>
            <a:endParaRPr sz="3600"/>
          </a:p>
          <a:p>
            <a:pPr indent="0" lvl="0" marL="0" rtl="0" algn="ctr">
              <a:spcBef>
                <a:spcPts val="0"/>
              </a:spcBef>
              <a:spcAft>
                <a:spcPts val="0"/>
              </a:spcAft>
              <a:buNone/>
            </a:pPr>
            <a:r>
              <a:rPr lang="el" sz="3600"/>
              <a:t>recipe</a:t>
            </a:r>
            <a:endParaRPr sz="3600"/>
          </a:p>
        </p:txBody>
      </p:sp>
      <p:sp>
        <p:nvSpPr>
          <p:cNvPr id="73" name="Google Shape;73;p13"/>
          <p:cNvSpPr txBox="1"/>
          <p:nvPr>
            <p:ph idx="1" type="subTitle"/>
          </p:nvPr>
        </p:nvSpPr>
        <p:spPr>
          <a:xfrm>
            <a:off x="2659975" y="3464650"/>
            <a:ext cx="6331500" cy="15420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l"/>
              <a:t>Athina Tsapakidi</a:t>
            </a:r>
            <a:endParaRPr/>
          </a:p>
          <a:p>
            <a:pPr indent="0" lvl="0" marL="0" rtl="0" algn="r">
              <a:spcBef>
                <a:spcPts val="0"/>
              </a:spcBef>
              <a:spcAft>
                <a:spcPts val="0"/>
              </a:spcAft>
              <a:buNone/>
            </a:pPr>
            <a:r>
              <a:rPr lang="el"/>
              <a:t>Eirini Tsatsou</a:t>
            </a:r>
            <a:endParaRPr/>
          </a:p>
          <a:p>
            <a:pPr indent="0" lvl="0" marL="0" rtl="0" algn="r">
              <a:spcBef>
                <a:spcPts val="0"/>
              </a:spcBef>
              <a:spcAft>
                <a:spcPts val="0"/>
              </a:spcAft>
              <a:buNone/>
            </a:pPr>
            <a:r>
              <a:rPr lang="el"/>
              <a:t>George Papaspyros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1712100" y="388125"/>
            <a:ext cx="7029000" cy="82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l" u="sng">
                <a:solidFill>
                  <a:srgbClr val="49AD41"/>
                </a:solidFill>
              </a:rPr>
              <a:t>Preparation</a:t>
            </a:r>
            <a:endParaRPr u="sng">
              <a:solidFill>
                <a:srgbClr val="49AD41"/>
              </a:solidFill>
            </a:endParaRPr>
          </a:p>
        </p:txBody>
      </p:sp>
      <p:sp>
        <p:nvSpPr>
          <p:cNvPr id="138" name="Google Shape;138;p22"/>
          <p:cNvSpPr txBox="1"/>
          <p:nvPr>
            <p:ph idx="1" type="body"/>
          </p:nvPr>
        </p:nvSpPr>
        <p:spPr>
          <a:xfrm>
            <a:off x="0" y="1211325"/>
            <a:ext cx="3318900" cy="3504300"/>
          </a:xfrm>
          <a:prstGeom prst="rect">
            <a:avLst/>
          </a:prstGeom>
        </p:spPr>
        <p:txBody>
          <a:bodyPr anchorCtr="0" anchor="t" bIns="91425" lIns="91425" spcFirstLastPara="1" rIns="91425" wrap="square" tIns="91425">
            <a:noAutofit/>
          </a:bodyPr>
          <a:lstStyle/>
          <a:p>
            <a:pPr indent="0" lvl="0" marL="457200" rtl="0" algn="l">
              <a:lnSpc>
                <a:spcPct val="128571"/>
              </a:lnSpc>
              <a:spcBef>
                <a:spcPts val="0"/>
              </a:spcBef>
              <a:spcAft>
                <a:spcPts val="0"/>
              </a:spcAft>
              <a:buClr>
                <a:schemeClr val="dk2"/>
              </a:buClr>
              <a:buSzPts val="1100"/>
              <a:buFont typeface="Arial"/>
              <a:buNone/>
            </a:pPr>
            <a:r>
              <a:rPr lang="el" u="sng">
                <a:solidFill>
                  <a:srgbClr val="49AD41"/>
                </a:solidFill>
                <a:latin typeface="Arial"/>
                <a:ea typeface="Arial"/>
                <a:cs typeface="Arial"/>
                <a:sym typeface="Arial"/>
              </a:rPr>
              <a:t>Preparation</a:t>
            </a:r>
            <a:endParaRPr u="sng">
              <a:solidFill>
                <a:srgbClr val="49AD41"/>
              </a:solidFill>
              <a:latin typeface="Arial"/>
              <a:ea typeface="Arial"/>
              <a:cs typeface="Arial"/>
              <a:sym typeface="Arial"/>
            </a:endParaRPr>
          </a:p>
          <a:p>
            <a:pPr indent="0" lvl="0" marL="0" rtl="0" algn="l">
              <a:lnSpc>
                <a:spcPct val="128571"/>
              </a:lnSpc>
              <a:spcBef>
                <a:spcPts val="2000"/>
              </a:spcBef>
              <a:spcAft>
                <a:spcPts val="0"/>
              </a:spcAft>
              <a:buClr>
                <a:schemeClr val="dk2"/>
              </a:buClr>
              <a:buSzPts val="1100"/>
              <a:buFont typeface="Arial"/>
              <a:buNone/>
            </a:pPr>
            <a:r>
              <a:rPr lang="el">
                <a:solidFill>
                  <a:srgbClr val="5F5F5F"/>
                </a:solidFill>
                <a:latin typeface="Arial"/>
                <a:ea typeface="Arial"/>
                <a:cs typeface="Arial"/>
                <a:sym typeface="Arial"/>
              </a:rPr>
              <a:t>1. Cut the tomatoes, cucumbers and green peppers into 1cm cubes and place in a bowl. Add the onion, finely chopped, and the parsley, season with salt and mix well.</a:t>
            </a:r>
            <a:endParaRPr>
              <a:solidFill>
                <a:srgbClr val="5F5F5F"/>
              </a:solidFill>
              <a:latin typeface="Arial"/>
              <a:ea typeface="Arial"/>
              <a:cs typeface="Arial"/>
              <a:sym typeface="Arial"/>
            </a:endParaRPr>
          </a:p>
          <a:p>
            <a:pPr indent="0" lvl="0" marL="0" rtl="0" algn="l">
              <a:lnSpc>
                <a:spcPct val="128571"/>
              </a:lnSpc>
              <a:spcBef>
                <a:spcPts val="1100"/>
              </a:spcBef>
              <a:spcAft>
                <a:spcPts val="0"/>
              </a:spcAft>
              <a:buClr>
                <a:schemeClr val="dk2"/>
              </a:buClr>
              <a:buSzPts val="1100"/>
              <a:buFont typeface="Arial"/>
              <a:buNone/>
            </a:pPr>
            <a:r>
              <a:rPr lang="el">
                <a:solidFill>
                  <a:srgbClr val="5F5F5F"/>
                </a:solidFill>
                <a:latin typeface="Arial"/>
                <a:ea typeface="Arial"/>
                <a:cs typeface="Arial"/>
                <a:sym typeface="Arial"/>
              </a:rPr>
              <a:t>2. Cut the lettuce as finely as you can and lay it in a serving bowl or on individual plates, creating a green basis. Evenly share the remaining ingredients on top of the lettuce. </a:t>
            </a:r>
            <a:endParaRPr>
              <a:solidFill>
                <a:srgbClr val="5F5F5F"/>
              </a:solidFill>
              <a:latin typeface="Arial"/>
              <a:ea typeface="Arial"/>
              <a:cs typeface="Arial"/>
              <a:sym typeface="Arial"/>
            </a:endParaRPr>
          </a:p>
          <a:p>
            <a:pPr indent="0" lvl="0" marL="0" rtl="0" algn="l">
              <a:spcBef>
                <a:spcPts val="1100"/>
              </a:spcBef>
              <a:spcAft>
                <a:spcPts val="1600"/>
              </a:spcAft>
              <a:buNone/>
            </a:pPr>
            <a:r>
              <a:t/>
            </a:r>
            <a:endParaRPr/>
          </a:p>
        </p:txBody>
      </p:sp>
      <p:sp>
        <p:nvSpPr>
          <p:cNvPr id="139" name="Google Shape;139;p22"/>
          <p:cNvSpPr txBox="1"/>
          <p:nvPr>
            <p:ph idx="2" type="body"/>
          </p:nvPr>
        </p:nvSpPr>
        <p:spPr>
          <a:xfrm>
            <a:off x="4581550" y="1411575"/>
            <a:ext cx="3318900" cy="3303900"/>
          </a:xfrm>
          <a:prstGeom prst="rect">
            <a:avLst/>
          </a:prstGeom>
        </p:spPr>
        <p:txBody>
          <a:bodyPr anchorCtr="0" anchor="t" bIns="91425" lIns="91425" spcFirstLastPara="1" rIns="91425" wrap="square" tIns="91425">
            <a:noAutofit/>
          </a:bodyPr>
          <a:lstStyle/>
          <a:p>
            <a:pPr indent="0" lvl="0" marL="0" rtl="0" algn="l">
              <a:lnSpc>
                <a:spcPct val="128571"/>
              </a:lnSpc>
              <a:spcBef>
                <a:spcPts val="1100"/>
              </a:spcBef>
              <a:spcAft>
                <a:spcPts val="0"/>
              </a:spcAft>
              <a:buClr>
                <a:schemeClr val="dk2"/>
              </a:buClr>
              <a:buSzPts val="1100"/>
              <a:buFont typeface="Arial"/>
              <a:buNone/>
            </a:pPr>
            <a:r>
              <a:rPr lang="el">
                <a:solidFill>
                  <a:srgbClr val="5F5F5F"/>
                </a:solidFill>
                <a:latin typeface="Arial"/>
                <a:ea typeface="Arial"/>
                <a:cs typeface="Arial"/>
                <a:sym typeface="Arial"/>
              </a:rPr>
              <a:t>3. Sprinkle the rusks – broken into bite-sized bits – over the top, along with the capers, the Feta Cheese, the olives and the oregano. Shake the olive oil with the vinegar and a pinch of salt and pour the dressing over the salad.</a:t>
            </a:r>
            <a:endParaRPr>
              <a:solidFill>
                <a:srgbClr val="5F5F5F"/>
              </a:solidFill>
              <a:latin typeface="Arial"/>
              <a:ea typeface="Arial"/>
              <a:cs typeface="Arial"/>
              <a:sym typeface="Arial"/>
            </a:endParaRPr>
          </a:p>
          <a:p>
            <a:pPr indent="0" lvl="0" marL="0" rtl="0" algn="l">
              <a:spcBef>
                <a:spcPts val="11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ctr">
              <a:lnSpc>
                <a:spcPct val="128571"/>
              </a:lnSpc>
              <a:spcBef>
                <a:spcPts val="0"/>
              </a:spcBef>
              <a:spcAft>
                <a:spcPts val="0"/>
              </a:spcAft>
              <a:buClr>
                <a:schemeClr val="dk2"/>
              </a:buClr>
              <a:buSzPts val="1100"/>
              <a:buFont typeface="Arial"/>
              <a:buNone/>
            </a:pPr>
            <a:r>
              <a:rPr b="0" i="1" lang="el" u="sng">
                <a:highlight>
                  <a:srgbClr val="FFFFFF"/>
                </a:highlight>
              </a:rPr>
              <a:t>Garlic dips (tzatziki)</a:t>
            </a:r>
            <a:endParaRPr b="0" i="1" u="sng">
              <a:highlight>
                <a:srgbClr val="FFFFFF"/>
              </a:highlight>
            </a:endParaRPr>
          </a:p>
          <a:p>
            <a:pPr indent="0" lvl="0" marL="0" rtl="0" algn="l">
              <a:spcBef>
                <a:spcPts val="0"/>
              </a:spcBef>
              <a:spcAft>
                <a:spcPts val="0"/>
              </a:spcAft>
              <a:buNone/>
            </a:pPr>
            <a:r>
              <a:t/>
            </a:r>
            <a:endParaRPr/>
          </a:p>
        </p:txBody>
      </p:sp>
      <p:sp>
        <p:nvSpPr>
          <p:cNvPr id="79" name="Google Shape;79;p14"/>
          <p:cNvSpPr txBox="1"/>
          <p:nvPr>
            <p:ph idx="1" type="body"/>
          </p:nvPr>
        </p:nvSpPr>
        <p:spPr>
          <a:xfrm>
            <a:off x="3685852" y="2992350"/>
            <a:ext cx="2042100" cy="1605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0" name="Google Shape;80;p14"/>
          <p:cNvPicPr preferRelativeResize="0"/>
          <p:nvPr/>
        </p:nvPicPr>
        <p:blipFill>
          <a:blip r:embed="rId3">
            <a:alphaModFix/>
          </a:blip>
          <a:stretch>
            <a:fillRect/>
          </a:stretch>
        </p:blipFill>
        <p:spPr>
          <a:xfrm>
            <a:off x="2876725" y="1506213"/>
            <a:ext cx="5034351" cy="3092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5"/>
          <p:cNvSpPr txBox="1"/>
          <p:nvPr>
            <p:ph type="title"/>
          </p:nvPr>
        </p:nvSpPr>
        <p:spPr>
          <a:xfrm>
            <a:off x="2503575" y="575950"/>
            <a:ext cx="62184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0" lang="el" u="sng"/>
              <a:t>Ingredients and Preparation</a:t>
            </a:r>
            <a:endParaRPr/>
          </a:p>
        </p:txBody>
      </p:sp>
      <p:sp>
        <p:nvSpPr>
          <p:cNvPr id="86" name="Google Shape;86;p15"/>
          <p:cNvSpPr txBox="1"/>
          <p:nvPr>
            <p:ph idx="1" type="body"/>
          </p:nvPr>
        </p:nvSpPr>
        <p:spPr>
          <a:xfrm>
            <a:off x="267350" y="1373300"/>
            <a:ext cx="3673500" cy="309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l">
                <a:solidFill>
                  <a:srgbClr val="49AD41"/>
                </a:solidFill>
                <a:latin typeface="Arial"/>
                <a:ea typeface="Arial"/>
                <a:cs typeface="Arial"/>
                <a:sym typeface="Arial"/>
              </a:rPr>
              <a:t>Ingredients</a:t>
            </a:r>
            <a:r>
              <a:rPr lang="el" u="sng">
                <a:solidFill>
                  <a:srgbClr val="49AD41"/>
                </a:solidFill>
                <a:latin typeface="Arial"/>
                <a:ea typeface="Arial"/>
                <a:cs typeface="Arial"/>
                <a:sym typeface="Arial"/>
              </a:rPr>
              <a:t>                                            </a:t>
            </a:r>
            <a:r>
              <a:rPr lang="el">
                <a:solidFill>
                  <a:srgbClr val="49AD41"/>
                </a:solidFill>
                <a:latin typeface="Arial"/>
                <a:ea typeface="Arial"/>
                <a:cs typeface="Arial"/>
                <a:sym typeface="Arial"/>
              </a:rPr>
              <a:t> </a:t>
            </a:r>
            <a:r>
              <a:rPr lang="el" u="sng">
                <a:solidFill>
                  <a:srgbClr val="49AD41"/>
                </a:solidFill>
                <a:latin typeface="Arial"/>
                <a:ea typeface="Arial"/>
                <a:cs typeface="Arial"/>
                <a:sym typeface="Arial"/>
              </a:rPr>
              <a:t>                                                                           </a:t>
            </a:r>
            <a:endParaRPr u="sng">
              <a:solidFill>
                <a:srgbClr val="49AD41"/>
              </a:solidFill>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u="sng">
              <a:solidFill>
                <a:srgbClr val="49AD41"/>
              </a:solidFill>
              <a:latin typeface="Arial"/>
              <a:ea typeface="Arial"/>
              <a:cs typeface="Arial"/>
              <a:sym typeface="Arial"/>
            </a:endParaRPr>
          </a:p>
          <a:p>
            <a:pPr indent="-317500" lvl="0" marL="457200" rtl="0" algn="l">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1 cow’s yogurt                                  </a:t>
            </a:r>
            <a:endParaRPr>
              <a:solidFill>
                <a:srgbClr val="5F5F5F"/>
              </a:solidFill>
              <a:latin typeface="Arial"/>
              <a:ea typeface="Arial"/>
              <a:cs typeface="Arial"/>
              <a:sym typeface="Arial"/>
            </a:endParaRPr>
          </a:p>
          <a:p>
            <a:pPr indent="-317500" lvl="0" marL="457200" rtl="0" algn="l">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1 sheep’s yogurt</a:t>
            </a:r>
            <a:endParaRPr>
              <a:solidFill>
                <a:srgbClr val="5F5F5F"/>
              </a:solidFill>
              <a:latin typeface="Arial"/>
              <a:ea typeface="Arial"/>
              <a:cs typeface="Arial"/>
              <a:sym typeface="Arial"/>
            </a:endParaRPr>
          </a:p>
          <a:p>
            <a:pPr indent="-317500" lvl="0" marL="457200" rtl="0" algn="l">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1 authentic Greek yoghurt 2 %</a:t>
            </a:r>
            <a:endParaRPr>
              <a:solidFill>
                <a:srgbClr val="5F5F5F"/>
              </a:solidFill>
              <a:latin typeface="Arial"/>
              <a:ea typeface="Arial"/>
              <a:cs typeface="Arial"/>
              <a:sym typeface="Arial"/>
            </a:endParaRPr>
          </a:p>
          <a:p>
            <a:pPr indent="-317500" lvl="0" marL="457200" rtl="0" algn="l">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1 carrot</a:t>
            </a:r>
            <a:endParaRPr>
              <a:solidFill>
                <a:srgbClr val="5F5F5F"/>
              </a:solidFill>
              <a:latin typeface="Arial"/>
              <a:ea typeface="Arial"/>
              <a:cs typeface="Arial"/>
              <a:sym typeface="Arial"/>
            </a:endParaRPr>
          </a:p>
          <a:p>
            <a:pPr indent="-317500" lvl="0" marL="457200" rtl="0" algn="l">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1 medium cucumber</a:t>
            </a:r>
            <a:endParaRPr>
              <a:solidFill>
                <a:srgbClr val="5F5F5F"/>
              </a:solidFill>
              <a:latin typeface="Arial"/>
              <a:ea typeface="Arial"/>
              <a:cs typeface="Arial"/>
              <a:sym typeface="Arial"/>
            </a:endParaRPr>
          </a:p>
          <a:p>
            <a:pPr indent="-317500" lvl="0" marL="457200" rtl="0" algn="l">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1 beetroot</a:t>
            </a:r>
            <a:endParaRPr>
              <a:solidFill>
                <a:srgbClr val="5F5F5F"/>
              </a:solidFill>
              <a:latin typeface="Arial"/>
              <a:ea typeface="Arial"/>
              <a:cs typeface="Arial"/>
              <a:sym typeface="Arial"/>
            </a:endParaRPr>
          </a:p>
          <a:p>
            <a:pPr indent="-317500" lvl="0" marL="457200" rtl="0" algn="l">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3 cloves of garlic</a:t>
            </a:r>
            <a:endParaRPr>
              <a:solidFill>
                <a:srgbClr val="5F5F5F"/>
              </a:solidFill>
              <a:latin typeface="Arial"/>
              <a:ea typeface="Arial"/>
              <a:cs typeface="Arial"/>
              <a:sym typeface="Arial"/>
            </a:endParaRPr>
          </a:p>
          <a:p>
            <a:pPr indent="-317500" lvl="0" marL="457200" rtl="0" algn="l">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6 tablespoons of white vinegar</a:t>
            </a:r>
            <a:endParaRPr>
              <a:solidFill>
                <a:srgbClr val="5F5F5F"/>
              </a:solidFill>
              <a:latin typeface="Arial"/>
              <a:ea typeface="Arial"/>
              <a:cs typeface="Arial"/>
              <a:sym typeface="Arial"/>
            </a:endParaRPr>
          </a:p>
          <a:p>
            <a:pPr indent="-317500" lvl="0" marL="457200" rtl="0" algn="l">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salt &amp; pepper                              </a:t>
            </a:r>
            <a:endParaRPr>
              <a:solidFill>
                <a:srgbClr val="5F5F5F"/>
              </a:solidFill>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sz="1800"/>
          </a:p>
          <a:p>
            <a:pPr indent="0" lvl="0" marL="0" rtl="0" algn="l">
              <a:spcBef>
                <a:spcPts val="1600"/>
              </a:spcBef>
              <a:spcAft>
                <a:spcPts val="1600"/>
              </a:spcAft>
              <a:buNone/>
            </a:pPr>
            <a:r>
              <a:t/>
            </a:r>
            <a:endParaRPr/>
          </a:p>
        </p:txBody>
      </p:sp>
      <p:sp>
        <p:nvSpPr>
          <p:cNvPr id="87" name="Google Shape;87;p15"/>
          <p:cNvSpPr txBox="1"/>
          <p:nvPr>
            <p:ph idx="2" type="body"/>
          </p:nvPr>
        </p:nvSpPr>
        <p:spPr>
          <a:xfrm>
            <a:off x="5145901" y="1325475"/>
            <a:ext cx="3576000" cy="327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l">
                <a:solidFill>
                  <a:srgbClr val="49AD41"/>
                </a:solidFill>
                <a:latin typeface="Arial"/>
                <a:ea typeface="Arial"/>
                <a:cs typeface="Arial"/>
                <a:sym typeface="Arial"/>
              </a:rPr>
              <a:t>Preparation</a:t>
            </a:r>
            <a:endParaRPr>
              <a:solidFill>
                <a:srgbClr val="49AD41"/>
              </a:solidFill>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u="sng">
              <a:solidFill>
                <a:srgbClr val="49AD41"/>
              </a:solidFill>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lang="el">
                <a:solidFill>
                  <a:srgbClr val="5F5F5F"/>
                </a:solidFill>
                <a:latin typeface="Arial"/>
                <a:ea typeface="Arial"/>
                <a:cs typeface="Arial"/>
                <a:sym typeface="Arial"/>
              </a:rPr>
              <a:t>Put the 3 yogurt in 3 different Bowls.Grate the carrot, cucumber and beetroot.Smash the garlic cloves.</a:t>
            </a:r>
            <a:endParaRPr>
              <a:solidFill>
                <a:srgbClr val="5F5F5F"/>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6"/>
          <p:cNvSpPr txBox="1"/>
          <p:nvPr>
            <p:ph type="title"/>
          </p:nvPr>
        </p:nvSpPr>
        <p:spPr>
          <a:xfrm>
            <a:off x="2400300" y="575950"/>
            <a:ext cx="6321600" cy="881400"/>
          </a:xfrm>
          <a:prstGeom prst="rect">
            <a:avLst/>
          </a:prstGeom>
        </p:spPr>
        <p:txBody>
          <a:bodyPr anchorCtr="0" anchor="t" bIns="91425" lIns="91425" spcFirstLastPara="1" rIns="91425" wrap="square" tIns="91425">
            <a:noAutofit/>
          </a:bodyPr>
          <a:lstStyle/>
          <a:p>
            <a:pPr indent="0" lvl="0" marL="0" rtl="0" algn="l">
              <a:lnSpc>
                <a:spcPct val="89285"/>
              </a:lnSpc>
              <a:spcBef>
                <a:spcPts val="1500"/>
              </a:spcBef>
              <a:spcAft>
                <a:spcPts val="1500"/>
              </a:spcAft>
              <a:buClr>
                <a:schemeClr val="dk2"/>
              </a:buClr>
              <a:buSzPts val="1100"/>
              <a:buFont typeface="Arial"/>
              <a:buNone/>
            </a:pPr>
            <a:r>
              <a:rPr b="0" i="1" lang="el" u="sng"/>
              <a:t>Bouyourdi–Parcels with traditional Feta Cheese</a:t>
            </a:r>
            <a:endParaRPr/>
          </a:p>
        </p:txBody>
      </p:sp>
      <p:sp>
        <p:nvSpPr>
          <p:cNvPr id="93" name="Google Shape;93;p16"/>
          <p:cNvSpPr txBox="1"/>
          <p:nvPr>
            <p:ph idx="1" type="body"/>
          </p:nvPr>
        </p:nvSpPr>
        <p:spPr>
          <a:xfrm>
            <a:off x="3234826" y="2032600"/>
            <a:ext cx="2236800" cy="2230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94" name="Google Shape;94;p16"/>
          <p:cNvSpPr txBox="1"/>
          <p:nvPr>
            <p:ph idx="2" type="body"/>
          </p:nvPr>
        </p:nvSpPr>
        <p:spPr>
          <a:xfrm>
            <a:off x="5650500" y="2131775"/>
            <a:ext cx="2678400" cy="2597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5" name="Google Shape;95;p16"/>
          <p:cNvPicPr preferRelativeResize="0"/>
          <p:nvPr/>
        </p:nvPicPr>
        <p:blipFill>
          <a:blip r:embed="rId3">
            <a:alphaModFix/>
          </a:blip>
          <a:stretch>
            <a:fillRect/>
          </a:stretch>
        </p:blipFill>
        <p:spPr>
          <a:xfrm>
            <a:off x="2481913" y="1870501"/>
            <a:ext cx="6158366" cy="2858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0" lang="el" u="sng"/>
              <a:t>Ingredients and Preparation</a:t>
            </a:r>
            <a:endParaRPr/>
          </a:p>
          <a:p>
            <a:pPr indent="0" lvl="0" marL="0" rtl="0" algn="l">
              <a:spcBef>
                <a:spcPts val="0"/>
              </a:spcBef>
              <a:spcAft>
                <a:spcPts val="0"/>
              </a:spcAft>
              <a:buNone/>
            </a:pPr>
            <a:r>
              <a:t/>
            </a:r>
            <a:endParaRPr/>
          </a:p>
        </p:txBody>
      </p:sp>
      <p:sp>
        <p:nvSpPr>
          <p:cNvPr id="101" name="Google Shape;101;p17"/>
          <p:cNvSpPr txBox="1"/>
          <p:nvPr>
            <p:ph idx="1" type="body"/>
          </p:nvPr>
        </p:nvSpPr>
        <p:spPr>
          <a:xfrm>
            <a:off x="0" y="1308525"/>
            <a:ext cx="3854400" cy="329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l" u="sng">
                <a:solidFill>
                  <a:srgbClr val="49AD41"/>
                </a:solidFill>
                <a:latin typeface="Arial"/>
                <a:ea typeface="Arial"/>
                <a:cs typeface="Arial"/>
                <a:sym typeface="Arial"/>
              </a:rPr>
              <a:t>Ingredients</a:t>
            </a:r>
            <a:endParaRPr u="sng">
              <a:solidFill>
                <a:srgbClr val="49AD41"/>
              </a:solidFill>
              <a:latin typeface="Arial"/>
              <a:ea typeface="Arial"/>
              <a:cs typeface="Arial"/>
              <a:sym typeface="Arial"/>
            </a:endParaRPr>
          </a:p>
          <a:p>
            <a:pPr indent="-317500" lvl="0" marL="457200" rtl="0" algn="l">
              <a:lnSpc>
                <a:spcPct val="128571"/>
              </a:lnSpc>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400gr. Feta Cheese cut into 4 pieces 2cm thick</a:t>
            </a:r>
            <a:endParaRPr>
              <a:solidFill>
                <a:srgbClr val="5F5F5F"/>
              </a:solidFill>
              <a:latin typeface="Arial"/>
              <a:ea typeface="Arial"/>
              <a:cs typeface="Arial"/>
              <a:sym typeface="Arial"/>
            </a:endParaRPr>
          </a:p>
          <a:p>
            <a:pPr indent="-317500" lvl="0" marL="457200" rtl="0" algn="l">
              <a:lnSpc>
                <a:spcPct val="128571"/>
              </a:lnSpc>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2 tomatoes, sliced</a:t>
            </a:r>
            <a:endParaRPr>
              <a:solidFill>
                <a:srgbClr val="5F5F5F"/>
              </a:solidFill>
              <a:latin typeface="Arial"/>
              <a:ea typeface="Arial"/>
              <a:cs typeface="Arial"/>
              <a:sym typeface="Arial"/>
            </a:endParaRPr>
          </a:p>
          <a:p>
            <a:pPr indent="-317500" lvl="0" marL="457200" rtl="0" algn="l">
              <a:lnSpc>
                <a:spcPct val="128571"/>
              </a:lnSpc>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1 green pepper sliced into rings</a:t>
            </a:r>
            <a:endParaRPr>
              <a:solidFill>
                <a:srgbClr val="5F5F5F"/>
              </a:solidFill>
              <a:latin typeface="Arial"/>
              <a:ea typeface="Arial"/>
              <a:cs typeface="Arial"/>
              <a:sym typeface="Arial"/>
            </a:endParaRPr>
          </a:p>
          <a:p>
            <a:pPr indent="-317500" lvl="0" marL="457200" rtl="0" algn="l">
              <a:lnSpc>
                <a:spcPct val="128571"/>
              </a:lnSpc>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1 red pepper sliced into rings</a:t>
            </a:r>
            <a:endParaRPr>
              <a:solidFill>
                <a:srgbClr val="5F5F5F"/>
              </a:solidFill>
              <a:latin typeface="Arial"/>
              <a:ea typeface="Arial"/>
              <a:cs typeface="Arial"/>
              <a:sym typeface="Arial"/>
            </a:endParaRPr>
          </a:p>
          <a:p>
            <a:pPr indent="-317500" lvl="0" marL="457200" rtl="0" algn="l">
              <a:lnSpc>
                <a:spcPct val="128571"/>
              </a:lnSpc>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Salt</a:t>
            </a:r>
            <a:endParaRPr>
              <a:solidFill>
                <a:srgbClr val="5F5F5F"/>
              </a:solidFill>
              <a:latin typeface="Arial"/>
              <a:ea typeface="Arial"/>
              <a:cs typeface="Arial"/>
              <a:sym typeface="Arial"/>
            </a:endParaRPr>
          </a:p>
          <a:p>
            <a:pPr indent="-317500" lvl="0" marL="457200" rtl="0" algn="l">
              <a:lnSpc>
                <a:spcPct val="128571"/>
              </a:lnSpc>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A pinch of oregano &amp; pinch of crushed chili pepper</a:t>
            </a:r>
            <a:endParaRPr>
              <a:solidFill>
                <a:srgbClr val="5F5F5F"/>
              </a:solidFill>
              <a:latin typeface="Arial"/>
              <a:ea typeface="Arial"/>
              <a:cs typeface="Arial"/>
              <a:sym typeface="Arial"/>
            </a:endParaRPr>
          </a:p>
          <a:p>
            <a:pPr indent="-317500" lvl="0" marL="457200" rtl="0" algn="l">
              <a:lnSpc>
                <a:spcPct val="128571"/>
              </a:lnSpc>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Some olive oil</a:t>
            </a:r>
            <a:endParaRPr>
              <a:solidFill>
                <a:srgbClr val="5F5F5F"/>
              </a:solidFill>
              <a:latin typeface="Arial"/>
              <a:ea typeface="Arial"/>
              <a:cs typeface="Arial"/>
              <a:sym typeface="Arial"/>
            </a:endParaRPr>
          </a:p>
          <a:p>
            <a:pPr indent="-317500" lvl="0" marL="457200" rtl="0" algn="l">
              <a:lnSpc>
                <a:spcPct val="128571"/>
              </a:lnSpc>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4 sheets of aluminum foil</a:t>
            </a:r>
            <a:endParaRPr>
              <a:solidFill>
                <a:srgbClr val="5F5F5F"/>
              </a:solidFill>
              <a:latin typeface="Arial"/>
              <a:ea typeface="Arial"/>
              <a:cs typeface="Arial"/>
              <a:sym typeface="Arial"/>
            </a:endParaRPr>
          </a:p>
          <a:p>
            <a:pPr indent="0" lvl="0" marL="0" rtl="0" algn="l">
              <a:spcBef>
                <a:spcPts val="0"/>
              </a:spcBef>
              <a:spcAft>
                <a:spcPts val="1600"/>
              </a:spcAft>
              <a:buNone/>
            </a:pPr>
            <a:r>
              <a:t/>
            </a:r>
            <a:endParaRPr/>
          </a:p>
        </p:txBody>
      </p:sp>
      <p:sp>
        <p:nvSpPr>
          <p:cNvPr id="102" name="Google Shape;102;p17"/>
          <p:cNvSpPr txBox="1"/>
          <p:nvPr>
            <p:ph idx="2" type="body"/>
          </p:nvPr>
        </p:nvSpPr>
        <p:spPr>
          <a:xfrm>
            <a:off x="5180675" y="1211350"/>
            <a:ext cx="3854400" cy="3523200"/>
          </a:xfrm>
          <a:prstGeom prst="rect">
            <a:avLst/>
          </a:prstGeom>
        </p:spPr>
        <p:txBody>
          <a:bodyPr anchorCtr="0" anchor="t" bIns="91425" lIns="91425" spcFirstLastPara="1" rIns="91425" wrap="square" tIns="91425">
            <a:noAutofit/>
          </a:bodyPr>
          <a:lstStyle/>
          <a:p>
            <a:pPr indent="0" lvl="0" marL="457200" rtl="0" algn="l">
              <a:lnSpc>
                <a:spcPct val="128571"/>
              </a:lnSpc>
              <a:spcBef>
                <a:spcPts val="0"/>
              </a:spcBef>
              <a:spcAft>
                <a:spcPts val="0"/>
              </a:spcAft>
              <a:buClr>
                <a:schemeClr val="dk2"/>
              </a:buClr>
              <a:buSzPts val="1100"/>
              <a:buFont typeface="Arial"/>
              <a:buNone/>
            </a:pPr>
            <a:r>
              <a:rPr lang="el" u="sng">
                <a:solidFill>
                  <a:srgbClr val="49AD41"/>
                </a:solidFill>
                <a:latin typeface="Arial"/>
                <a:ea typeface="Arial"/>
                <a:cs typeface="Arial"/>
                <a:sym typeface="Arial"/>
              </a:rPr>
              <a:t>Preparation</a:t>
            </a:r>
            <a:endParaRPr u="sng">
              <a:solidFill>
                <a:srgbClr val="49AD41"/>
              </a:solidFill>
              <a:latin typeface="Arial"/>
              <a:ea typeface="Arial"/>
              <a:cs typeface="Arial"/>
              <a:sym typeface="Arial"/>
            </a:endParaRPr>
          </a:p>
          <a:p>
            <a:pPr indent="0" lvl="0" marL="0" rtl="0" algn="l">
              <a:lnSpc>
                <a:spcPct val="128571"/>
              </a:lnSpc>
              <a:spcBef>
                <a:spcPts val="1100"/>
              </a:spcBef>
              <a:spcAft>
                <a:spcPts val="0"/>
              </a:spcAft>
              <a:buClr>
                <a:schemeClr val="dk2"/>
              </a:buClr>
              <a:buSzPts val="1100"/>
              <a:buFont typeface="Arial"/>
              <a:buNone/>
            </a:pPr>
            <a:r>
              <a:rPr lang="el">
                <a:solidFill>
                  <a:srgbClr val="5F5F5F"/>
                </a:solidFill>
                <a:latin typeface="Arial"/>
                <a:ea typeface="Arial"/>
                <a:cs typeface="Arial"/>
                <a:sym typeface="Arial"/>
              </a:rPr>
              <a:t>1. Pre-heat oven to 220°C. Spread the aluminum foil sheets onto the counter</a:t>
            </a:r>
            <a:endParaRPr>
              <a:solidFill>
                <a:srgbClr val="5F5F5F"/>
              </a:solidFill>
              <a:latin typeface="Arial"/>
              <a:ea typeface="Arial"/>
              <a:cs typeface="Arial"/>
              <a:sym typeface="Arial"/>
            </a:endParaRPr>
          </a:p>
          <a:p>
            <a:pPr indent="0" lvl="0" marL="0" rtl="0" algn="l">
              <a:lnSpc>
                <a:spcPct val="128571"/>
              </a:lnSpc>
              <a:spcBef>
                <a:spcPts val="1100"/>
              </a:spcBef>
              <a:spcAft>
                <a:spcPts val="0"/>
              </a:spcAft>
              <a:buClr>
                <a:schemeClr val="dk2"/>
              </a:buClr>
              <a:buSzPts val="1100"/>
              <a:buFont typeface="Arial"/>
              <a:buNone/>
            </a:pPr>
            <a:r>
              <a:rPr lang="el">
                <a:solidFill>
                  <a:srgbClr val="5F5F5F"/>
                </a:solidFill>
                <a:latin typeface="Arial"/>
                <a:ea typeface="Arial"/>
                <a:cs typeface="Arial"/>
                <a:sym typeface="Arial"/>
              </a:rPr>
              <a:t>2. Place tomato slices onto the foil, dividing equally, sprinkle with a little sea salt and oregano and place a piece of Feta cheese on top. </a:t>
            </a:r>
            <a:endParaRPr>
              <a:solidFill>
                <a:srgbClr val="5F5F5F"/>
              </a:solidFill>
              <a:latin typeface="Arial"/>
              <a:ea typeface="Arial"/>
              <a:cs typeface="Arial"/>
              <a:sym typeface="Arial"/>
            </a:endParaRPr>
          </a:p>
          <a:p>
            <a:pPr indent="0" lvl="0" marL="0" rtl="0" algn="l">
              <a:lnSpc>
                <a:spcPct val="128571"/>
              </a:lnSpc>
              <a:spcBef>
                <a:spcPts val="1100"/>
              </a:spcBef>
              <a:spcAft>
                <a:spcPts val="0"/>
              </a:spcAft>
              <a:buClr>
                <a:schemeClr val="dk2"/>
              </a:buClr>
              <a:buSzPts val="1100"/>
              <a:buFont typeface="Arial"/>
              <a:buNone/>
            </a:pPr>
            <a:r>
              <a:rPr lang="el">
                <a:solidFill>
                  <a:srgbClr val="5F5F5F"/>
                </a:solidFill>
                <a:latin typeface="Arial"/>
                <a:ea typeface="Arial"/>
                <a:cs typeface="Arial"/>
                <a:sym typeface="Arial"/>
              </a:rPr>
              <a:t>3. Evenly divide the rings of green and red pepper over the cheese, sprinkle with oregano and crushed chili peppers, a few drops of olive oil and wrap the foil into the bowl.</a:t>
            </a:r>
            <a:endParaRPr>
              <a:solidFill>
                <a:srgbClr val="5F5F5F"/>
              </a:solidFill>
              <a:latin typeface="Arial"/>
              <a:ea typeface="Arial"/>
              <a:cs typeface="Arial"/>
              <a:sym typeface="Arial"/>
            </a:endParaRPr>
          </a:p>
          <a:p>
            <a:pPr indent="0" lvl="0" marL="0" rtl="0" algn="l">
              <a:spcBef>
                <a:spcPts val="11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8"/>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2"/>
              </a:buClr>
              <a:buSzPts val="1100"/>
              <a:buFont typeface="Arial"/>
              <a:buNone/>
            </a:pPr>
            <a:r>
              <a:rPr b="0" i="1" lang="el" u="sng"/>
              <a:t>Cheese pie with feta and yoghurt</a:t>
            </a:r>
            <a:endParaRPr b="0" i="1" u="sng"/>
          </a:p>
          <a:p>
            <a:pPr indent="0" lvl="0" marL="0" rtl="0" algn="l">
              <a:spcBef>
                <a:spcPts val="0"/>
              </a:spcBef>
              <a:spcAft>
                <a:spcPts val="0"/>
              </a:spcAft>
              <a:buNone/>
            </a:pPr>
            <a:r>
              <a:t/>
            </a:r>
            <a:endParaRPr/>
          </a:p>
        </p:txBody>
      </p:sp>
      <p:sp>
        <p:nvSpPr>
          <p:cNvPr id="108" name="Google Shape;108;p18"/>
          <p:cNvSpPr txBox="1"/>
          <p:nvPr>
            <p:ph idx="1" type="body"/>
          </p:nvPr>
        </p:nvSpPr>
        <p:spPr>
          <a:xfrm>
            <a:off x="4401125" y="1834325"/>
            <a:ext cx="1610100" cy="226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09" name="Google Shape;109;p18"/>
          <p:cNvSpPr txBox="1"/>
          <p:nvPr>
            <p:ph idx="2" type="body"/>
          </p:nvPr>
        </p:nvSpPr>
        <p:spPr>
          <a:xfrm>
            <a:off x="4994775" y="2337225"/>
            <a:ext cx="1202100" cy="176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0" name="Google Shape;110;p18"/>
          <p:cNvPicPr preferRelativeResize="0"/>
          <p:nvPr/>
        </p:nvPicPr>
        <p:blipFill>
          <a:blip r:embed="rId3">
            <a:alphaModFix/>
          </a:blip>
          <a:stretch>
            <a:fillRect/>
          </a:stretch>
        </p:blipFill>
        <p:spPr>
          <a:xfrm>
            <a:off x="2921466" y="1384875"/>
            <a:ext cx="4843209" cy="3024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0" lang="el" u="sng"/>
              <a:t>Ingredients and Preparation</a:t>
            </a:r>
            <a:endParaRPr/>
          </a:p>
          <a:p>
            <a:pPr indent="0" lvl="0" marL="0" rtl="0" algn="l">
              <a:spcBef>
                <a:spcPts val="0"/>
              </a:spcBef>
              <a:spcAft>
                <a:spcPts val="0"/>
              </a:spcAft>
              <a:buNone/>
            </a:pPr>
            <a:r>
              <a:t/>
            </a:r>
            <a:endParaRPr/>
          </a:p>
        </p:txBody>
      </p:sp>
      <p:sp>
        <p:nvSpPr>
          <p:cNvPr id="116" name="Google Shape;116;p19"/>
          <p:cNvSpPr txBox="1"/>
          <p:nvPr>
            <p:ph idx="1" type="body"/>
          </p:nvPr>
        </p:nvSpPr>
        <p:spPr>
          <a:xfrm>
            <a:off x="0" y="1308600"/>
            <a:ext cx="3594300" cy="342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l" u="sng">
                <a:solidFill>
                  <a:srgbClr val="49AD41"/>
                </a:solidFill>
                <a:latin typeface="Arial"/>
                <a:ea typeface="Arial"/>
                <a:cs typeface="Arial"/>
                <a:sym typeface="Arial"/>
              </a:rPr>
              <a:t>Ingredients</a:t>
            </a:r>
            <a:endParaRPr u="sng">
              <a:solidFill>
                <a:srgbClr val="49AD41"/>
              </a:solidFill>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a:solidFill>
                <a:srgbClr val="5F5F5F"/>
              </a:solidFill>
              <a:latin typeface="Arial"/>
              <a:ea typeface="Arial"/>
              <a:cs typeface="Arial"/>
              <a:sym typeface="Arial"/>
            </a:endParaRPr>
          </a:p>
          <a:p>
            <a:pPr indent="-317500" lvl="0" marL="457200" rtl="0" algn="l">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1 sheet pastry pack</a:t>
            </a:r>
            <a:endParaRPr>
              <a:solidFill>
                <a:srgbClr val="5F5F5F"/>
              </a:solidFill>
              <a:latin typeface="Arial"/>
              <a:ea typeface="Arial"/>
              <a:cs typeface="Arial"/>
              <a:sym typeface="Arial"/>
            </a:endParaRPr>
          </a:p>
          <a:p>
            <a:pPr indent="-317500" lvl="0" marL="457200" rtl="0" algn="l">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0,5kg feta</a:t>
            </a:r>
            <a:endParaRPr>
              <a:solidFill>
                <a:srgbClr val="5F5F5F"/>
              </a:solidFill>
              <a:latin typeface="Arial"/>
              <a:ea typeface="Arial"/>
              <a:cs typeface="Arial"/>
              <a:sym typeface="Arial"/>
            </a:endParaRPr>
          </a:p>
          <a:p>
            <a:pPr indent="-317500" lvl="0" marL="457200" rtl="0" algn="l">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0,5kg sheep’s graviera</a:t>
            </a:r>
            <a:endParaRPr>
              <a:solidFill>
                <a:srgbClr val="5F5F5F"/>
              </a:solidFill>
              <a:latin typeface="Arial"/>
              <a:ea typeface="Arial"/>
              <a:cs typeface="Arial"/>
              <a:sym typeface="Arial"/>
            </a:endParaRPr>
          </a:p>
          <a:p>
            <a:pPr indent="-317500" lvl="0" marL="457200" rtl="0" algn="l">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200gr authentic greek yoghurt</a:t>
            </a:r>
            <a:endParaRPr>
              <a:solidFill>
                <a:srgbClr val="5F5F5F"/>
              </a:solidFill>
              <a:latin typeface="Arial"/>
              <a:ea typeface="Arial"/>
              <a:cs typeface="Arial"/>
              <a:sym typeface="Arial"/>
            </a:endParaRPr>
          </a:p>
          <a:p>
            <a:pPr indent="-317500" lvl="0" marL="457200" rtl="0" algn="l">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4 eggs</a:t>
            </a:r>
            <a:endParaRPr>
              <a:solidFill>
                <a:srgbClr val="5F5F5F"/>
              </a:solidFill>
              <a:latin typeface="Arial"/>
              <a:ea typeface="Arial"/>
              <a:cs typeface="Arial"/>
              <a:sym typeface="Arial"/>
            </a:endParaRPr>
          </a:p>
          <a:p>
            <a:pPr indent="-317500" lvl="0" marL="457200" rtl="0" algn="l">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500ml fresh milk, 3,5% fat</a:t>
            </a:r>
            <a:endParaRPr>
              <a:solidFill>
                <a:srgbClr val="5F5F5F"/>
              </a:solidFill>
              <a:latin typeface="Arial"/>
              <a:ea typeface="Arial"/>
              <a:cs typeface="Arial"/>
              <a:sym typeface="Arial"/>
            </a:endParaRPr>
          </a:p>
          <a:p>
            <a:pPr indent="-317500" lvl="0" marL="457200" rtl="0" algn="l">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80gr cow’s butter</a:t>
            </a:r>
            <a:endParaRPr>
              <a:solidFill>
                <a:srgbClr val="5F5F5F"/>
              </a:solidFill>
              <a:latin typeface="Arial"/>
              <a:ea typeface="Arial"/>
              <a:cs typeface="Arial"/>
              <a:sym typeface="Arial"/>
            </a:endParaRPr>
          </a:p>
          <a:p>
            <a:pPr indent="-317500" lvl="0" marL="457200" rtl="0" algn="l">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olive oil</a:t>
            </a:r>
            <a:endParaRPr>
              <a:solidFill>
                <a:srgbClr val="5F5F5F"/>
              </a:solidFill>
              <a:latin typeface="Arial"/>
              <a:ea typeface="Arial"/>
              <a:cs typeface="Arial"/>
              <a:sym typeface="Arial"/>
            </a:endParaRPr>
          </a:p>
          <a:p>
            <a:pPr indent="0" lvl="0" marL="0" rtl="0" algn="l">
              <a:spcBef>
                <a:spcPts val="0"/>
              </a:spcBef>
              <a:spcAft>
                <a:spcPts val="1600"/>
              </a:spcAft>
              <a:buNone/>
            </a:pPr>
            <a:r>
              <a:t/>
            </a:r>
            <a:endParaRPr/>
          </a:p>
        </p:txBody>
      </p:sp>
      <p:sp>
        <p:nvSpPr>
          <p:cNvPr id="117" name="Google Shape;117;p19"/>
          <p:cNvSpPr txBox="1"/>
          <p:nvPr>
            <p:ph idx="2" type="body"/>
          </p:nvPr>
        </p:nvSpPr>
        <p:spPr>
          <a:xfrm>
            <a:off x="5019550" y="1308525"/>
            <a:ext cx="3767700" cy="342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l">
                <a:solidFill>
                  <a:srgbClr val="5F5F5F"/>
                </a:solidFill>
                <a:latin typeface="Arial"/>
                <a:ea typeface="Arial"/>
                <a:cs typeface="Arial"/>
                <a:sym typeface="Arial"/>
              </a:rPr>
              <a:t>Whisk in a bowl eggs with yogurt and milk and add pepper. Mix  together the cheese and melted butter and set aside. Grease a round pan about 26 cm. Lay one sheet of pastry in the tin, brush or spray with olive oil and layer with another sheet of pastry. Continue the process until you have used half of the pastry sheets. Spend the filling mixture evenly in top. Repeat the layering and oiling process with the remaining pastry sheets. Trim away any excess pastry. Bake in preheated oven at 180°C for 45 minutes or until golden brown. Allow to cool and serve.</a:t>
            </a:r>
            <a:endParaRPr>
              <a:solidFill>
                <a:srgbClr val="5F5F5F"/>
              </a:solidFill>
              <a:latin typeface="Arial"/>
              <a:ea typeface="Arial"/>
              <a:cs typeface="Arial"/>
              <a:sym typeface="Arial"/>
            </a:endParaRPr>
          </a:p>
          <a:p>
            <a:pPr indent="0" lvl="0" marL="0" rtl="0" algn="ctr">
              <a:spcBef>
                <a:spcPts val="0"/>
              </a:spcBef>
              <a:spcAft>
                <a:spcPts val="0"/>
              </a:spcAft>
              <a:buClr>
                <a:schemeClr val="dk2"/>
              </a:buClr>
              <a:buSzPts val="1100"/>
              <a:buFont typeface="Arial"/>
              <a:buNone/>
            </a:pPr>
            <a:r>
              <a:t/>
            </a:r>
            <a:endParaRPr sz="1100">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0"/>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ctr">
              <a:lnSpc>
                <a:spcPct val="89285"/>
              </a:lnSpc>
              <a:spcBef>
                <a:spcPts val="1500"/>
              </a:spcBef>
              <a:spcAft>
                <a:spcPts val="0"/>
              </a:spcAft>
              <a:buClr>
                <a:schemeClr val="dk2"/>
              </a:buClr>
              <a:buSzPts val="1100"/>
              <a:buFont typeface="Arial"/>
              <a:buNone/>
            </a:pPr>
            <a:r>
              <a:rPr b="0" i="1" lang="el" u="sng"/>
              <a:t>Greek Salad with Feta Cheese</a:t>
            </a:r>
            <a:endParaRPr b="0" i="1" u="sng"/>
          </a:p>
          <a:p>
            <a:pPr indent="0" lvl="0" marL="0" rtl="0" algn="l">
              <a:spcBef>
                <a:spcPts val="1500"/>
              </a:spcBef>
              <a:spcAft>
                <a:spcPts val="0"/>
              </a:spcAft>
              <a:buNone/>
            </a:pPr>
            <a:r>
              <a:t/>
            </a:r>
            <a:endParaRPr/>
          </a:p>
        </p:txBody>
      </p:sp>
      <p:sp>
        <p:nvSpPr>
          <p:cNvPr id="123" name="Google Shape;123;p20"/>
          <p:cNvSpPr txBox="1"/>
          <p:nvPr>
            <p:ph idx="1" type="body"/>
          </p:nvPr>
        </p:nvSpPr>
        <p:spPr>
          <a:xfrm>
            <a:off x="3296800" y="1853775"/>
            <a:ext cx="2007900" cy="2751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24" name="Google Shape;124;p20"/>
          <p:cNvSpPr txBox="1"/>
          <p:nvPr>
            <p:ph idx="2" type="body"/>
          </p:nvPr>
        </p:nvSpPr>
        <p:spPr>
          <a:xfrm>
            <a:off x="5650574" y="1853775"/>
            <a:ext cx="2007900" cy="2751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25" name="Google Shape;125;p20"/>
          <p:cNvPicPr preferRelativeResize="0"/>
          <p:nvPr/>
        </p:nvPicPr>
        <p:blipFill>
          <a:blip r:embed="rId3">
            <a:alphaModFix/>
          </a:blip>
          <a:stretch>
            <a:fillRect/>
          </a:stretch>
        </p:blipFill>
        <p:spPr>
          <a:xfrm>
            <a:off x="2142425" y="1853775"/>
            <a:ext cx="6790264" cy="2831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0" lang="el" u="sng"/>
              <a:t>Ingredients and Preparation</a:t>
            </a:r>
            <a:endParaRPr/>
          </a:p>
          <a:p>
            <a:pPr indent="0" lvl="0" marL="0" rtl="0" algn="l">
              <a:spcBef>
                <a:spcPts val="0"/>
              </a:spcBef>
              <a:spcAft>
                <a:spcPts val="0"/>
              </a:spcAft>
              <a:buNone/>
            </a:pPr>
            <a:r>
              <a:t/>
            </a:r>
            <a:endParaRPr/>
          </a:p>
        </p:txBody>
      </p:sp>
      <p:sp>
        <p:nvSpPr>
          <p:cNvPr id="131" name="Google Shape;131;p21"/>
          <p:cNvSpPr txBox="1"/>
          <p:nvPr>
            <p:ph idx="1" type="body"/>
          </p:nvPr>
        </p:nvSpPr>
        <p:spPr>
          <a:xfrm>
            <a:off x="0" y="1308525"/>
            <a:ext cx="3396000" cy="3420600"/>
          </a:xfrm>
          <a:prstGeom prst="rect">
            <a:avLst/>
          </a:prstGeom>
        </p:spPr>
        <p:txBody>
          <a:bodyPr anchorCtr="0" anchor="t" bIns="91425" lIns="91425" spcFirstLastPara="1" rIns="91425" wrap="square" tIns="91425">
            <a:noAutofit/>
          </a:bodyPr>
          <a:lstStyle/>
          <a:p>
            <a:pPr indent="-317500" lvl="0" marL="457200" rtl="0" algn="l">
              <a:lnSpc>
                <a:spcPct val="128571"/>
              </a:lnSpc>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200gr Feta cheese, cubed</a:t>
            </a:r>
            <a:endParaRPr>
              <a:solidFill>
                <a:srgbClr val="5F5F5F"/>
              </a:solidFill>
              <a:latin typeface="Arial"/>
              <a:ea typeface="Arial"/>
              <a:cs typeface="Arial"/>
              <a:sym typeface="Arial"/>
            </a:endParaRPr>
          </a:p>
          <a:p>
            <a:pPr indent="-317500" lvl="0" marL="457200" rtl="0" algn="l">
              <a:lnSpc>
                <a:spcPct val="128571"/>
              </a:lnSpc>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4 ripe, firm tomatoes</a:t>
            </a:r>
            <a:endParaRPr>
              <a:solidFill>
                <a:srgbClr val="5F5F5F"/>
              </a:solidFill>
              <a:latin typeface="Arial"/>
              <a:ea typeface="Arial"/>
              <a:cs typeface="Arial"/>
              <a:sym typeface="Arial"/>
            </a:endParaRPr>
          </a:p>
          <a:p>
            <a:pPr indent="-317500" lvl="0" marL="457200" rtl="0" algn="l">
              <a:lnSpc>
                <a:spcPct val="128571"/>
              </a:lnSpc>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2-3 small cucumbers (or 1 large)</a:t>
            </a:r>
            <a:endParaRPr>
              <a:solidFill>
                <a:srgbClr val="5F5F5F"/>
              </a:solidFill>
              <a:latin typeface="Arial"/>
              <a:ea typeface="Arial"/>
              <a:cs typeface="Arial"/>
              <a:sym typeface="Arial"/>
            </a:endParaRPr>
          </a:p>
          <a:p>
            <a:pPr indent="-317500" lvl="0" marL="457200" rtl="0" algn="l">
              <a:lnSpc>
                <a:spcPct val="128571"/>
              </a:lnSpc>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2 green peppers</a:t>
            </a:r>
            <a:endParaRPr>
              <a:solidFill>
                <a:srgbClr val="5F5F5F"/>
              </a:solidFill>
              <a:latin typeface="Arial"/>
              <a:ea typeface="Arial"/>
              <a:cs typeface="Arial"/>
              <a:sym typeface="Arial"/>
            </a:endParaRPr>
          </a:p>
          <a:p>
            <a:pPr indent="-317500" lvl="0" marL="457200" rtl="0" algn="l">
              <a:lnSpc>
                <a:spcPct val="128571"/>
              </a:lnSpc>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1 medium-sized onion</a:t>
            </a:r>
            <a:endParaRPr>
              <a:solidFill>
                <a:srgbClr val="5F5F5F"/>
              </a:solidFill>
              <a:latin typeface="Arial"/>
              <a:ea typeface="Arial"/>
              <a:cs typeface="Arial"/>
              <a:sym typeface="Arial"/>
            </a:endParaRPr>
          </a:p>
          <a:p>
            <a:pPr indent="-317500" lvl="0" marL="457200" rtl="0" algn="l">
              <a:lnSpc>
                <a:spcPct val="128571"/>
              </a:lnSpc>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½ lettuce</a:t>
            </a:r>
            <a:endParaRPr>
              <a:solidFill>
                <a:srgbClr val="5F5F5F"/>
              </a:solidFill>
              <a:latin typeface="Arial"/>
              <a:ea typeface="Arial"/>
              <a:cs typeface="Arial"/>
              <a:sym typeface="Arial"/>
            </a:endParaRPr>
          </a:p>
          <a:p>
            <a:pPr indent="-317500" lvl="0" marL="457200" rtl="0" algn="l">
              <a:lnSpc>
                <a:spcPct val="128571"/>
              </a:lnSpc>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4 tbsp. parsley, finely chopped</a:t>
            </a:r>
            <a:endParaRPr>
              <a:solidFill>
                <a:srgbClr val="5F5F5F"/>
              </a:solidFill>
              <a:latin typeface="Arial"/>
              <a:ea typeface="Arial"/>
              <a:cs typeface="Arial"/>
              <a:sym typeface="Arial"/>
            </a:endParaRPr>
          </a:p>
          <a:p>
            <a:pPr indent="0" lvl="0" marL="0" rtl="0" algn="l">
              <a:spcBef>
                <a:spcPts val="2000"/>
              </a:spcBef>
              <a:spcAft>
                <a:spcPts val="1600"/>
              </a:spcAft>
              <a:buNone/>
            </a:pPr>
            <a:r>
              <a:t/>
            </a:r>
            <a:endParaRPr/>
          </a:p>
        </p:txBody>
      </p:sp>
      <p:sp>
        <p:nvSpPr>
          <p:cNvPr id="132" name="Google Shape;132;p21"/>
          <p:cNvSpPr txBox="1"/>
          <p:nvPr>
            <p:ph idx="2" type="body"/>
          </p:nvPr>
        </p:nvSpPr>
        <p:spPr>
          <a:xfrm>
            <a:off x="5168300" y="1370500"/>
            <a:ext cx="3553800" cy="3358500"/>
          </a:xfrm>
          <a:prstGeom prst="rect">
            <a:avLst/>
          </a:prstGeom>
        </p:spPr>
        <p:txBody>
          <a:bodyPr anchorCtr="0" anchor="t" bIns="91425" lIns="91425" spcFirstLastPara="1" rIns="91425" wrap="square" tIns="91425">
            <a:noAutofit/>
          </a:bodyPr>
          <a:lstStyle/>
          <a:p>
            <a:pPr indent="-317500" lvl="0" marL="457200" rtl="0" algn="l">
              <a:lnSpc>
                <a:spcPct val="128571"/>
              </a:lnSpc>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100gr Kalamata olives (or other black olive) – pitted and sliced</a:t>
            </a:r>
            <a:endParaRPr>
              <a:solidFill>
                <a:srgbClr val="5F5F5F"/>
              </a:solidFill>
              <a:latin typeface="Arial"/>
              <a:ea typeface="Arial"/>
              <a:cs typeface="Arial"/>
              <a:sym typeface="Arial"/>
            </a:endParaRPr>
          </a:p>
          <a:p>
            <a:pPr indent="-317500" lvl="0" marL="457200" rtl="0" algn="l">
              <a:lnSpc>
                <a:spcPct val="128571"/>
              </a:lnSpc>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3 tbsp. capers</a:t>
            </a:r>
            <a:endParaRPr>
              <a:solidFill>
                <a:srgbClr val="5F5F5F"/>
              </a:solidFill>
              <a:latin typeface="Arial"/>
              <a:ea typeface="Arial"/>
              <a:cs typeface="Arial"/>
              <a:sym typeface="Arial"/>
            </a:endParaRPr>
          </a:p>
          <a:p>
            <a:pPr indent="-317500" lvl="0" marL="457200" rtl="0" algn="l">
              <a:lnSpc>
                <a:spcPct val="128571"/>
              </a:lnSpc>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A few wholemeal rusks</a:t>
            </a:r>
            <a:endParaRPr>
              <a:solidFill>
                <a:srgbClr val="5F5F5F"/>
              </a:solidFill>
              <a:latin typeface="Arial"/>
              <a:ea typeface="Arial"/>
              <a:cs typeface="Arial"/>
              <a:sym typeface="Arial"/>
            </a:endParaRPr>
          </a:p>
          <a:p>
            <a:pPr indent="-317500" lvl="0" marL="457200" rtl="0" algn="l">
              <a:lnSpc>
                <a:spcPct val="128571"/>
              </a:lnSpc>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A pinch of oregano</a:t>
            </a:r>
            <a:endParaRPr>
              <a:solidFill>
                <a:srgbClr val="5F5F5F"/>
              </a:solidFill>
              <a:latin typeface="Arial"/>
              <a:ea typeface="Arial"/>
              <a:cs typeface="Arial"/>
              <a:sym typeface="Arial"/>
            </a:endParaRPr>
          </a:p>
          <a:p>
            <a:pPr indent="-317500" lvl="0" marL="457200" rtl="0" algn="l">
              <a:lnSpc>
                <a:spcPct val="128571"/>
              </a:lnSpc>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½ teacup olive oil</a:t>
            </a:r>
            <a:endParaRPr>
              <a:solidFill>
                <a:srgbClr val="5F5F5F"/>
              </a:solidFill>
              <a:latin typeface="Arial"/>
              <a:ea typeface="Arial"/>
              <a:cs typeface="Arial"/>
              <a:sym typeface="Arial"/>
            </a:endParaRPr>
          </a:p>
          <a:p>
            <a:pPr indent="-317500" lvl="0" marL="457200" rtl="0" algn="l">
              <a:lnSpc>
                <a:spcPct val="128571"/>
              </a:lnSpc>
              <a:spcBef>
                <a:spcPts val="0"/>
              </a:spcBef>
              <a:spcAft>
                <a:spcPts val="0"/>
              </a:spcAft>
              <a:buClr>
                <a:srgbClr val="5F5F5F"/>
              </a:buClr>
              <a:buSzPts val="1400"/>
              <a:buFont typeface="Arial"/>
              <a:buChar char="●"/>
            </a:pPr>
            <a:r>
              <a:rPr lang="el">
                <a:solidFill>
                  <a:srgbClr val="5F5F5F"/>
                </a:solidFill>
                <a:latin typeface="Arial"/>
                <a:ea typeface="Arial"/>
                <a:cs typeface="Arial"/>
                <a:sym typeface="Arial"/>
              </a:rPr>
              <a:t>Red or white vinegar to taste</a:t>
            </a:r>
            <a:endParaRPr>
              <a:solidFill>
                <a:srgbClr val="5F5F5F"/>
              </a:solidFill>
              <a:latin typeface="Arial"/>
              <a:ea typeface="Arial"/>
              <a:cs typeface="Arial"/>
              <a:sym typeface="Arial"/>
            </a:endParaRPr>
          </a:p>
          <a:p>
            <a:pPr indent="0" lvl="0" marL="0" rtl="0" algn="l">
              <a:spcBef>
                <a:spcPts val="20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