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Palatino Linotype"/>
      <p:regular r:id="rId17"/>
      <p:bold r:id="rId18"/>
      <p:italic r:id="rId19"/>
      <p:boldItalic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tinoLinotype-boldItalic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.fntdata"/><Relationship Id="rId10" Type="http://schemas.openxmlformats.org/officeDocument/2006/relationships/slide" Target="slides/slide5.xml"/><Relationship Id="rId21" Type="http://schemas.openxmlformats.org/officeDocument/2006/relationships/font" Target="fonts/Merriweather-regular.fntdata"/><Relationship Id="rId13" Type="http://schemas.openxmlformats.org/officeDocument/2006/relationships/font" Target="fonts/Roboto-regular.fntdata"/><Relationship Id="rId24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23" Type="http://schemas.openxmlformats.org/officeDocument/2006/relationships/font" Target="fonts/Merriweather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PalatinoLinotype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alatinoLinotype-italic.fntdata"/><Relationship Id="rId6" Type="http://schemas.openxmlformats.org/officeDocument/2006/relationships/slide" Target="slides/slide1.xml"/><Relationship Id="rId18" Type="http://schemas.openxmlformats.org/officeDocument/2006/relationships/font" Target="fonts/PalatinoLinotyp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819f3310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819f3310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819f3310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819f3310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19f3310f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19f3310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819f3310f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819f3310f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819f3310f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819f3310f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819f3310f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819f3310f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Προσαρμοσμένη διάταξη 1">
  <p:cSld name="AUTOLAYOUT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0" y="0"/>
            <a:ext cx="9144000" cy="18534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 rot="-5400000">
            <a:off x="8350500" y="4274700"/>
            <a:ext cx="792600" cy="792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 rot="-5400000">
            <a:off x="7289700" y="0"/>
            <a:ext cx="1853400" cy="18534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>
            <p:ph type="title"/>
          </p:nvPr>
        </p:nvSpPr>
        <p:spPr>
          <a:xfrm>
            <a:off x="311700" y="751700"/>
            <a:ext cx="6721500" cy="1007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11700" y="2069750"/>
            <a:ext cx="8520600" cy="2499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0" y="0"/>
            <a:ext cx="91440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latin typeface="Palatino Linotype"/>
                <a:ea typeface="Palatino Linotype"/>
                <a:cs typeface="Palatino Linotype"/>
                <a:sym typeface="Palatino Linotype"/>
              </a:rPr>
              <a:t>Local Desserts</a:t>
            </a:r>
            <a:endParaRPr sz="3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4468950" y="3642850"/>
            <a:ext cx="42582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               Panagiotis Vassios</a:t>
            </a:r>
            <a:endParaRPr sz="24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               Maria Oikonomou</a:t>
            </a:r>
            <a:endParaRPr sz="24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               Dimitris Sioumalas </a:t>
            </a:r>
            <a:endParaRPr sz="24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0" y="0"/>
            <a:ext cx="9144000" cy="9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latin typeface="Palatino Linotype"/>
                <a:ea typeface="Palatino Linotype"/>
                <a:cs typeface="Palatino Linotype"/>
                <a:sym typeface="Palatino Linotype"/>
              </a:rPr>
              <a:t>Local Desserts</a:t>
            </a:r>
            <a:endParaRPr sz="3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0" y="1750725"/>
            <a:ext cx="9144000" cy="3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u="sng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Walnut</a:t>
            </a:r>
            <a:endParaRPr sz="2400" u="sng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 u="sng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Ingredients</a:t>
            </a:r>
            <a:endParaRPr sz="2400" u="sng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 pound of green wad</a:t>
            </a:r>
            <a:br>
              <a:rPr lang="el" sz="24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l" sz="24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 kg of sugar</a:t>
            </a:r>
            <a:br>
              <a:rPr lang="el" sz="24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l" sz="24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1½ glass of water</a:t>
            </a:r>
            <a:br>
              <a:rPr lang="el" sz="24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l" sz="24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juice of 1/2 lemon</a:t>
            </a:r>
            <a:br>
              <a:rPr lang="el" sz="20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l" sz="24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a little nutshells (carnations)</a:t>
            </a:r>
            <a:endParaRPr sz="2400">
              <a:solidFill>
                <a:srgbClr val="212121"/>
              </a:solidFill>
              <a:highlight>
                <a:srgbClr val="FFFFFF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12121"/>
              </a:solidFill>
              <a:highlight>
                <a:srgbClr val="FFFFFF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0" y="0"/>
            <a:ext cx="9144000" cy="10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latin typeface="Palatino Linotype"/>
                <a:ea typeface="Palatino Linotype"/>
                <a:cs typeface="Palatino Linotype"/>
                <a:sym typeface="Palatino Linotype"/>
              </a:rPr>
              <a:t>Local Desserts</a:t>
            </a:r>
            <a:endParaRPr sz="3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0" y="1883150"/>
            <a:ext cx="9144000" cy="32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u="sng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Walnut</a:t>
            </a:r>
            <a:endParaRPr sz="2400" u="sng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 u="sng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Preparation</a:t>
            </a:r>
            <a:endParaRPr sz="2400" u="sng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alatino Linotype"/>
              <a:buAutoNum type="arabicPeriod"/>
            </a:pPr>
            <a:r>
              <a:rPr lang="el" sz="2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Firstly,we choose tender small green nuts.</a:t>
            </a:r>
            <a:endParaRPr sz="24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alatino Linotype"/>
              <a:buAutoNum type="arabicPeriod"/>
            </a:pPr>
            <a:r>
              <a:rPr lang="el" sz="2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Secondly,we use a sharp knife in order to clean the thin outdoor.</a:t>
            </a:r>
            <a:endParaRPr sz="24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alatino Linotype"/>
              <a:buAutoNum type="arabicPeriod"/>
            </a:pPr>
            <a:r>
              <a:rPr lang="el" sz="24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Then,we cut a little the two peaks of each wick.</a:t>
            </a:r>
            <a:endParaRPr sz="24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0" y="0"/>
            <a:ext cx="9144000" cy="116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latin typeface="Palatino Linotype"/>
                <a:ea typeface="Palatino Linotype"/>
                <a:cs typeface="Palatino Linotype"/>
                <a:sym typeface="Palatino Linotype"/>
              </a:rPr>
              <a:t>Local Desserts</a:t>
            </a:r>
            <a:endParaRPr sz="3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0" y="1869075"/>
            <a:ext cx="9144000" cy="3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u="sng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Walnut</a:t>
            </a:r>
            <a:endParaRPr sz="2400" u="sng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4. After,</a:t>
            </a:r>
            <a:r>
              <a:rPr lang="el" sz="24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We boil them for 2 to 3 minutes in boiling water. We repeat the process twice more. After, we drain them.</a:t>
            </a:r>
            <a:endParaRPr sz="2400">
              <a:solidFill>
                <a:srgbClr val="212121"/>
              </a:solidFill>
              <a:highlight>
                <a:srgbClr val="FFFFFF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5. When</a:t>
            </a:r>
            <a:r>
              <a:rPr lang="el" sz="20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l" sz="24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they cool down, we puncture them on the side of the stalk and let them drain well. We are kneading on each of 1 musk-cake.</a:t>
            </a:r>
            <a:br>
              <a:rPr lang="el" sz="20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sz="2400">
              <a:solidFill>
                <a:srgbClr val="212121"/>
              </a:solidFill>
              <a:highlight>
                <a:srgbClr val="FFFFFF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0" y="0"/>
            <a:ext cx="9144000" cy="122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latin typeface="Palatino Linotype"/>
                <a:ea typeface="Palatino Linotype"/>
                <a:cs typeface="Palatino Linotype"/>
                <a:sym typeface="Palatino Linotype"/>
              </a:rPr>
              <a:t>Local Desserts</a:t>
            </a:r>
            <a:endParaRPr sz="3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0" y="1855025"/>
            <a:ext cx="9144000" cy="3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u="sng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Walnut</a:t>
            </a:r>
            <a:endParaRPr sz="2400" u="sng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6. Then,we add the nuts and the sugar in water to boil.Alongside we ‘re weeping them.</a:t>
            </a:r>
            <a:endParaRPr sz="24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7. After,boil them for 15-20 min and then let them cool in a saucepan.</a:t>
            </a:r>
            <a:endParaRPr sz="24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0" y="0"/>
            <a:ext cx="9144000" cy="108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latin typeface="Palatino Linotype"/>
                <a:ea typeface="Palatino Linotype"/>
                <a:cs typeface="Palatino Linotype"/>
                <a:sym typeface="Palatino Linotype"/>
              </a:rPr>
              <a:t>Local Desserts</a:t>
            </a:r>
            <a:endParaRPr sz="3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0" y="1869075"/>
            <a:ext cx="9144000" cy="3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u="sng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Walnut</a:t>
            </a:r>
            <a:endParaRPr sz="2400" u="sng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8. Finally,</a:t>
            </a:r>
            <a:r>
              <a:rPr lang="el" sz="24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put the sweet to the fire to bind the syrup properly and add the lemon juice.</a:t>
            </a:r>
            <a:endParaRPr sz="2400">
              <a:solidFill>
                <a:srgbClr val="212121"/>
              </a:solidFill>
              <a:highlight>
                <a:srgbClr val="FFFFFF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9. Once it's cool, put the sweet in sterile jars.</a:t>
            </a:r>
            <a:endParaRPr sz="2400">
              <a:solidFill>
                <a:srgbClr val="212121"/>
              </a:solidFill>
              <a:highlight>
                <a:srgbClr val="FFFFFF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212121"/>
              </a:solidFill>
              <a:highlight>
                <a:srgbClr val="FFFFFF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0" y="0"/>
            <a:ext cx="9144000" cy="115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latin typeface="Palatino Linotype"/>
                <a:ea typeface="Palatino Linotype"/>
                <a:cs typeface="Palatino Linotype"/>
                <a:sym typeface="Palatino Linotype"/>
              </a:rPr>
              <a:t>Local Desserts</a:t>
            </a:r>
            <a:endParaRPr sz="3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0" y="1869075"/>
            <a:ext cx="9144000" cy="3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u="sng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Walnut</a:t>
            </a:r>
            <a:endParaRPr sz="2400" u="sng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 u="sng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00" y="2365444"/>
            <a:ext cx="4109800" cy="26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3200" y="2365450"/>
            <a:ext cx="3924492" cy="263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